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0.xml" ContentType="application/vnd.openxmlformats-officedocument.presentationml.notesSlide+xml"/>
  <Override PartName="/ppt/comments/comment2.xml" ContentType="application/vnd.openxmlformats-officedocument.presentationml.comments+xml"/>
  <Override PartName="/ppt/notesSlides/notesSlide41.xml" ContentType="application/vnd.openxmlformats-officedocument.presentationml.notesSlide+xml"/>
  <Override PartName="/ppt/comments/comment3.xml" ContentType="application/vnd.openxmlformats-officedocument.presentationml.comments+xml"/>
  <Override PartName="/ppt/notesSlides/notesSlide42.xml" ContentType="application/vnd.openxmlformats-officedocument.presentationml.notesSlide+xml"/>
  <Override PartName="/ppt/comments/comment4.xml" ContentType="application/vnd.openxmlformats-officedocument.presentationml.comments+xml"/>
  <Override PartName="/ppt/notesSlides/notesSlide43.xml" ContentType="application/vnd.openxmlformats-officedocument.presentationml.notesSlide+xml"/>
  <Override PartName="/ppt/comments/comment5.xml" ContentType="application/vnd.openxmlformats-officedocument.presentationml.comments+xml"/>
  <Override PartName="/ppt/notesSlides/notesSlide44.xml" ContentType="application/vnd.openxmlformats-officedocument.presentationml.notesSlide+xml"/>
  <Override PartName="/ppt/comments/comment6.xml" ContentType="application/vnd.openxmlformats-officedocument.presentationml.comments+xml"/>
  <Override PartName="/ppt/notesSlides/notesSlide45.xml" ContentType="application/vnd.openxmlformats-officedocument.presentationml.notesSlide+xml"/>
  <Override PartName="/ppt/comments/comment7.xml" ContentType="application/vnd.openxmlformats-officedocument.presentationml.comments+xml"/>
  <Override PartName="/ppt/notesSlides/notesSlide46.xml" ContentType="application/vnd.openxmlformats-officedocument.presentationml.notesSlide+xml"/>
  <Override PartName="/ppt/comments/comment8.xml" ContentType="application/vnd.openxmlformats-officedocument.presentationml.comments+xml"/>
  <Override PartName="/ppt/notesSlides/notesSlide47.xml" ContentType="application/vnd.openxmlformats-officedocument.presentationml.notesSlide+xml"/>
  <Override PartName="/ppt/comments/comment9.xml" ContentType="application/vnd.openxmlformats-officedocument.presentationml.comments+xml"/>
  <Override PartName="/ppt/comments/comment10.xml" ContentType="application/vnd.openxmlformats-officedocument.presentationml.comments+xml"/>
  <Override PartName="/ppt/notesSlides/notesSlide48.xml" ContentType="application/vnd.openxmlformats-officedocument.presentationml.notesSlide+xml"/>
  <Override PartName="/ppt/comments/comment11.xml" ContentType="application/vnd.openxmlformats-officedocument.presentationml.comments+xml"/>
  <Override PartName="/ppt/notesSlides/notesSlide49.xml" ContentType="application/vnd.openxmlformats-officedocument.presentationml.notesSlide+xml"/>
  <Override PartName="/ppt/comments/comment12.xml" ContentType="application/vnd.openxmlformats-officedocument.presentationml.comments+xml"/>
  <Override PartName="/ppt/comments/comment13.xml" ContentType="application/vnd.openxmlformats-officedocument.presentationml.comments+xml"/>
  <Override PartName="/ppt/notesSlides/notesSlide50.xml" ContentType="application/vnd.openxmlformats-officedocument.presentationml.notesSlide+xml"/>
  <Override PartName="/ppt/comments/comment14.xml" ContentType="application/vnd.openxmlformats-officedocument.presentationml.comments+xml"/>
  <Override PartName="/ppt/comments/comment15.xml" ContentType="application/vnd.openxmlformats-officedocument.presentationml.comments+xml"/>
  <Override PartName="/ppt/notesSlides/notesSlide51.xml" ContentType="application/vnd.openxmlformats-officedocument.presentationml.notesSlide+xml"/>
  <Override PartName="/ppt/comments/comment16.xml" ContentType="application/vnd.openxmlformats-officedocument.presentationml.comments+xml"/>
  <Override PartName="/ppt/notesSlides/notesSlide52.xml" ContentType="application/vnd.openxmlformats-officedocument.presentationml.notesSlide+xml"/>
  <Override PartName="/ppt/comments/comment17.xml" ContentType="application/vnd.openxmlformats-officedocument.presentationml.comments+xml"/>
  <Override PartName="/ppt/notesSlides/notesSlide53.xml" ContentType="application/vnd.openxmlformats-officedocument.presentationml.notesSlide+xml"/>
  <Override PartName="/ppt/comments/comment18.xml" ContentType="application/vnd.openxmlformats-officedocument.presentationml.comments+xml"/>
  <Override PartName="/ppt/comments/comment19.xml" ContentType="application/vnd.openxmlformats-officedocument.presentationml.comments+xml"/>
  <Override PartName="/ppt/comments/comment20.xml" ContentType="application/vnd.openxmlformats-officedocument.presentationml.comments+xml"/>
  <Override PartName="/ppt/comments/comment21.xml" ContentType="application/vnd.openxmlformats-officedocument.presentationml.comments+xml"/>
  <Override PartName="/ppt/notesSlides/notesSlide54.xml" ContentType="application/vnd.openxmlformats-officedocument.presentationml.notesSlide+xml"/>
  <Override PartName="/ppt/comments/comment22.xml" ContentType="application/vnd.openxmlformats-officedocument.presentationml.comments+xml"/>
  <Override PartName="/ppt/comments/comment23.xml" ContentType="application/vnd.openxmlformats-officedocument.presentationml.comments+xml"/>
  <Override PartName="/ppt/notesSlides/notesSlide55.xml" ContentType="application/vnd.openxmlformats-officedocument.presentationml.notesSlide+xml"/>
  <Override PartName="/ppt/comments/comment24.xml" ContentType="application/vnd.openxmlformats-officedocument.presentationml.comments+xml"/>
  <Override PartName="/ppt/notesSlides/notesSlide56.xml" ContentType="application/vnd.openxmlformats-officedocument.presentationml.notesSlide+xml"/>
  <Override PartName="/ppt/comments/comment25.xml" ContentType="application/vnd.openxmlformats-officedocument.presentationml.comment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70.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2.xml" ContentType="application/vnd.openxmlformats-officedocument.drawingml.chart+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71.xml" ContentType="application/vnd.openxmlformats-officedocument.presentationml.notesSlide+xml"/>
  <Override PartName="/ppt/charts/chart25.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72.xml" ContentType="application/vnd.openxmlformats-officedocument.presentationml.notesSlide+xml"/>
  <Override PartName="/ppt/charts/chart26.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omments/comment26.xml" ContentType="application/vnd.openxmlformats-officedocument.presentationml.comments+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5"/>
  </p:sldMasterIdLst>
  <p:notesMasterIdLst>
    <p:notesMasterId r:id="rId170"/>
  </p:notesMasterIdLst>
  <p:handoutMasterIdLst>
    <p:handoutMasterId r:id="rId171"/>
  </p:handoutMasterIdLst>
  <p:sldIdLst>
    <p:sldId id="586" r:id="rId6"/>
    <p:sldId id="587" r:id="rId7"/>
    <p:sldId id="588" r:id="rId8"/>
    <p:sldId id="589" r:id="rId9"/>
    <p:sldId id="590" r:id="rId10"/>
    <p:sldId id="591" r:id="rId11"/>
    <p:sldId id="592" r:id="rId12"/>
    <p:sldId id="593" r:id="rId13"/>
    <p:sldId id="594" r:id="rId14"/>
    <p:sldId id="595" r:id="rId15"/>
    <p:sldId id="596" r:id="rId16"/>
    <p:sldId id="597" r:id="rId17"/>
    <p:sldId id="598" r:id="rId18"/>
    <p:sldId id="599" r:id="rId19"/>
    <p:sldId id="600" r:id="rId20"/>
    <p:sldId id="601" r:id="rId21"/>
    <p:sldId id="602" r:id="rId22"/>
    <p:sldId id="603" r:id="rId23"/>
    <p:sldId id="604" r:id="rId24"/>
    <p:sldId id="605" r:id="rId25"/>
    <p:sldId id="606" r:id="rId26"/>
    <p:sldId id="607" r:id="rId27"/>
    <p:sldId id="608" r:id="rId28"/>
    <p:sldId id="609" r:id="rId29"/>
    <p:sldId id="610" r:id="rId30"/>
    <p:sldId id="611" r:id="rId31"/>
    <p:sldId id="612" r:id="rId32"/>
    <p:sldId id="613" r:id="rId33"/>
    <p:sldId id="614" r:id="rId34"/>
    <p:sldId id="615" r:id="rId35"/>
    <p:sldId id="616" r:id="rId36"/>
    <p:sldId id="617" r:id="rId37"/>
    <p:sldId id="618" r:id="rId38"/>
    <p:sldId id="619" r:id="rId39"/>
    <p:sldId id="620" r:id="rId40"/>
    <p:sldId id="621" r:id="rId41"/>
    <p:sldId id="622" r:id="rId42"/>
    <p:sldId id="623" r:id="rId43"/>
    <p:sldId id="624" r:id="rId44"/>
    <p:sldId id="717" r:id="rId45"/>
    <p:sldId id="625" r:id="rId46"/>
    <p:sldId id="626" r:id="rId47"/>
    <p:sldId id="716" r:id="rId48"/>
    <p:sldId id="627" r:id="rId49"/>
    <p:sldId id="718" r:id="rId50"/>
    <p:sldId id="628" r:id="rId51"/>
    <p:sldId id="723" r:id="rId52"/>
    <p:sldId id="629" r:id="rId53"/>
    <p:sldId id="722" r:id="rId54"/>
    <p:sldId id="630" r:id="rId55"/>
    <p:sldId id="724" r:id="rId56"/>
    <p:sldId id="631" r:id="rId57"/>
    <p:sldId id="632" r:id="rId58"/>
    <p:sldId id="633" r:id="rId59"/>
    <p:sldId id="634" r:id="rId60"/>
    <p:sldId id="635" r:id="rId61"/>
    <p:sldId id="636" r:id="rId62"/>
    <p:sldId id="637" r:id="rId63"/>
    <p:sldId id="638" r:id="rId64"/>
    <p:sldId id="639" r:id="rId65"/>
    <p:sldId id="640" r:id="rId66"/>
    <p:sldId id="641" r:id="rId67"/>
    <p:sldId id="642" r:id="rId68"/>
    <p:sldId id="643" r:id="rId69"/>
    <p:sldId id="644" r:id="rId70"/>
    <p:sldId id="645" r:id="rId71"/>
    <p:sldId id="646" r:id="rId72"/>
    <p:sldId id="647" r:id="rId73"/>
    <p:sldId id="648" r:id="rId74"/>
    <p:sldId id="649" r:id="rId75"/>
    <p:sldId id="650" r:id="rId76"/>
    <p:sldId id="651" r:id="rId77"/>
    <p:sldId id="652" r:id="rId78"/>
    <p:sldId id="653" r:id="rId79"/>
    <p:sldId id="654" r:id="rId80"/>
    <p:sldId id="655" r:id="rId81"/>
    <p:sldId id="656" r:id="rId82"/>
    <p:sldId id="576" r:id="rId83"/>
    <p:sldId id="564" r:id="rId84"/>
    <p:sldId id="548" r:id="rId85"/>
    <p:sldId id="550" r:id="rId86"/>
    <p:sldId id="565" r:id="rId87"/>
    <p:sldId id="549" r:id="rId88"/>
    <p:sldId id="553" r:id="rId89"/>
    <p:sldId id="551" r:id="rId90"/>
    <p:sldId id="554" r:id="rId91"/>
    <p:sldId id="555" r:id="rId92"/>
    <p:sldId id="556" r:id="rId93"/>
    <p:sldId id="557" r:id="rId94"/>
    <p:sldId id="558" r:id="rId95"/>
    <p:sldId id="559" r:id="rId96"/>
    <p:sldId id="561" r:id="rId97"/>
    <p:sldId id="562" r:id="rId98"/>
    <p:sldId id="577" r:id="rId99"/>
    <p:sldId id="578" r:id="rId100"/>
    <p:sldId id="519" r:id="rId101"/>
    <p:sldId id="726" r:id="rId102"/>
    <p:sldId id="728" r:id="rId103"/>
    <p:sldId id="727" r:id="rId104"/>
    <p:sldId id="730" r:id="rId105"/>
    <p:sldId id="729" r:id="rId106"/>
    <p:sldId id="715" r:id="rId107"/>
    <p:sldId id="552" r:id="rId108"/>
    <p:sldId id="658" r:id="rId109"/>
    <p:sldId id="659" r:id="rId110"/>
    <p:sldId id="660" r:id="rId111"/>
    <p:sldId id="661" r:id="rId112"/>
    <p:sldId id="662" r:id="rId113"/>
    <p:sldId id="663" r:id="rId114"/>
    <p:sldId id="664" r:id="rId115"/>
    <p:sldId id="665" r:id="rId116"/>
    <p:sldId id="666" r:id="rId117"/>
    <p:sldId id="667" r:id="rId118"/>
    <p:sldId id="668" r:id="rId119"/>
    <p:sldId id="669" r:id="rId120"/>
    <p:sldId id="670" r:id="rId121"/>
    <p:sldId id="671" r:id="rId122"/>
    <p:sldId id="672" r:id="rId123"/>
    <p:sldId id="673" r:id="rId124"/>
    <p:sldId id="674" r:id="rId125"/>
    <p:sldId id="675" r:id="rId126"/>
    <p:sldId id="676" r:id="rId127"/>
    <p:sldId id="677" r:id="rId128"/>
    <p:sldId id="678" r:id="rId129"/>
    <p:sldId id="679" r:id="rId130"/>
    <p:sldId id="680" r:id="rId131"/>
    <p:sldId id="681" r:id="rId132"/>
    <p:sldId id="682" r:id="rId133"/>
    <p:sldId id="683" r:id="rId134"/>
    <p:sldId id="684" r:id="rId135"/>
    <p:sldId id="685" r:id="rId136"/>
    <p:sldId id="686" r:id="rId137"/>
    <p:sldId id="687" r:id="rId138"/>
    <p:sldId id="688" r:id="rId139"/>
    <p:sldId id="714" r:id="rId140"/>
    <p:sldId id="689" r:id="rId141"/>
    <p:sldId id="690" r:id="rId142"/>
    <p:sldId id="691" r:id="rId143"/>
    <p:sldId id="692" r:id="rId144"/>
    <p:sldId id="693" r:id="rId145"/>
    <p:sldId id="694" r:id="rId146"/>
    <p:sldId id="695" r:id="rId147"/>
    <p:sldId id="696" r:id="rId148"/>
    <p:sldId id="697" r:id="rId149"/>
    <p:sldId id="698" r:id="rId150"/>
    <p:sldId id="699" r:id="rId151"/>
    <p:sldId id="700" r:id="rId152"/>
    <p:sldId id="701" r:id="rId153"/>
    <p:sldId id="702" r:id="rId154"/>
    <p:sldId id="703" r:id="rId155"/>
    <p:sldId id="704" r:id="rId156"/>
    <p:sldId id="705" r:id="rId157"/>
    <p:sldId id="706" r:id="rId158"/>
    <p:sldId id="707" r:id="rId159"/>
    <p:sldId id="708" r:id="rId160"/>
    <p:sldId id="709" r:id="rId161"/>
    <p:sldId id="710" r:id="rId162"/>
    <p:sldId id="712" r:id="rId163"/>
    <p:sldId id="713" r:id="rId164"/>
    <p:sldId id="725" r:id="rId165"/>
    <p:sldId id="731" r:id="rId166"/>
    <p:sldId id="721" r:id="rId167"/>
    <p:sldId id="720" r:id="rId168"/>
    <p:sldId id="259" r:id="rId1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
          <p15:clr>
            <a:srgbClr val="A4A3A4"/>
          </p15:clr>
        </p15:guide>
        <p15:guide id="2" orient="horz" pos="436">
          <p15:clr>
            <a:srgbClr val="A4A3A4"/>
          </p15:clr>
        </p15:guide>
        <p15:guide id="3" orient="horz" pos="4179">
          <p15:clr>
            <a:srgbClr val="A4A3A4"/>
          </p15:clr>
        </p15:guide>
        <p15:guide id="4" orient="horz" pos="3888">
          <p15:clr>
            <a:srgbClr val="A4A3A4"/>
          </p15:clr>
        </p15:guide>
        <p15:guide id="5" orient="horz" pos="3984">
          <p15:clr>
            <a:srgbClr val="A4A3A4"/>
          </p15:clr>
        </p15:guide>
        <p15:guide id="6" orient="horz" pos="1104">
          <p15:clr>
            <a:srgbClr val="A4A3A4"/>
          </p15:clr>
        </p15:guide>
        <p15:guide id="7" orient="horz" pos="1008">
          <p15:clr>
            <a:srgbClr val="A4A3A4"/>
          </p15:clr>
        </p15:guide>
        <p15:guide id="8" orient="horz" pos="2448">
          <p15:clr>
            <a:srgbClr val="A4A3A4"/>
          </p15:clr>
        </p15:guide>
        <p15:guide id="9" orient="horz" pos="2544">
          <p15:clr>
            <a:srgbClr val="A4A3A4"/>
          </p15:clr>
        </p15:guide>
        <p15:guide id="10" orient="horz" pos="336">
          <p15:clr>
            <a:srgbClr val="A4A3A4"/>
          </p15:clr>
        </p15:guide>
        <p15:guide id="11" pos="2832">
          <p15:clr>
            <a:srgbClr val="A4A3A4"/>
          </p15:clr>
        </p15:guide>
        <p15:guide id="12" pos="336">
          <p15:clr>
            <a:srgbClr val="A4A3A4"/>
          </p15:clr>
        </p15:guide>
        <p15:guide id="13" pos="5424">
          <p15:clr>
            <a:srgbClr val="A4A3A4"/>
          </p15:clr>
        </p15:guide>
        <p15:guide id="14" pos="2928">
          <p15:clr>
            <a:srgbClr val="A4A3A4"/>
          </p15:clr>
        </p15:guide>
        <p15:guide id="15" pos="1968">
          <p15:clr>
            <a:srgbClr val="A4A3A4"/>
          </p15:clr>
        </p15:guide>
        <p15:guide id="16" pos="2070">
          <p15:clr>
            <a:srgbClr val="A4A3A4"/>
          </p15:clr>
        </p15:guide>
        <p15:guide id="17" pos="3792">
          <p15:clr>
            <a:srgbClr val="A4A3A4"/>
          </p15:clr>
        </p15:guide>
        <p15:guide id="18" pos="1104">
          <p15:clr>
            <a:srgbClr val="A4A3A4"/>
          </p15:clr>
        </p15:guide>
        <p15:guide id="19" pos="4656">
          <p15:clr>
            <a:srgbClr val="A4A3A4"/>
          </p15:clr>
        </p15:guide>
        <p15:guide id="20" pos="4560">
          <p15:clr>
            <a:srgbClr val="A4A3A4"/>
          </p15:clr>
        </p15:guide>
        <p15:guide id="21" pos="3696">
          <p15:clr>
            <a:srgbClr val="A4A3A4"/>
          </p15:clr>
        </p15:guide>
        <p15:guide id="22" pos="120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Vida Villanueva" initials="MVV" lastIdx="1" clrIdx="0"/>
  <p:cmAuthor id="1" name="Sarah Carron" initials="SC" lastIdx="2" clrIdx="1">
    <p:extLst/>
  </p:cmAuthor>
  <p:cmAuthor id="2" name="Daniel Brulé" initials="DB" lastIdx="28" clrIdx="2">
    <p:extLst/>
  </p:cmAuthor>
  <p:cmAuthor id="3" name="Dimitrios Hytiroglou" initials="DH" lastIdx="44" clrIdx="3">
    <p:extLst/>
  </p:cmAuthor>
  <p:cmAuthor id="4" name="Brecht Wyns" initials="BW" lastIdx="56" clrIdx="4">
    <p:extLst/>
  </p:cmAuthor>
  <p:cmAuthor id="5" name="Eva Cobos Cortina" initials="ECC"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6B6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D073F8-1565-44D7-B386-08B59EADF2EE}">
  <a:tblStyle styleId="{69D073F8-1565-44D7-B386-08B59EADF2EE}" styleName="PwC Table">
    <a:wholeTbl>
      <a:tcTxStyle>
        <a:fontRef idx="major">
          <a:prstClr val="black"/>
        </a:fontRef>
        <a:schemeClr val="dk1"/>
      </a:tcTxStyle>
      <a:tcStyle>
        <a:tcBdr>
          <a:left>
            <a:ln>
              <a:noFill/>
            </a:ln>
          </a:left>
          <a:right>
            <a:ln>
              <a:noFill/>
            </a:ln>
          </a:right>
          <a:top>
            <a:ln>
              <a:noFill/>
            </a:ln>
          </a:top>
          <a:bottom>
            <a:ln>
              <a:noFill/>
            </a:ln>
          </a:bottom>
          <a:insideH>
            <a:ln>
              <a:noFill/>
            </a:ln>
          </a:insideH>
          <a:insideV>
            <a:ln>
              <a:noFill/>
            </a:ln>
          </a:insideV>
        </a:tcBdr>
        <a:fill>
          <a:noFill/>
        </a:fill>
      </a:tcStyle>
    </a:wholeTbl>
    <a:band1H>
      <a:tcStyle>
        <a:tcBdr>
          <a:bottom>
            <a:ln w="38100" cmpd="sng">
              <a:noFill/>
            </a:ln>
          </a:bottom>
        </a:tcBdr>
      </a:tcStyle>
    </a:band1H>
    <a:band2H>
      <a:tcStyle>
        <a:tcBdr>
          <a:bottom>
            <a:ln w="38100" cmpd="sng">
              <a:noFill/>
            </a:ln>
          </a:bottom>
        </a:tcBdr>
      </a:tcStyle>
    </a:band2H>
    <a:firstCol>
      <a:tcTxStyle i="on">
        <a:fontRef idx="major">
          <a:prstClr val="black"/>
        </a:fontRef>
        <a:schemeClr val="dk1"/>
      </a:tcTxStyle>
      <a:tcStyle>
        <a:tcBdr/>
        <a:fill>
          <a:noFill/>
        </a:fill>
      </a:tcStyle>
    </a:firstCol>
    <a:firstRow>
      <a:tcTxStyle b="on">
        <a:fontRef idx="major">
          <a:prstClr val="black"/>
        </a:fontRef>
        <a:schemeClr val="dk2"/>
      </a:tcTxStyle>
      <a:tcStyle>
        <a:tcBdr>
          <a:bottom>
            <a:ln w="38100" cmpd="sng">
              <a:no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97" autoAdjust="0"/>
    <p:restoredTop sz="89238" autoAdjust="0"/>
  </p:normalViewPr>
  <p:slideViewPr>
    <p:cSldViewPr>
      <p:cViewPr varScale="1">
        <p:scale>
          <a:sx n="76" d="100"/>
          <a:sy n="76" d="100"/>
        </p:scale>
        <p:origin x="869" y="58"/>
      </p:cViewPr>
      <p:guideLst>
        <p:guide orient="horz" pos="144"/>
        <p:guide orient="horz" pos="436"/>
        <p:guide orient="horz" pos="4179"/>
        <p:guide orient="horz" pos="3888"/>
        <p:guide orient="horz" pos="3984"/>
        <p:guide orient="horz" pos="1104"/>
        <p:guide orient="horz" pos="1008"/>
        <p:guide orient="horz" pos="2448"/>
        <p:guide orient="horz" pos="2544"/>
        <p:guide orient="horz" pos="336"/>
        <p:guide pos="2832"/>
        <p:guide pos="336"/>
        <p:guide pos="5424"/>
        <p:guide pos="2928"/>
        <p:guide pos="1968"/>
        <p:guide pos="2070"/>
        <p:guide pos="3792"/>
        <p:guide pos="1104"/>
        <p:guide pos="4656"/>
        <p:guide pos="4560"/>
        <p:guide pos="3696"/>
        <p:guide pos="1200"/>
      </p:guideLst>
    </p:cSldViewPr>
  </p:slideViewPr>
  <p:notesTextViewPr>
    <p:cViewPr>
      <p:scale>
        <a:sx n="75" d="100"/>
        <a:sy n="75" d="100"/>
      </p:scale>
      <p:origin x="0" y="0"/>
    </p:cViewPr>
  </p:notesTextViewPr>
  <p:sorterViewPr>
    <p:cViewPr>
      <p:scale>
        <a:sx n="66" d="100"/>
        <a:sy n="66" d="100"/>
      </p:scale>
      <p:origin x="0" y="0"/>
    </p:cViewPr>
  </p:sorterViewPr>
  <p:notesViewPr>
    <p:cSldViewPr>
      <p:cViewPr varScale="1">
        <p:scale>
          <a:sx n="98" d="100"/>
          <a:sy n="98" d="100"/>
        </p:scale>
        <p:origin x="-3564"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75" Type="http://schemas.openxmlformats.org/officeDocument/2006/relationships/theme" Target="theme/theme1.xml"/><Relationship Id="rId170" Type="http://schemas.openxmlformats.org/officeDocument/2006/relationships/notesMaster" Target="notesMasters/notesMaster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handoutMaster" Target="handoutMasters/handoutMaster1.xml"/><Relationship Id="rId176" Type="http://schemas.openxmlformats.org/officeDocument/2006/relationships/tableStyles" Target="tableStyle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slide" Target="slides/slide143.xml"/><Relationship Id="rId151" Type="http://schemas.openxmlformats.org/officeDocument/2006/relationships/slide" Target="slides/slide146.xml"/><Relationship Id="rId156" Type="http://schemas.openxmlformats.org/officeDocument/2006/relationships/slide" Target="slides/slide151.xml"/><Relationship Id="rId164" Type="http://schemas.openxmlformats.org/officeDocument/2006/relationships/slide" Target="slides/slide159.xml"/><Relationship Id="rId169" Type="http://schemas.openxmlformats.org/officeDocument/2006/relationships/slide" Target="slides/slide164.xml"/><Relationship Id="rId4" Type="http://schemas.openxmlformats.org/officeDocument/2006/relationships/customXml" Target="../customXml/item4.xml"/><Relationship Id="rId9" Type="http://schemas.openxmlformats.org/officeDocument/2006/relationships/slide" Target="slides/slide4.xml"/><Relationship Id="rId172" Type="http://schemas.openxmlformats.org/officeDocument/2006/relationships/commentAuthors" Target="commen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hytirogd\Desktop\Archive\Publications%20Office\Excel%20Training\charts.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hytirogd\Desktop\Archive\Publications%20Office\Excel%20Training\charts.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hytirogd\Desktop\Archive\Publications%20Office\Excel%20Training\charts.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hytirogd\Desktop\Archive\Publications%20Office\Excel%20Training\charts.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hytirogd\Desktop\Archive\Publications%20Office\Excel%20Training\charts.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1" Type="http://schemas.openxmlformats.org/officeDocument/2006/relationships/oleObject" Target="file:///C:\Users\hytirogd\Desktop\Archive\Publications%20Office\Excel%20Training\charts.xlsx" TargetMode="External"/></Relationships>
</file>

<file path=ppt/charts/_rels/chart21.xml.rels><?xml version="1.0" encoding="UTF-8" standalone="yes"?>
<Relationships xmlns="http://schemas.openxmlformats.org/package/2006/relationships"><Relationship Id="rId3" Type="http://schemas.openxmlformats.org/officeDocument/2006/relationships/oleObject" Target="file:///C:\Users\hytirogd\Desktop\Archive\Publications%20Office\Excel%20Training\charts.xlsx" TargetMode="External"/><Relationship Id="rId2" Type="http://schemas.microsoft.com/office/2011/relationships/chartColorStyle" Target="colors20.xml"/><Relationship Id="rId1" Type="http://schemas.microsoft.com/office/2011/relationships/chartStyle" Target="style20.xml"/></Relationships>
</file>

<file path=ppt/charts/_rels/chart22.xml.rels><?xml version="1.0" encoding="UTF-8" standalone="yes"?>
<Relationships xmlns="http://schemas.openxmlformats.org/package/2006/relationships"><Relationship Id="rId1" Type="http://schemas.openxmlformats.org/officeDocument/2006/relationships/oleObject" Target="file:///C:\Users\hytirogd\Downloads\xlf-x-y-scatter.xlsx" TargetMode="External"/></Relationships>
</file>

<file path=ppt/charts/_rels/chart23.xml.rels><?xml version="1.0" encoding="UTF-8" standalone="yes"?>
<Relationships xmlns="http://schemas.openxmlformats.org/package/2006/relationships"><Relationship Id="rId3" Type="http://schemas.openxmlformats.org/officeDocument/2006/relationships/oleObject" Target="file:///C:\Users\hytirogd\Desktop\Archive\Publications%20Office\Excel%20Training\charts%202.xlsx" TargetMode="External"/><Relationship Id="rId2" Type="http://schemas.microsoft.com/office/2011/relationships/chartColorStyle" Target="colors21.xml"/><Relationship Id="rId1" Type="http://schemas.microsoft.com/office/2011/relationships/chartStyle" Target="style21.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hytirogd\Desktop\Archive\Publications%20Office\Excel%20Training\charts%202.xlsx" TargetMode="External"/><Relationship Id="rId2" Type="http://schemas.microsoft.com/office/2011/relationships/chartColorStyle" Target="colors22.xml"/><Relationship Id="rId1" Type="http://schemas.microsoft.com/office/2011/relationships/chartStyle" Target="style22.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3.xml"/><Relationship Id="rId1" Type="http://schemas.microsoft.com/office/2011/relationships/chartStyle" Target="style23.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4.xml"/><Relationship Id="rId1" Type="http://schemas.microsoft.com/office/2011/relationships/chartStyle" Target="style24.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en-GB" sz="1600" b="1" dirty="0" smtClean="0">
                <a:latin typeface="+mn-lt"/>
              </a:rPr>
              <a:t>LINE CHART</a:t>
            </a:r>
            <a:endParaRPr lang="en-GB" sz="1600" b="1" dirty="0">
              <a:latin typeface="+mn-lt"/>
            </a:endParaRPr>
          </a:p>
        </c:rich>
      </c:tx>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endParaRPr lang="en-US"/>
        </a:p>
      </c:txPr>
    </c:title>
    <c:autoTitleDeleted val="0"/>
    <c:plotArea>
      <c:layout/>
      <c:lineChart>
        <c:grouping val="standard"/>
        <c:varyColors val="0"/>
        <c:ser>
          <c:idx val="0"/>
          <c:order val="0"/>
          <c:tx>
            <c:strRef>
              <c:f>[Book1]Sheet1!$A$1</c:f>
              <c:strCache>
                <c:ptCount val="1"/>
                <c:pt idx="0">
                  <c:v>Views 1</c:v>
                </c:pt>
              </c:strCache>
            </c:strRef>
          </c:tx>
          <c:spPr>
            <a:ln w="38100" cap="rnd">
              <a:solidFill>
                <a:schemeClr val="accent1"/>
              </a:solidFill>
              <a:round/>
            </a:ln>
            <a:effectLst/>
          </c:spPr>
          <c:marker>
            <c:symbol val="none"/>
          </c:marker>
          <c:cat>
            <c:numRef>
              <c:f>[Book1]Sheet1!$E$2:$E$22</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[Book1]Sheet1!$A$2:$A$22</c:f>
              <c:numCache>
                <c:formatCode>General</c:formatCode>
                <c:ptCount val="21"/>
                <c:pt idx="0">
                  <c:v>12413</c:v>
                </c:pt>
                <c:pt idx="1">
                  <c:v>12959</c:v>
                </c:pt>
                <c:pt idx="2">
                  <c:v>18694</c:v>
                </c:pt>
                <c:pt idx="3">
                  <c:v>17645</c:v>
                </c:pt>
                <c:pt idx="4">
                  <c:v>15815</c:v>
                </c:pt>
                <c:pt idx="5">
                  <c:v>20171</c:v>
                </c:pt>
                <c:pt idx="6">
                  <c:v>24902</c:v>
                </c:pt>
                <c:pt idx="7">
                  <c:v>19890</c:v>
                </c:pt>
                <c:pt idx="8">
                  <c:v>21783</c:v>
                </c:pt>
                <c:pt idx="9">
                  <c:v>23567</c:v>
                </c:pt>
                <c:pt idx="10">
                  <c:v>27588</c:v>
                </c:pt>
                <c:pt idx="11">
                  <c:v>31229</c:v>
                </c:pt>
                <c:pt idx="12">
                  <c:v>30615</c:v>
                </c:pt>
                <c:pt idx="13">
                  <c:v>34167</c:v>
                </c:pt>
                <c:pt idx="14">
                  <c:v>26522</c:v>
                </c:pt>
                <c:pt idx="15">
                  <c:v>26310</c:v>
                </c:pt>
                <c:pt idx="16">
                  <c:v>27460</c:v>
                </c:pt>
                <c:pt idx="17">
                  <c:v>30214</c:v>
                </c:pt>
                <c:pt idx="18">
                  <c:v>38132</c:v>
                </c:pt>
                <c:pt idx="19">
                  <c:v>31632</c:v>
                </c:pt>
                <c:pt idx="20">
                  <c:v>43174</c:v>
                </c:pt>
              </c:numCache>
            </c:numRef>
          </c:val>
          <c:smooth val="0"/>
        </c:ser>
        <c:ser>
          <c:idx val="1"/>
          <c:order val="1"/>
          <c:tx>
            <c:strRef>
              <c:f>[Book1]Sheet1!$B$1</c:f>
              <c:strCache>
                <c:ptCount val="1"/>
                <c:pt idx="0">
                  <c:v>Views 2</c:v>
                </c:pt>
              </c:strCache>
            </c:strRef>
          </c:tx>
          <c:spPr>
            <a:ln w="38100" cap="rnd">
              <a:solidFill>
                <a:schemeClr val="accent2"/>
              </a:solidFill>
              <a:round/>
            </a:ln>
            <a:effectLst/>
          </c:spPr>
          <c:marker>
            <c:symbol val="none"/>
          </c:marker>
          <c:cat>
            <c:numRef>
              <c:f>[Book1]Sheet1!$E$2:$E$22</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[Book1]Sheet1!$B$2:$B$22</c:f>
              <c:numCache>
                <c:formatCode>General</c:formatCode>
                <c:ptCount val="21"/>
                <c:pt idx="0">
                  <c:v>14712</c:v>
                </c:pt>
                <c:pt idx="1">
                  <c:v>20076</c:v>
                </c:pt>
                <c:pt idx="2">
                  <c:v>23598</c:v>
                </c:pt>
                <c:pt idx="3">
                  <c:v>24389</c:v>
                </c:pt>
                <c:pt idx="4">
                  <c:v>22578</c:v>
                </c:pt>
                <c:pt idx="5">
                  <c:v>22913</c:v>
                </c:pt>
                <c:pt idx="6">
                  <c:v>23317</c:v>
                </c:pt>
                <c:pt idx="7">
                  <c:v>33982</c:v>
                </c:pt>
                <c:pt idx="8">
                  <c:v>30815</c:v>
                </c:pt>
                <c:pt idx="9">
                  <c:v>32294</c:v>
                </c:pt>
                <c:pt idx="10">
                  <c:v>35039</c:v>
                </c:pt>
                <c:pt idx="11">
                  <c:v>39223</c:v>
                </c:pt>
                <c:pt idx="12">
                  <c:v>30828</c:v>
                </c:pt>
                <c:pt idx="13">
                  <c:v>45047</c:v>
                </c:pt>
                <c:pt idx="14">
                  <c:v>35848</c:v>
                </c:pt>
                <c:pt idx="15">
                  <c:v>38490</c:v>
                </c:pt>
                <c:pt idx="16">
                  <c:v>39044</c:v>
                </c:pt>
                <c:pt idx="17">
                  <c:v>38736</c:v>
                </c:pt>
                <c:pt idx="18">
                  <c:v>38166</c:v>
                </c:pt>
                <c:pt idx="19">
                  <c:v>46709</c:v>
                </c:pt>
                <c:pt idx="20">
                  <c:v>46288</c:v>
                </c:pt>
              </c:numCache>
            </c:numRef>
          </c:val>
          <c:smooth val="0"/>
        </c:ser>
        <c:ser>
          <c:idx val="2"/>
          <c:order val="2"/>
          <c:tx>
            <c:strRef>
              <c:f>[Book1]Sheet1!$C$1</c:f>
              <c:strCache>
                <c:ptCount val="1"/>
                <c:pt idx="0">
                  <c:v>Views 3</c:v>
                </c:pt>
              </c:strCache>
            </c:strRef>
          </c:tx>
          <c:spPr>
            <a:ln w="38100" cap="rnd">
              <a:solidFill>
                <a:schemeClr val="accent3"/>
              </a:solidFill>
              <a:round/>
            </a:ln>
            <a:effectLst/>
          </c:spPr>
          <c:marker>
            <c:symbol val="none"/>
          </c:marker>
          <c:cat>
            <c:numRef>
              <c:f>[Book1]Sheet1!$E$2:$E$22</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[Book1]Sheet1!$C$2:$C$22</c:f>
              <c:numCache>
                <c:formatCode>General</c:formatCode>
                <c:ptCount val="21"/>
                <c:pt idx="0">
                  <c:v>18038</c:v>
                </c:pt>
                <c:pt idx="1">
                  <c:v>20730</c:v>
                </c:pt>
                <c:pt idx="2">
                  <c:v>29765</c:v>
                </c:pt>
                <c:pt idx="3">
                  <c:v>27516</c:v>
                </c:pt>
                <c:pt idx="4">
                  <c:v>33585</c:v>
                </c:pt>
                <c:pt idx="5">
                  <c:v>33489</c:v>
                </c:pt>
                <c:pt idx="6">
                  <c:v>30688</c:v>
                </c:pt>
                <c:pt idx="7">
                  <c:v>32672</c:v>
                </c:pt>
                <c:pt idx="8">
                  <c:v>44004</c:v>
                </c:pt>
                <c:pt idx="9">
                  <c:v>40407</c:v>
                </c:pt>
                <c:pt idx="10">
                  <c:v>42253</c:v>
                </c:pt>
                <c:pt idx="11">
                  <c:v>36232</c:v>
                </c:pt>
                <c:pt idx="12">
                  <c:v>50680</c:v>
                </c:pt>
                <c:pt idx="13">
                  <c:v>48429</c:v>
                </c:pt>
                <c:pt idx="14">
                  <c:v>54880</c:v>
                </c:pt>
                <c:pt idx="15">
                  <c:v>47587</c:v>
                </c:pt>
                <c:pt idx="16">
                  <c:v>61823</c:v>
                </c:pt>
                <c:pt idx="17">
                  <c:v>62283</c:v>
                </c:pt>
                <c:pt idx="18">
                  <c:v>61226</c:v>
                </c:pt>
                <c:pt idx="19">
                  <c:v>69439</c:v>
                </c:pt>
                <c:pt idx="20">
                  <c:v>66247</c:v>
                </c:pt>
              </c:numCache>
            </c:numRef>
          </c:val>
          <c:smooth val="0"/>
        </c:ser>
        <c:ser>
          <c:idx val="3"/>
          <c:order val="3"/>
          <c:tx>
            <c:strRef>
              <c:f>[Book1]Sheet1!$D$1</c:f>
              <c:strCache>
                <c:ptCount val="1"/>
                <c:pt idx="0">
                  <c:v>Views 4</c:v>
                </c:pt>
              </c:strCache>
            </c:strRef>
          </c:tx>
          <c:spPr>
            <a:ln w="38100" cap="rnd">
              <a:solidFill>
                <a:schemeClr val="accent4"/>
              </a:solidFill>
              <a:round/>
            </a:ln>
            <a:effectLst/>
          </c:spPr>
          <c:marker>
            <c:symbol val="none"/>
          </c:marker>
          <c:cat>
            <c:numRef>
              <c:f>[Book1]Sheet1!$E$2:$E$22</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[Book1]Sheet1!$D$2:$D$22</c:f>
              <c:numCache>
                <c:formatCode>General</c:formatCode>
                <c:ptCount val="21"/>
                <c:pt idx="0">
                  <c:v>12354</c:v>
                </c:pt>
                <c:pt idx="1">
                  <c:v>10414</c:v>
                </c:pt>
                <c:pt idx="2">
                  <c:v>12716</c:v>
                </c:pt>
                <c:pt idx="3">
                  <c:v>14038</c:v>
                </c:pt>
                <c:pt idx="4">
                  <c:v>12474</c:v>
                </c:pt>
                <c:pt idx="5">
                  <c:v>17169</c:v>
                </c:pt>
                <c:pt idx="6">
                  <c:v>19497</c:v>
                </c:pt>
                <c:pt idx="7">
                  <c:v>18410</c:v>
                </c:pt>
                <c:pt idx="8">
                  <c:v>21070</c:v>
                </c:pt>
                <c:pt idx="9">
                  <c:v>20890</c:v>
                </c:pt>
                <c:pt idx="10">
                  <c:v>24464</c:v>
                </c:pt>
                <c:pt idx="11">
                  <c:v>23079</c:v>
                </c:pt>
                <c:pt idx="12">
                  <c:v>18632</c:v>
                </c:pt>
                <c:pt idx="13">
                  <c:v>22497</c:v>
                </c:pt>
                <c:pt idx="14">
                  <c:v>29421</c:v>
                </c:pt>
                <c:pt idx="15">
                  <c:v>26944</c:v>
                </c:pt>
                <c:pt idx="16">
                  <c:v>22346</c:v>
                </c:pt>
                <c:pt idx="17">
                  <c:v>25815</c:v>
                </c:pt>
                <c:pt idx="18">
                  <c:v>26669</c:v>
                </c:pt>
                <c:pt idx="19">
                  <c:v>34837</c:v>
                </c:pt>
                <c:pt idx="20">
                  <c:v>34926</c:v>
                </c:pt>
              </c:numCache>
            </c:numRef>
          </c:val>
          <c:smooth val="0"/>
        </c:ser>
        <c:dLbls>
          <c:showLegendKey val="0"/>
          <c:showVal val="0"/>
          <c:showCatName val="0"/>
          <c:showSerName val="0"/>
          <c:showPercent val="0"/>
          <c:showBubbleSize val="0"/>
        </c:dLbls>
        <c:smooth val="0"/>
        <c:axId val="13020456"/>
        <c:axId val="13020848"/>
      </c:lineChart>
      <c:catAx>
        <c:axId val="13020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cap="none" spc="0" normalizeH="0" baseline="0">
                <a:solidFill>
                  <a:schemeClr val="tx1">
                    <a:lumMod val="65000"/>
                    <a:lumOff val="35000"/>
                  </a:schemeClr>
                </a:solidFill>
                <a:latin typeface="+mn-lt"/>
                <a:ea typeface="+mn-ea"/>
                <a:cs typeface="+mn-cs"/>
              </a:defRPr>
            </a:pPr>
            <a:endParaRPr lang="en-US"/>
          </a:p>
        </c:txPr>
        <c:crossAx val="13020848"/>
        <c:crosses val="autoZero"/>
        <c:auto val="1"/>
        <c:lblAlgn val="ctr"/>
        <c:lblOffset val="100"/>
        <c:noMultiLvlLbl val="0"/>
      </c:catAx>
      <c:valAx>
        <c:axId val="1302084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020456"/>
        <c:crosses val="autoZero"/>
        <c:crossBetween val="between"/>
      </c:valAx>
      <c:spPr>
        <a:noFill/>
        <a:ln>
          <a:noFill/>
        </a:ln>
        <a:effectLst/>
      </c:spPr>
    </c:plotArea>
    <c:plotVisOnly val="1"/>
    <c:dispBlanksAs val="gap"/>
    <c:showDLblsOverMax val="0"/>
  </c:chart>
  <c:spPr>
    <a:noFill/>
    <a:ln w="6350">
      <a:solidFill>
        <a:srgbClr val="C00000"/>
      </a:solid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b="1"/>
              <a:t>STACKED</a:t>
            </a:r>
            <a:r>
              <a:rPr lang="en-GB" b="1" baseline="0"/>
              <a:t> BARS 100%</a:t>
            </a:r>
            <a:endParaRPr lang="en-GB"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4289337314617051E-2"/>
          <c:y val="0.15360360360360359"/>
          <c:w val="0.9060896993139016"/>
          <c:h val="0.63950663261686891"/>
        </c:manualLayout>
      </c:layout>
      <c:barChart>
        <c:barDir val="bar"/>
        <c:grouping val="percentStacked"/>
        <c:varyColors val="0"/>
        <c:ser>
          <c:idx val="0"/>
          <c:order val="0"/>
          <c:tx>
            <c:strRef>
              <c:f>[Book1]Sheet1!$B$255</c:f>
              <c:strCache>
                <c:ptCount val="1"/>
                <c:pt idx="0">
                  <c:v>Crude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[Book1]Sheet1!$C$255</c:f>
              <c:numCache>
                <c:formatCode>General</c:formatCode>
                <c:ptCount val="1"/>
                <c:pt idx="0">
                  <c:v>10</c:v>
                </c:pt>
              </c:numCache>
            </c:numRef>
          </c:val>
        </c:ser>
        <c:ser>
          <c:idx val="1"/>
          <c:order val="1"/>
          <c:tx>
            <c:strRef>
              <c:f>[Book1]Sheet1!$B$256</c:f>
              <c:strCache>
                <c:ptCount val="1"/>
                <c:pt idx="0">
                  <c:v>mazut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[Book1]Sheet1!$C$256</c:f>
              <c:numCache>
                <c:formatCode>General</c:formatCode>
                <c:ptCount val="1"/>
                <c:pt idx="0">
                  <c:v>25</c:v>
                </c:pt>
              </c:numCache>
            </c:numRef>
          </c:val>
        </c:ser>
        <c:ser>
          <c:idx val="2"/>
          <c:order val="2"/>
          <c:tx>
            <c:strRef>
              <c:f>[Book1]Sheet1!$B$257</c:f>
              <c:strCache>
                <c:ptCount val="1"/>
                <c:pt idx="0">
                  <c:v>Kerosine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[Book1]Sheet1!$C$257</c:f>
              <c:numCache>
                <c:formatCode>General</c:formatCode>
                <c:ptCount val="1"/>
                <c:pt idx="0">
                  <c:v>15</c:v>
                </c:pt>
              </c:numCache>
            </c:numRef>
          </c:val>
        </c:ser>
        <c:ser>
          <c:idx val="3"/>
          <c:order val="3"/>
          <c:tx>
            <c:strRef>
              <c:f>[Book1]Sheet1!$B$258</c:f>
              <c:strCache>
                <c:ptCount val="1"/>
                <c:pt idx="0">
                  <c:v>Diesel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[Book1]Sheet1!$C$258</c:f>
              <c:numCache>
                <c:formatCode>General</c:formatCode>
                <c:ptCount val="1"/>
                <c:pt idx="0">
                  <c:v>13</c:v>
                </c:pt>
              </c:numCache>
            </c:numRef>
          </c:val>
        </c:ser>
        <c:ser>
          <c:idx val="4"/>
          <c:order val="4"/>
          <c:tx>
            <c:strRef>
              <c:f>[Book1]Sheet1!$B$259</c:f>
              <c:strCache>
                <c:ptCount val="1"/>
                <c:pt idx="0">
                  <c:v>Gasoline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[Book1]Sheet1!$C$259</c:f>
              <c:numCache>
                <c:formatCode>General</c:formatCode>
                <c:ptCount val="1"/>
                <c:pt idx="0">
                  <c:v>8</c:v>
                </c:pt>
              </c:numCache>
            </c:numRef>
          </c:val>
        </c:ser>
        <c:ser>
          <c:idx val="5"/>
          <c:order val="5"/>
          <c:tx>
            <c:strRef>
              <c:f>[Book1]Sheet1!$B$260</c:f>
              <c:strCache>
                <c:ptCount val="1"/>
                <c:pt idx="0">
                  <c:v>LPG</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[Book1]Sheet1!$C$260</c:f>
              <c:numCache>
                <c:formatCode>General</c:formatCode>
                <c:ptCount val="1"/>
                <c:pt idx="0">
                  <c:v>11</c:v>
                </c:pt>
              </c:numCache>
            </c:numRef>
          </c:val>
        </c:ser>
        <c:ser>
          <c:idx val="6"/>
          <c:order val="6"/>
          <c:tx>
            <c:strRef>
              <c:f>[Book1]Sheet1!$B$261</c:f>
              <c:strCache>
                <c:ptCount val="1"/>
                <c:pt idx="0">
                  <c:v>Natural Gas</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[Book1]Sheet1!$C$261</c:f>
              <c:numCache>
                <c:formatCode>General</c:formatCode>
                <c:ptCount val="1"/>
                <c:pt idx="0">
                  <c:v>15</c:v>
                </c:pt>
              </c:numCache>
            </c:numRef>
          </c:val>
        </c:ser>
        <c:ser>
          <c:idx val="7"/>
          <c:order val="7"/>
          <c:tx>
            <c:strRef>
              <c:f>[Book1]Sheet1!$B$262</c:f>
              <c:strCache>
                <c:ptCount val="1"/>
                <c:pt idx="0">
                  <c:v>Parafin</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[Book1]Sheet1!$C$262</c:f>
              <c:numCache>
                <c:formatCode>General</c:formatCode>
                <c:ptCount val="1"/>
                <c:pt idx="0">
                  <c:v>3</c:v>
                </c:pt>
              </c:numCache>
            </c:numRef>
          </c:val>
        </c:ser>
        <c:dLbls>
          <c:dLblPos val="ctr"/>
          <c:showLegendKey val="0"/>
          <c:showVal val="1"/>
          <c:showCatName val="0"/>
          <c:showSerName val="0"/>
          <c:showPercent val="0"/>
          <c:showBubbleSize val="0"/>
        </c:dLbls>
        <c:gapWidth val="26"/>
        <c:overlap val="100"/>
        <c:axId val="495792592"/>
        <c:axId val="495786320"/>
      </c:barChart>
      <c:catAx>
        <c:axId val="495792592"/>
        <c:scaling>
          <c:orientation val="minMax"/>
        </c:scaling>
        <c:delete val="1"/>
        <c:axPos val="l"/>
        <c:numFmt formatCode="General" sourceLinked="1"/>
        <c:majorTickMark val="none"/>
        <c:minorTickMark val="none"/>
        <c:tickLblPos val="nextTo"/>
        <c:crossAx val="495786320"/>
        <c:crosses val="autoZero"/>
        <c:auto val="1"/>
        <c:lblAlgn val="ctr"/>
        <c:lblOffset val="100"/>
        <c:noMultiLvlLbl val="0"/>
      </c:catAx>
      <c:valAx>
        <c:axId val="49578632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792592"/>
        <c:crosses val="autoZero"/>
        <c:crossBetween val="between"/>
      </c:valAx>
      <c:spPr>
        <a:noFill/>
        <a:ln>
          <a:noFill/>
        </a:ln>
        <a:effectLst/>
      </c:spPr>
    </c:plotArea>
    <c:legend>
      <c:legendPos val="b"/>
      <c:layout>
        <c:manualLayout>
          <c:xMode val="edge"/>
          <c:yMode val="edge"/>
          <c:x val="3.1759061493831488E-2"/>
          <c:y val="0.89575936310544224"/>
          <c:w val="0.93423266423680862"/>
          <c:h val="9.809057539394291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1"/>
          <c:order val="0"/>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accent4"/>
              </a:solidFill>
              <a:ln>
                <a:noFill/>
              </a:ln>
              <a:effectLst>
                <a:outerShdw blurRad="63500" sx="102000" sy="102000" algn="ctr" rotWithShape="0">
                  <a:prstClr val="black">
                    <a:alpha val="20000"/>
                  </a:prstClr>
                </a:outerShdw>
              </a:effectLst>
            </c:spPr>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0"/>
              <c:showBubbleSize val="0"/>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0"/>
              <c:showBubbleSize val="0"/>
            </c:dLbl>
            <c:dLbl>
              <c:idx val="3"/>
              <c:layout>
                <c:manualLayout>
                  <c:x val="-4.9044242218306298E-2"/>
                  <c:y val="3.39773026826342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Sheet1!$B$5:$B$8</c:f>
              <c:strCache>
                <c:ptCount val="4"/>
                <c:pt idx="0">
                  <c:v>North America</c:v>
                </c:pt>
                <c:pt idx="1">
                  <c:v>Japan</c:v>
                </c:pt>
                <c:pt idx="2">
                  <c:v>Europe</c:v>
                </c:pt>
                <c:pt idx="3">
                  <c:v>Rest of Asia</c:v>
                </c:pt>
              </c:strCache>
            </c:strRef>
          </c:cat>
          <c:val>
            <c:numRef>
              <c:f>Sheet1!$C$5:$C$8</c:f>
              <c:numCache>
                <c:formatCode>0%</c:formatCode>
                <c:ptCount val="4"/>
                <c:pt idx="0">
                  <c:v>0.45</c:v>
                </c:pt>
                <c:pt idx="1">
                  <c:v>0.19</c:v>
                </c:pt>
                <c:pt idx="2">
                  <c:v>0.24</c:v>
                </c:pt>
                <c:pt idx="3">
                  <c:v>0.12</c:v>
                </c:pt>
              </c:numCache>
            </c:numRef>
          </c:val>
        </c:ser>
        <c:ser>
          <c:idx val="0"/>
          <c:order val="1"/>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accent4"/>
              </a:solidFill>
              <a:ln>
                <a:noFill/>
              </a:ln>
              <a:effectLst>
                <a:outerShdw blurRad="63500" sx="102000" sy="102000" algn="ctr" rotWithShape="0">
                  <a:prstClr val="black">
                    <a:alpha val="20000"/>
                  </a:prstClr>
                </a:outerShdw>
              </a:effectLst>
            </c:spPr>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0"/>
              <c:showBubbleSize val="0"/>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0"/>
              <c:showBubbleSize val="0"/>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0"/>
              <c:showBubbleSize val="0"/>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Sheet1!$B$5:$B$8</c:f>
              <c:strCache>
                <c:ptCount val="4"/>
                <c:pt idx="0">
                  <c:v>North America</c:v>
                </c:pt>
                <c:pt idx="1">
                  <c:v>Japan</c:v>
                </c:pt>
                <c:pt idx="2">
                  <c:v>Europe</c:v>
                </c:pt>
                <c:pt idx="3">
                  <c:v>Rest of Asia</c:v>
                </c:pt>
              </c:strCache>
            </c:strRef>
          </c:cat>
          <c:val>
            <c:numRef>
              <c:f>Sheet1!$C$5:$C$8</c:f>
              <c:numCache>
                <c:formatCode>0%</c:formatCode>
                <c:ptCount val="4"/>
                <c:pt idx="0">
                  <c:v>0.45</c:v>
                </c:pt>
                <c:pt idx="1">
                  <c:v>0.19</c:v>
                </c:pt>
                <c:pt idx="2">
                  <c:v>0.24</c:v>
                </c:pt>
                <c:pt idx="3">
                  <c:v>0.12</c:v>
                </c:pt>
              </c:numCache>
            </c:numRef>
          </c:val>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dPt>
          <c:cat>
            <c:strRef>
              <c:f>Sheet1!$B$5:$B$8</c:f>
              <c:strCache>
                <c:ptCount val="4"/>
                <c:pt idx="0">
                  <c:v>North America</c:v>
                </c:pt>
                <c:pt idx="1">
                  <c:v>Japan</c:v>
                </c:pt>
                <c:pt idx="2">
                  <c:v>Europe</c:v>
                </c:pt>
                <c:pt idx="3">
                  <c:v>Rest of Asia</c:v>
                </c:pt>
              </c:strCache>
            </c:strRef>
          </c:cat>
          <c:val>
            <c:numRef>
              <c:f>Sheet1!$C$5:$C$8</c:f>
              <c:numCache>
                <c:formatCode>0%</c:formatCode>
                <c:ptCount val="4"/>
                <c:pt idx="0">
                  <c:v>0.45</c:v>
                </c:pt>
                <c:pt idx="1">
                  <c:v>0.19</c:v>
                </c:pt>
                <c:pt idx="2">
                  <c:v>0.24</c:v>
                </c:pt>
                <c:pt idx="3">
                  <c:v>0.12</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361329833770772E-2"/>
          <c:y val="0.16712962962962963"/>
          <c:w val="0.89029776450357512"/>
          <c:h val="0.6821369909406485"/>
        </c:manualLayout>
      </c:layout>
      <c:scatterChart>
        <c:scatterStyle val="lineMarker"/>
        <c:varyColors val="0"/>
        <c:ser>
          <c:idx val="0"/>
          <c:order val="0"/>
          <c:tx>
            <c:strRef>
              <c:f>Sheet1!$B$37</c:f>
              <c:strCache>
                <c:ptCount val="1"/>
                <c:pt idx="0">
                  <c:v>a</c:v>
                </c:pt>
              </c:strCache>
            </c:strRef>
          </c:tx>
          <c:spPr>
            <a:ln w="28575" cap="rnd">
              <a:noFill/>
              <a:round/>
            </a:ln>
            <a:effectLst/>
          </c:spPr>
          <c:marker>
            <c:symbol val="circle"/>
            <c:size val="5"/>
            <c:spPr>
              <a:solidFill>
                <a:schemeClr val="accent1"/>
              </a:solidFill>
              <a:ln w="9525">
                <a:solidFill>
                  <a:schemeClr val="accent1"/>
                </a:solidFill>
              </a:ln>
              <a:effectLst/>
            </c:spPr>
          </c:marker>
          <c:xVal>
            <c:numRef>
              <c:f>Sheet1!$C$36:$V$36</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xVal>
          <c:yVal>
            <c:numRef>
              <c:f>Sheet1!$C$37:$V$37</c:f>
              <c:numCache>
                <c:formatCode>General</c:formatCode>
                <c:ptCount val="20"/>
                <c:pt idx="0">
                  <c:v>23</c:v>
                </c:pt>
                <c:pt idx="1">
                  <c:v>23.75</c:v>
                </c:pt>
                <c:pt idx="2">
                  <c:v>24</c:v>
                </c:pt>
                <c:pt idx="3">
                  <c:v>23.75</c:v>
                </c:pt>
                <c:pt idx="4">
                  <c:v>23</c:v>
                </c:pt>
                <c:pt idx="5">
                  <c:v>21</c:v>
                </c:pt>
                <c:pt idx="6">
                  <c:v>19</c:v>
                </c:pt>
                <c:pt idx="7">
                  <c:v>16</c:v>
                </c:pt>
                <c:pt idx="8">
                  <c:v>13</c:v>
                </c:pt>
                <c:pt idx="9">
                  <c:v>10</c:v>
                </c:pt>
                <c:pt idx="10">
                  <c:v>8</c:v>
                </c:pt>
                <c:pt idx="11">
                  <c:v>6.5</c:v>
                </c:pt>
                <c:pt idx="12">
                  <c:v>6</c:v>
                </c:pt>
                <c:pt idx="13">
                  <c:v>6</c:v>
                </c:pt>
                <c:pt idx="14">
                  <c:v>6</c:v>
                </c:pt>
                <c:pt idx="15">
                  <c:v>6.25</c:v>
                </c:pt>
                <c:pt idx="16">
                  <c:v>6.75</c:v>
                </c:pt>
              </c:numCache>
            </c:numRef>
          </c:yVal>
          <c:smooth val="0"/>
        </c:ser>
        <c:dLbls>
          <c:showLegendKey val="0"/>
          <c:showVal val="0"/>
          <c:showCatName val="0"/>
          <c:showSerName val="0"/>
          <c:showPercent val="0"/>
          <c:showBubbleSize val="0"/>
        </c:dLbls>
        <c:axId val="495785928"/>
        <c:axId val="495791808"/>
      </c:scatterChart>
      <c:valAx>
        <c:axId val="4957859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791808"/>
        <c:crosses val="autoZero"/>
        <c:crossBetween val="midCat"/>
      </c:valAx>
      <c:valAx>
        <c:axId val="495791808"/>
        <c:scaling>
          <c:orientation val="minMax"/>
          <c:min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78592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361329833770772E-2"/>
          <c:y val="0.16712962962962963"/>
          <c:w val="0.89029776450357512"/>
          <c:h val="0.6821369909406485"/>
        </c:manualLayout>
      </c:layout>
      <c:scatterChart>
        <c:scatterStyle val="lineMarker"/>
        <c:varyColors val="0"/>
        <c:ser>
          <c:idx val="0"/>
          <c:order val="0"/>
          <c:tx>
            <c:strRef>
              <c:f>Sheet1!$B$37</c:f>
              <c:strCache>
                <c:ptCount val="1"/>
                <c:pt idx="0">
                  <c:v>a</c:v>
                </c:pt>
              </c:strCache>
            </c:strRef>
          </c:tx>
          <c:spPr>
            <a:ln w="28575" cap="rnd">
              <a:noFill/>
              <a:round/>
            </a:ln>
            <a:effectLst/>
          </c:spPr>
          <c:marker>
            <c:symbol val="circle"/>
            <c:size val="5"/>
            <c:spPr>
              <a:solidFill>
                <a:schemeClr val="accent1"/>
              </a:solidFill>
              <a:ln w="9525">
                <a:solidFill>
                  <a:schemeClr val="accent1"/>
                </a:solidFill>
              </a:ln>
              <a:effectLst/>
            </c:spPr>
          </c:marker>
          <c:xVal>
            <c:numRef>
              <c:f>Sheet1!$C$36:$V$36</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xVal>
          <c:yVal>
            <c:numRef>
              <c:f>Sheet1!$C$37:$V$37</c:f>
              <c:numCache>
                <c:formatCode>General</c:formatCode>
                <c:ptCount val="20"/>
                <c:pt idx="0">
                  <c:v>23</c:v>
                </c:pt>
                <c:pt idx="1">
                  <c:v>23.75</c:v>
                </c:pt>
                <c:pt idx="2">
                  <c:v>24</c:v>
                </c:pt>
                <c:pt idx="3">
                  <c:v>23.75</c:v>
                </c:pt>
                <c:pt idx="4">
                  <c:v>23</c:v>
                </c:pt>
                <c:pt idx="5">
                  <c:v>21</c:v>
                </c:pt>
                <c:pt idx="6">
                  <c:v>19</c:v>
                </c:pt>
                <c:pt idx="7">
                  <c:v>16</c:v>
                </c:pt>
                <c:pt idx="8">
                  <c:v>13</c:v>
                </c:pt>
                <c:pt idx="9">
                  <c:v>10</c:v>
                </c:pt>
                <c:pt idx="10">
                  <c:v>8</c:v>
                </c:pt>
                <c:pt idx="11">
                  <c:v>6.5</c:v>
                </c:pt>
                <c:pt idx="12">
                  <c:v>6</c:v>
                </c:pt>
                <c:pt idx="13">
                  <c:v>6</c:v>
                </c:pt>
                <c:pt idx="14">
                  <c:v>6</c:v>
                </c:pt>
                <c:pt idx="15">
                  <c:v>6.25</c:v>
                </c:pt>
                <c:pt idx="16">
                  <c:v>6.75</c:v>
                </c:pt>
              </c:numCache>
            </c:numRef>
          </c:yVal>
          <c:smooth val="0"/>
        </c:ser>
        <c:dLbls>
          <c:showLegendKey val="0"/>
          <c:showVal val="0"/>
          <c:showCatName val="0"/>
          <c:showSerName val="0"/>
          <c:showPercent val="0"/>
          <c:showBubbleSize val="0"/>
        </c:dLbls>
        <c:axId val="495789456"/>
        <c:axId val="495789064"/>
      </c:scatterChart>
      <c:valAx>
        <c:axId val="4957894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789064"/>
        <c:crosses val="autoZero"/>
        <c:crossBetween val="midCat"/>
      </c:valAx>
      <c:valAx>
        <c:axId val="495789064"/>
        <c:scaling>
          <c:orientation val="minMax"/>
          <c:max val="2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78945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dirty="0"/>
              <a:t>x</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Sheet1!$D$124</c:f>
              <c:strCache>
                <c:ptCount val="1"/>
                <c:pt idx="0">
                  <c:v>x</c:v>
                </c:pt>
              </c:strCache>
            </c:strRef>
          </c:tx>
          <c:spPr>
            <a:ln w="28575" cap="rnd">
              <a:solidFill>
                <a:schemeClr val="tx1">
                  <a:lumMod val="65000"/>
                  <a:lumOff val="35000"/>
                </a:schemeClr>
              </a:solidFill>
              <a:round/>
            </a:ln>
            <a:effectLst/>
          </c:spPr>
          <c:marker>
            <c:symbol val="none"/>
          </c:marker>
          <c:cat>
            <c:numRef>
              <c:f>Sheet1!$E$121:$H$121</c:f>
              <c:numCache>
                <c:formatCode>General</c:formatCode>
                <c:ptCount val="4"/>
                <c:pt idx="0">
                  <c:v>2001</c:v>
                </c:pt>
                <c:pt idx="1">
                  <c:v>2002</c:v>
                </c:pt>
                <c:pt idx="2">
                  <c:v>2003</c:v>
                </c:pt>
                <c:pt idx="3">
                  <c:v>2004</c:v>
                </c:pt>
              </c:numCache>
            </c:numRef>
          </c:cat>
          <c:val>
            <c:numRef>
              <c:f>Sheet1!$E$124:$H$124</c:f>
              <c:numCache>
                <c:formatCode>General</c:formatCode>
                <c:ptCount val="4"/>
                <c:pt idx="0">
                  <c:v>11</c:v>
                </c:pt>
                <c:pt idx="1">
                  <c:v>9.5</c:v>
                </c:pt>
                <c:pt idx="2">
                  <c:v>5.5</c:v>
                </c:pt>
                <c:pt idx="3">
                  <c:v>8</c:v>
                </c:pt>
              </c:numCache>
            </c:numRef>
          </c:val>
          <c:smooth val="0"/>
        </c:ser>
        <c:dLbls>
          <c:showLegendKey val="0"/>
          <c:showVal val="0"/>
          <c:showCatName val="0"/>
          <c:showSerName val="0"/>
          <c:showPercent val="0"/>
          <c:showBubbleSize val="0"/>
        </c:dLbls>
        <c:smooth val="0"/>
        <c:axId val="495792200"/>
        <c:axId val="495787888"/>
      </c:lineChart>
      <c:catAx>
        <c:axId val="495792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787888"/>
        <c:crosses val="autoZero"/>
        <c:auto val="1"/>
        <c:lblAlgn val="ctr"/>
        <c:lblOffset val="100"/>
        <c:noMultiLvlLbl val="0"/>
      </c:catAx>
      <c:valAx>
        <c:axId val="49578788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95792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dirty="0"/>
              <a: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Sheet1!$D$123</c:f>
              <c:strCache>
                <c:ptCount val="1"/>
                <c:pt idx="0">
                  <c:v>y</c:v>
                </c:pt>
              </c:strCache>
            </c:strRef>
          </c:tx>
          <c:spPr>
            <a:ln w="28575" cap="rnd">
              <a:solidFill>
                <a:schemeClr val="tx1">
                  <a:lumMod val="65000"/>
                  <a:lumOff val="35000"/>
                </a:schemeClr>
              </a:solidFill>
              <a:round/>
            </a:ln>
            <a:effectLst/>
          </c:spPr>
          <c:marker>
            <c:symbol val="none"/>
          </c:marker>
          <c:cat>
            <c:numRef>
              <c:f>Sheet1!$E$121:$H$121</c:f>
              <c:numCache>
                <c:formatCode>General</c:formatCode>
                <c:ptCount val="4"/>
                <c:pt idx="0">
                  <c:v>2001</c:v>
                </c:pt>
                <c:pt idx="1">
                  <c:v>2002</c:v>
                </c:pt>
                <c:pt idx="2">
                  <c:v>2003</c:v>
                </c:pt>
                <c:pt idx="3">
                  <c:v>2004</c:v>
                </c:pt>
              </c:numCache>
            </c:numRef>
          </c:cat>
          <c:val>
            <c:numRef>
              <c:f>Sheet1!$E$123:$H$123</c:f>
              <c:numCache>
                <c:formatCode>General</c:formatCode>
                <c:ptCount val="4"/>
                <c:pt idx="0">
                  <c:v>4</c:v>
                </c:pt>
                <c:pt idx="1">
                  <c:v>9</c:v>
                </c:pt>
                <c:pt idx="2">
                  <c:v>10</c:v>
                </c:pt>
                <c:pt idx="3">
                  <c:v>10</c:v>
                </c:pt>
              </c:numCache>
            </c:numRef>
          </c:val>
          <c:smooth val="0"/>
        </c:ser>
        <c:dLbls>
          <c:showLegendKey val="0"/>
          <c:showVal val="0"/>
          <c:showCatName val="0"/>
          <c:showSerName val="0"/>
          <c:showPercent val="0"/>
          <c:showBubbleSize val="0"/>
        </c:dLbls>
        <c:smooth val="0"/>
        <c:axId val="495787496"/>
        <c:axId val="495788672"/>
      </c:lineChart>
      <c:catAx>
        <c:axId val="495787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788672"/>
        <c:crosses val="autoZero"/>
        <c:auto val="1"/>
        <c:lblAlgn val="ctr"/>
        <c:lblOffset val="100"/>
        <c:noMultiLvlLbl val="0"/>
      </c:catAx>
      <c:valAx>
        <c:axId val="49578867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95787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dirty="0"/>
              <a:t>x * 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Sheet1!$D$122</c:f>
              <c:strCache>
                <c:ptCount val="1"/>
                <c:pt idx="0">
                  <c:v>z</c:v>
                </c:pt>
              </c:strCache>
            </c:strRef>
          </c:tx>
          <c:spPr>
            <a:ln w="28575" cap="rnd">
              <a:solidFill>
                <a:schemeClr val="accent1"/>
              </a:solidFill>
              <a:round/>
            </a:ln>
            <a:effectLst/>
          </c:spPr>
          <c:marker>
            <c:symbol val="none"/>
          </c:marker>
          <c:cat>
            <c:numRef>
              <c:f>Sheet1!$E$121:$H$121</c:f>
              <c:numCache>
                <c:formatCode>General</c:formatCode>
                <c:ptCount val="4"/>
                <c:pt idx="0">
                  <c:v>2001</c:v>
                </c:pt>
                <c:pt idx="1">
                  <c:v>2002</c:v>
                </c:pt>
                <c:pt idx="2">
                  <c:v>2003</c:v>
                </c:pt>
                <c:pt idx="3">
                  <c:v>2004</c:v>
                </c:pt>
              </c:numCache>
            </c:numRef>
          </c:cat>
          <c:val>
            <c:numRef>
              <c:f>Sheet1!$E$122:$H$122</c:f>
              <c:numCache>
                <c:formatCode>General</c:formatCode>
                <c:ptCount val="4"/>
                <c:pt idx="0">
                  <c:v>44</c:v>
                </c:pt>
                <c:pt idx="1">
                  <c:v>85.5</c:v>
                </c:pt>
                <c:pt idx="2">
                  <c:v>55</c:v>
                </c:pt>
                <c:pt idx="3">
                  <c:v>80</c:v>
                </c:pt>
              </c:numCache>
            </c:numRef>
          </c:val>
          <c:smooth val="0"/>
        </c:ser>
        <c:dLbls>
          <c:showLegendKey val="0"/>
          <c:showVal val="0"/>
          <c:showCatName val="0"/>
          <c:showSerName val="0"/>
          <c:showPercent val="0"/>
          <c:showBubbleSize val="0"/>
        </c:dLbls>
        <c:smooth val="0"/>
        <c:axId val="495791416"/>
        <c:axId val="494796464"/>
      </c:lineChart>
      <c:catAx>
        <c:axId val="495791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4796464"/>
        <c:crosses val="autoZero"/>
        <c:auto val="1"/>
        <c:lblAlgn val="ctr"/>
        <c:lblOffset val="100"/>
        <c:noMultiLvlLbl val="0"/>
      </c:catAx>
      <c:valAx>
        <c:axId val="49479646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957914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00649642551586"/>
          <c:y val="6.8408002844863813E-2"/>
          <c:w val="0.71892903000434294"/>
          <c:h val="0.86318407960199006"/>
        </c:manualLayout>
      </c:layout>
      <c:barChart>
        <c:barDir val="bar"/>
        <c:grouping val="clustered"/>
        <c:varyColors val="0"/>
        <c:ser>
          <c:idx val="0"/>
          <c:order val="0"/>
          <c:spPr>
            <a:solidFill>
              <a:schemeClr val="accent1">
                <a:lumMod val="60000"/>
                <a:lumOff val="40000"/>
              </a:schemeClr>
            </a:solidFill>
            <a:ln>
              <a:noFill/>
            </a:ln>
            <a:effectLst/>
          </c:spPr>
          <c:invertIfNegative val="0"/>
          <c:dLbls>
            <c:dLbl>
              <c:idx val="0"/>
              <c:layout>
                <c:manualLayout>
                  <c:x val="0.62718758912042061"/>
                  <c:y val="6.1656317516051301E-5"/>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0.51843360740128475"/>
                  <c:y val="2.1611492737510994E-5"/>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0.30485878491707874"/>
                  <c:y val="-7.4877466014338593E-4"/>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0.27041202032066425"/>
                  <c:y val="0"/>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11113407094831378"/>
                  <c:y val="-1.8499330016223688E-17"/>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horzOverflow="clip" vert="horz" wrap="square" lIns="0" tIns="19050" rIns="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Sheet1!$C$149:$C$153</c:f>
              <c:strCache>
                <c:ptCount val="5"/>
                <c:pt idx="0">
                  <c:v>Germany</c:v>
                </c:pt>
                <c:pt idx="1">
                  <c:v>France</c:v>
                </c:pt>
                <c:pt idx="2">
                  <c:v>UK</c:v>
                </c:pt>
                <c:pt idx="3">
                  <c:v>Netherlands</c:v>
                </c:pt>
                <c:pt idx="4">
                  <c:v>Belgium</c:v>
                </c:pt>
              </c:strCache>
            </c:strRef>
          </c:cat>
          <c:val>
            <c:numRef>
              <c:f>Sheet1!$D$149:$D$153</c:f>
              <c:numCache>
                <c:formatCode>General</c:formatCode>
                <c:ptCount val="5"/>
                <c:pt idx="0">
                  <c:v>10</c:v>
                </c:pt>
                <c:pt idx="1">
                  <c:v>25</c:v>
                </c:pt>
                <c:pt idx="2">
                  <c:v>55</c:v>
                </c:pt>
                <c:pt idx="3">
                  <c:v>60</c:v>
                </c:pt>
                <c:pt idx="4">
                  <c:v>82</c:v>
                </c:pt>
              </c:numCache>
            </c:numRef>
          </c:val>
        </c:ser>
        <c:dLbls>
          <c:dLblPos val="inEnd"/>
          <c:showLegendKey val="0"/>
          <c:showVal val="1"/>
          <c:showCatName val="0"/>
          <c:showSerName val="0"/>
          <c:showPercent val="0"/>
          <c:showBubbleSize val="0"/>
        </c:dLbls>
        <c:gapWidth val="122"/>
        <c:axId val="494797248"/>
        <c:axId val="494799992"/>
      </c:barChart>
      <c:catAx>
        <c:axId val="4947972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crossAx val="494799992"/>
        <c:crosses val="autoZero"/>
        <c:auto val="1"/>
        <c:lblAlgn val="ctr"/>
        <c:lblOffset val="100"/>
        <c:noMultiLvlLbl val="0"/>
      </c:catAx>
      <c:valAx>
        <c:axId val="494799992"/>
        <c:scaling>
          <c:orientation val="minMax"/>
        </c:scaling>
        <c:delete val="1"/>
        <c:axPos val="b"/>
        <c:numFmt formatCode="General" sourceLinked="1"/>
        <c:majorTickMark val="none"/>
        <c:minorTickMark val="none"/>
        <c:tickLblPos val="nextTo"/>
        <c:crossAx val="494797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accent4"/>
              </a:solidFill>
              <a:ln>
                <a:noFill/>
              </a:ln>
              <a:effectLst>
                <a:outerShdw blurRad="63500" sx="102000" sy="102000" algn="ctr" rotWithShape="0">
                  <a:prstClr val="black">
                    <a:alpha val="20000"/>
                  </a:prstClr>
                </a:outerShdw>
              </a:effectLst>
            </c:spPr>
          </c:dPt>
          <c:dPt>
            <c:idx val="4"/>
            <c:bubble3D val="0"/>
            <c:spPr>
              <a:solidFill>
                <a:schemeClr val="accent5"/>
              </a:solidFill>
              <a:ln>
                <a:noFill/>
              </a:ln>
              <a:effectLst>
                <a:outerShdw blurRad="63500" sx="102000" sy="102000" algn="ctr" rotWithShape="0">
                  <a:prstClr val="black">
                    <a:alpha val="20000"/>
                  </a:prstClr>
                </a:outerShdw>
              </a:effectLst>
            </c:spPr>
          </c:dPt>
          <c:dLbls>
            <c:dLbl>
              <c:idx val="0"/>
              <c:spPr>
                <a:noFill/>
                <a:ln>
                  <a:noFill/>
                </a:ln>
                <a:effectLst/>
              </c:spPr>
              <c:txPr>
                <a:bodyPr rot="0" spcFirstLastPara="1" vertOverflow="ellipsis" vert="horz" wrap="square" anchor="ctr" anchorCtr="1"/>
                <a:lstStyle/>
                <a:p>
                  <a:pPr>
                    <a:defRPr sz="1000" b="1" i="0" u="none" strike="noStrike" kern="1200" spc="0" baseline="0">
                      <a:ln>
                        <a:noFill/>
                      </a:ln>
                      <a:solidFill>
                        <a:schemeClr val="accent1"/>
                      </a:solidFill>
                      <a:latin typeface="+mn-lt"/>
                      <a:ea typeface="+mn-ea"/>
                      <a:cs typeface="+mn-cs"/>
                    </a:defRPr>
                  </a:pPr>
                  <a:endParaRPr lang="en-US"/>
                </a:p>
              </c:txPr>
              <c:dLblPos val="outEnd"/>
              <c:showLegendKey val="0"/>
              <c:showVal val="0"/>
              <c:showCatName val="1"/>
              <c:showSerName val="0"/>
              <c:showPercent val="1"/>
              <c:showBubbleSize val="0"/>
            </c:dLbl>
            <c:dLbl>
              <c:idx val="1"/>
              <c:spPr>
                <a:noFill/>
                <a:ln>
                  <a:noFill/>
                </a:ln>
                <a:effectLst/>
              </c:spPr>
              <c:txPr>
                <a:bodyPr rot="0" spcFirstLastPara="1" vertOverflow="ellipsis" vert="horz" wrap="square" anchor="ctr" anchorCtr="1"/>
                <a:lstStyle/>
                <a:p>
                  <a:pPr>
                    <a:defRPr sz="1000" b="1" i="0" u="none" strike="noStrike" kern="1200" spc="0" baseline="0">
                      <a:ln>
                        <a:noFill/>
                      </a:ln>
                      <a:solidFill>
                        <a:schemeClr val="accent2"/>
                      </a:solidFill>
                      <a:latin typeface="+mn-lt"/>
                      <a:ea typeface="+mn-ea"/>
                      <a:cs typeface="+mn-cs"/>
                    </a:defRPr>
                  </a:pPr>
                  <a:endParaRPr lang="en-US"/>
                </a:p>
              </c:txPr>
              <c:dLblPos val="outEnd"/>
              <c:showLegendKey val="0"/>
              <c:showVal val="0"/>
              <c:showCatName val="1"/>
              <c:showSerName val="0"/>
              <c:showPercent val="1"/>
              <c:showBubbleSize val="0"/>
            </c:dLbl>
            <c:dLbl>
              <c:idx val="2"/>
              <c:spPr>
                <a:noFill/>
                <a:ln>
                  <a:noFill/>
                </a:ln>
                <a:effectLst/>
              </c:spPr>
              <c:txPr>
                <a:bodyPr rot="0" spcFirstLastPara="1" vertOverflow="ellipsis" vert="horz" wrap="square" anchor="ctr" anchorCtr="1"/>
                <a:lstStyle/>
                <a:p>
                  <a:pPr>
                    <a:defRPr sz="1000" b="1" i="0" u="none" strike="noStrike" kern="1200" spc="0" baseline="0">
                      <a:ln>
                        <a:noFill/>
                      </a:ln>
                      <a:solidFill>
                        <a:schemeClr val="accent3"/>
                      </a:solidFill>
                      <a:latin typeface="+mn-lt"/>
                      <a:ea typeface="+mn-ea"/>
                      <a:cs typeface="+mn-cs"/>
                    </a:defRPr>
                  </a:pPr>
                  <a:endParaRPr lang="en-US"/>
                </a:p>
              </c:txPr>
              <c:dLblPos val="outEnd"/>
              <c:showLegendKey val="0"/>
              <c:showVal val="0"/>
              <c:showCatName val="1"/>
              <c:showSerName val="0"/>
              <c:showPercent val="1"/>
              <c:showBubbleSize val="0"/>
            </c:dLbl>
            <c:dLbl>
              <c:idx val="3"/>
              <c:layout>
                <c:manualLayout>
                  <c:x val="-0.13765081059261594"/>
                  <c:y val="-1.6989478277436684E-2"/>
                </c:manualLayout>
              </c:layout>
              <c:spPr>
                <a:noFill/>
                <a:ln>
                  <a:noFill/>
                </a:ln>
                <a:effectLst/>
              </c:spPr>
              <c:txPr>
                <a:bodyPr rot="0" spcFirstLastPara="1" vertOverflow="ellipsis" vert="horz" wrap="square" anchor="ctr" anchorCtr="1"/>
                <a:lstStyle/>
                <a:p>
                  <a:pPr>
                    <a:defRPr sz="1000" b="1" i="0" u="none" strike="noStrike" kern="1200" spc="0" baseline="0">
                      <a:ln>
                        <a:noFill/>
                      </a:ln>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dLbl>
              <c:idx val="4"/>
              <c:spPr>
                <a:noFill/>
                <a:ln>
                  <a:noFill/>
                </a:ln>
                <a:effectLst/>
              </c:spPr>
              <c:txPr>
                <a:bodyPr rot="0" spcFirstLastPara="1" vertOverflow="ellipsis" vert="horz" wrap="square" anchor="ctr" anchorCtr="1"/>
                <a:lstStyle/>
                <a:p>
                  <a:pPr>
                    <a:defRPr sz="1000" b="1" i="0" u="none" strike="noStrike" kern="1200" spc="0" baseline="0">
                      <a:ln>
                        <a:noFill/>
                      </a:ln>
                      <a:solidFill>
                        <a:schemeClr val="accent5"/>
                      </a:solidFill>
                      <a:latin typeface="+mn-lt"/>
                      <a:ea typeface="+mn-ea"/>
                      <a:cs typeface="+mn-cs"/>
                    </a:defRPr>
                  </a:pPr>
                  <a:endParaRPr lang="en-US"/>
                </a:p>
              </c:txPr>
              <c:dLblPos val="outEnd"/>
              <c:showLegendKey val="0"/>
              <c:showVal val="0"/>
              <c:showCatName val="1"/>
              <c:showSerName val="0"/>
              <c:showPercent val="1"/>
              <c:showBubbleSize val="0"/>
            </c:dLbl>
            <c:spPr>
              <a:noFill/>
              <a:ln>
                <a:no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Sheet1!$C$149:$C$153</c:f>
              <c:strCache>
                <c:ptCount val="5"/>
                <c:pt idx="0">
                  <c:v>Germany</c:v>
                </c:pt>
                <c:pt idx="1">
                  <c:v>France</c:v>
                </c:pt>
                <c:pt idx="2">
                  <c:v>UK</c:v>
                </c:pt>
                <c:pt idx="3">
                  <c:v>Netherlands</c:v>
                </c:pt>
                <c:pt idx="4">
                  <c:v>Belgium</c:v>
                </c:pt>
              </c:strCache>
            </c:strRef>
          </c:cat>
          <c:val>
            <c:numRef>
              <c:f>Sheet1!$D$149:$D$153</c:f>
              <c:numCache>
                <c:formatCode>General</c:formatCode>
                <c:ptCount val="5"/>
                <c:pt idx="0">
                  <c:v>10</c:v>
                </c:pt>
                <c:pt idx="1">
                  <c:v>25</c:v>
                </c:pt>
                <c:pt idx="2">
                  <c:v>55</c:v>
                </c:pt>
                <c:pt idx="3">
                  <c:v>60</c:v>
                </c:pt>
                <c:pt idx="4">
                  <c:v>82</c:v>
                </c:pt>
              </c:numCache>
            </c:numRef>
          </c:val>
        </c:ser>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ln>
            <a:noFill/>
          </a:ln>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600" b="1" dirty="0" smtClean="0">
                <a:latin typeface="+mn-lt"/>
              </a:rPr>
              <a:t>AREA CHART</a:t>
            </a:r>
            <a:endParaRPr lang="en-GB" sz="1600" b="1" dirty="0">
              <a:latin typeface="+mn-l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ndard"/>
        <c:varyColors val="0"/>
        <c:ser>
          <c:idx val="0"/>
          <c:order val="0"/>
          <c:spPr>
            <a:solidFill>
              <a:schemeClr val="accent1"/>
            </a:solidFill>
            <a:ln>
              <a:noFill/>
            </a:ln>
            <a:effectLst/>
          </c:spPr>
          <c:cat>
            <c:numRef>
              <c:f>[Book1]Sheet1!$B$44:$B$64</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[Book1]Sheet1!$A$44:$A$64</c:f>
              <c:numCache>
                <c:formatCode>General</c:formatCode>
                <c:ptCount val="21"/>
                <c:pt idx="0">
                  <c:v>12357</c:v>
                </c:pt>
                <c:pt idx="1">
                  <c:v>14001</c:v>
                </c:pt>
                <c:pt idx="2">
                  <c:v>14863</c:v>
                </c:pt>
                <c:pt idx="3">
                  <c:v>11688</c:v>
                </c:pt>
                <c:pt idx="4">
                  <c:v>14698</c:v>
                </c:pt>
                <c:pt idx="5">
                  <c:v>12826</c:v>
                </c:pt>
                <c:pt idx="6">
                  <c:v>15710</c:v>
                </c:pt>
                <c:pt idx="7">
                  <c:v>19676</c:v>
                </c:pt>
                <c:pt idx="8">
                  <c:v>21752</c:v>
                </c:pt>
                <c:pt idx="9">
                  <c:v>21657</c:v>
                </c:pt>
                <c:pt idx="10">
                  <c:v>17813</c:v>
                </c:pt>
                <c:pt idx="11">
                  <c:v>18306</c:v>
                </c:pt>
                <c:pt idx="12">
                  <c:v>20347</c:v>
                </c:pt>
                <c:pt idx="13">
                  <c:v>27864</c:v>
                </c:pt>
                <c:pt idx="14">
                  <c:v>20643</c:v>
                </c:pt>
                <c:pt idx="15">
                  <c:v>27558</c:v>
                </c:pt>
                <c:pt idx="16">
                  <c:v>28689</c:v>
                </c:pt>
                <c:pt idx="17">
                  <c:v>33348</c:v>
                </c:pt>
                <c:pt idx="18">
                  <c:v>34209</c:v>
                </c:pt>
                <c:pt idx="19">
                  <c:v>34417</c:v>
                </c:pt>
                <c:pt idx="20">
                  <c:v>35102</c:v>
                </c:pt>
              </c:numCache>
            </c:numRef>
          </c:val>
        </c:ser>
        <c:dLbls>
          <c:showLegendKey val="0"/>
          <c:showVal val="0"/>
          <c:showCatName val="0"/>
          <c:showSerName val="0"/>
          <c:showPercent val="0"/>
          <c:showBubbleSize val="0"/>
        </c:dLbls>
        <c:axId val="13013792"/>
        <c:axId val="495006720"/>
      </c:areaChart>
      <c:catAx>
        <c:axId val="13013792"/>
        <c:scaling>
          <c:orientation val="minMax"/>
        </c:scaling>
        <c:delete val="0"/>
        <c:axPos val="b"/>
        <c:numFmt formatCode="General" sourceLinked="1"/>
        <c:majorTickMark val="out"/>
        <c:minorTickMark val="none"/>
        <c:tickLblPos val="nextTo"/>
        <c:spPr>
          <a:noFill/>
          <a:ln w="12700" cap="flat" cmpd="sng" algn="ctr">
            <a:solidFill>
              <a:schemeClr val="tx1">
                <a:lumMod val="50000"/>
                <a:lumOff val="50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95006720"/>
        <c:crosses val="autoZero"/>
        <c:auto val="1"/>
        <c:lblAlgn val="ctr"/>
        <c:lblOffset val="100"/>
        <c:noMultiLvlLbl val="0"/>
      </c:catAx>
      <c:valAx>
        <c:axId val="495006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013792"/>
        <c:crosses val="autoZero"/>
        <c:crossBetween val="midCat"/>
      </c:valAx>
      <c:spPr>
        <a:noFill/>
        <a:ln>
          <a:noFill/>
        </a:ln>
        <a:effectLst/>
      </c:spPr>
    </c:plotArea>
    <c:plotVisOnly val="1"/>
    <c:dispBlanksAs val="zero"/>
    <c:showDLblsOverMax val="0"/>
  </c:chart>
  <c:spPr>
    <a:noFill/>
    <a:ln w="6350">
      <a:solidFill>
        <a:srgbClr val="C00000"/>
      </a:solid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lumMod val="60000"/>
                <a:lumOff val="40000"/>
              </a:schemeClr>
            </a:solidFill>
          </c:spPr>
          <c:invertIfNegative val="0"/>
          <c:cat>
            <c:numRef>
              <c:f>Sheet1!$H$201:$H$207</c:f>
              <c:numCache>
                <c:formatCode>General</c:formatCode>
                <c:ptCount val="7"/>
                <c:pt idx="0">
                  <c:v>5</c:v>
                </c:pt>
                <c:pt idx="1">
                  <c:v>10</c:v>
                </c:pt>
                <c:pt idx="2">
                  <c:v>15</c:v>
                </c:pt>
                <c:pt idx="3">
                  <c:v>20</c:v>
                </c:pt>
                <c:pt idx="4">
                  <c:v>25</c:v>
                </c:pt>
                <c:pt idx="5">
                  <c:v>30</c:v>
                </c:pt>
                <c:pt idx="6">
                  <c:v>35</c:v>
                </c:pt>
              </c:numCache>
            </c:numRef>
          </c:cat>
          <c:val>
            <c:numRef>
              <c:f>Sheet1!$I$201:$I$207</c:f>
              <c:numCache>
                <c:formatCode>General</c:formatCode>
                <c:ptCount val="7"/>
                <c:pt idx="0">
                  <c:v>20</c:v>
                </c:pt>
                <c:pt idx="1">
                  <c:v>12</c:v>
                </c:pt>
                <c:pt idx="2">
                  <c:v>17</c:v>
                </c:pt>
                <c:pt idx="3">
                  <c:v>8</c:v>
                </c:pt>
                <c:pt idx="4">
                  <c:v>15</c:v>
                </c:pt>
                <c:pt idx="5">
                  <c:v>24</c:v>
                </c:pt>
                <c:pt idx="6">
                  <c:v>19</c:v>
                </c:pt>
              </c:numCache>
            </c:numRef>
          </c:val>
        </c:ser>
        <c:dLbls>
          <c:showLegendKey val="0"/>
          <c:showVal val="0"/>
          <c:showCatName val="0"/>
          <c:showSerName val="0"/>
          <c:showPercent val="0"/>
          <c:showBubbleSize val="0"/>
        </c:dLbls>
        <c:gapWidth val="0"/>
        <c:axId val="494800384"/>
        <c:axId val="494800776"/>
      </c:barChart>
      <c:catAx>
        <c:axId val="494800384"/>
        <c:scaling>
          <c:orientation val="minMax"/>
        </c:scaling>
        <c:delete val="0"/>
        <c:axPos val="b"/>
        <c:numFmt formatCode="General" sourceLinked="1"/>
        <c:majorTickMark val="out"/>
        <c:minorTickMark val="none"/>
        <c:tickLblPos val="nextTo"/>
        <c:crossAx val="494800776"/>
        <c:crosses val="autoZero"/>
        <c:auto val="1"/>
        <c:lblAlgn val="ctr"/>
        <c:lblOffset val="100"/>
        <c:tickLblSkip val="3"/>
        <c:tickMarkSkip val="1"/>
        <c:noMultiLvlLbl val="0"/>
      </c:catAx>
      <c:valAx>
        <c:axId val="494800776"/>
        <c:scaling>
          <c:orientation val="minMax"/>
          <c:max val="25"/>
        </c:scaling>
        <c:delete val="0"/>
        <c:axPos val="l"/>
        <c:numFmt formatCode="General" sourceLinked="1"/>
        <c:majorTickMark val="out"/>
        <c:minorTickMark val="none"/>
        <c:tickLblPos val="nextTo"/>
        <c:crossAx val="494800384"/>
        <c:crosses val="autoZero"/>
        <c:crossBetween val="between"/>
      </c:valAx>
    </c:plotArea>
    <c:plotVisOnly val="1"/>
    <c:dispBlanksAs val="gap"/>
    <c:showDLblsOverMax val="0"/>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8575" cap="rnd">
              <a:noFill/>
              <a:round/>
            </a:ln>
            <a:effectLst/>
          </c:spPr>
          <c:marker>
            <c:symbol val="circle"/>
            <c:size val="5"/>
            <c:spPr>
              <a:solidFill>
                <a:schemeClr val="accent1">
                  <a:lumMod val="60000"/>
                  <a:lumOff val="40000"/>
                </a:schemeClr>
              </a:solidFill>
              <a:ln w="9525">
                <a:solidFill>
                  <a:schemeClr val="accent1">
                    <a:lumMod val="60000"/>
                    <a:lumOff val="40000"/>
                  </a:schemeClr>
                </a:solidFill>
              </a:ln>
              <a:effectLst/>
            </c:spPr>
          </c:marker>
          <c:yVal>
            <c:numRef>
              <c:f>Sheet1!$C$235:$AF$235</c:f>
              <c:numCache>
                <c:formatCode>General</c:formatCode>
                <c:ptCount val="30"/>
                <c:pt idx="0">
                  <c:v>1</c:v>
                </c:pt>
                <c:pt idx="1">
                  <c:v>1</c:v>
                </c:pt>
                <c:pt idx="3">
                  <c:v>1</c:v>
                </c:pt>
                <c:pt idx="4">
                  <c:v>1</c:v>
                </c:pt>
                <c:pt idx="5">
                  <c:v>1</c:v>
                </c:pt>
                <c:pt idx="7">
                  <c:v>1</c:v>
                </c:pt>
                <c:pt idx="8">
                  <c:v>1</c:v>
                </c:pt>
                <c:pt idx="9">
                  <c:v>1</c:v>
                </c:pt>
                <c:pt idx="10">
                  <c:v>1</c:v>
                </c:pt>
                <c:pt idx="11">
                  <c:v>1</c:v>
                </c:pt>
                <c:pt idx="12">
                  <c:v>1</c:v>
                </c:pt>
                <c:pt idx="14">
                  <c:v>1</c:v>
                </c:pt>
                <c:pt idx="15">
                  <c:v>1</c:v>
                </c:pt>
                <c:pt idx="17">
                  <c:v>1</c:v>
                </c:pt>
                <c:pt idx="18">
                  <c:v>1</c:v>
                </c:pt>
                <c:pt idx="20">
                  <c:v>1</c:v>
                </c:pt>
                <c:pt idx="21">
                  <c:v>1</c:v>
                </c:pt>
                <c:pt idx="22">
                  <c:v>1</c:v>
                </c:pt>
                <c:pt idx="23">
                  <c:v>1</c:v>
                </c:pt>
                <c:pt idx="25">
                  <c:v>1</c:v>
                </c:pt>
                <c:pt idx="26">
                  <c:v>1</c:v>
                </c:pt>
                <c:pt idx="29">
                  <c:v>1</c:v>
                </c:pt>
              </c:numCache>
            </c:numRef>
          </c:yVal>
          <c:smooth val="0"/>
        </c:ser>
        <c:dLbls>
          <c:showLegendKey val="0"/>
          <c:showVal val="0"/>
          <c:showCatName val="0"/>
          <c:showSerName val="0"/>
          <c:showPercent val="0"/>
          <c:showBubbleSize val="0"/>
        </c:dLbls>
        <c:axId val="494801168"/>
        <c:axId val="494797640"/>
      </c:scatterChart>
      <c:valAx>
        <c:axId val="494801168"/>
        <c:scaling>
          <c:orientation val="minMax"/>
          <c:max val="30"/>
        </c:scaling>
        <c:delete val="0"/>
        <c:axPos val="b"/>
        <c:majorGridlines>
          <c:spPr>
            <a:ln w="9525" cap="flat" cmpd="sng" algn="ctr">
              <a:solidFill>
                <a:schemeClr val="tx1">
                  <a:lumMod val="15000"/>
                  <a:lumOff val="85000"/>
                </a:schemeClr>
              </a:solidFill>
              <a:round/>
            </a:ln>
            <a:effectLst/>
          </c:spPr>
        </c:majorGridlines>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4797640"/>
        <c:crosses val="autoZero"/>
        <c:crossBetween val="midCat"/>
      </c:valAx>
      <c:valAx>
        <c:axId val="49479764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9480116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4900875855928106E-2"/>
          <c:y val="3.2130983171351421E-2"/>
          <c:w val="0.92006444686918587"/>
          <c:h val="0.93573803365729713"/>
        </c:manualLayout>
      </c:layout>
      <c:scatterChart>
        <c:scatterStyle val="lineMarker"/>
        <c:varyColors val="0"/>
        <c:ser>
          <c:idx val="0"/>
          <c:order val="0"/>
          <c:spPr>
            <a:ln w="28575">
              <a:noFill/>
            </a:ln>
          </c:spPr>
          <c:marker>
            <c:symbol val="diamond"/>
            <c:size val="2"/>
          </c:marker>
          <c:xVal>
            <c:numRef>
              <c:f>'xlf-x-y-scatter.xlsx'!XV</c:f>
              <c:numCache>
                <c:formatCode>General</c:formatCode>
                <c:ptCount val="625"/>
                <c:pt idx="0">
                  <c:v>0.81051089226475381</c:v>
                </c:pt>
                <c:pt idx="1">
                  <c:v>0.52771493380412438</c:v>
                </c:pt>
                <c:pt idx="2">
                  <c:v>-1.9153029181669015E-2</c:v>
                </c:pt>
                <c:pt idx="3">
                  <c:v>-0.84777188876661524</c:v>
                </c:pt>
                <c:pt idx="4">
                  <c:v>-0.74378515760492192</c:v>
                </c:pt>
                <c:pt idx="5">
                  <c:v>-0.94890725408678955</c:v>
                </c:pt>
                <c:pt idx="6">
                  <c:v>0.74313391658864314</c:v>
                </c:pt>
                <c:pt idx="7">
                  <c:v>-0.23491626683392788</c:v>
                </c:pt>
                <c:pt idx="8">
                  <c:v>0.24217285518847836</c:v>
                </c:pt>
                <c:pt idx="9">
                  <c:v>0.73969526583790035</c:v>
                </c:pt>
                <c:pt idx="10">
                  <c:v>-1.6458966077828323</c:v>
                </c:pt>
                <c:pt idx="11">
                  <c:v>-0.93364227665536015</c:v>
                </c:pt>
                <c:pt idx="12">
                  <c:v>-0.43474372348945939</c:v>
                </c:pt>
                <c:pt idx="13">
                  <c:v>-0.48748327218441578</c:v>
                </c:pt>
                <c:pt idx="14">
                  <c:v>1.4595135892676583</c:v>
                </c:pt>
                <c:pt idx="15">
                  <c:v>2.1125556922748845</c:v>
                </c:pt>
                <c:pt idx="16">
                  <c:v>-0.27814553086812482</c:v>
                </c:pt>
                <c:pt idx="17">
                  <c:v>-0.65383430476318449</c:v>
                </c:pt>
                <c:pt idx="18">
                  <c:v>1.117155098575253</c:v>
                </c:pt>
                <c:pt idx="19">
                  <c:v>0.26054019746139706</c:v>
                </c:pt>
                <c:pt idx="20">
                  <c:v>6.6699657235874728E-3</c:v>
                </c:pt>
                <c:pt idx="21">
                  <c:v>1.6834010674318214</c:v>
                </c:pt>
                <c:pt idx="22">
                  <c:v>-2.6056870949360426E-2</c:v>
                </c:pt>
                <c:pt idx="23">
                  <c:v>0.14316911596196197</c:v>
                </c:pt>
                <c:pt idx="24">
                  <c:v>0.74894545721728911</c:v>
                </c:pt>
                <c:pt idx="25">
                  <c:v>-1.7835106376922323</c:v>
                </c:pt>
                <c:pt idx="26">
                  <c:v>-1.2940671207337096</c:v>
                </c:pt>
                <c:pt idx="27">
                  <c:v>-1.6470325516786584</c:v>
                </c:pt>
                <c:pt idx="28">
                  <c:v>8.7825805628382436E-2</c:v>
                </c:pt>
                <c:pt idx="29">
                  <c:v>-1.1515052384891546</c:v>
                </c:pt>
                <c:pt idx="30">
                  <c:v>0.37454754255625505</c:v>
                </c:pt>
                <c:pt idx="31">
                  <c:v>-0.2714980467743997</c:v>
                </c:pt>
                <c:pt idx="32">
                  <c:v>0.89336827935006335</c:v>
                </c:pt>
                <c:pt idx="33">
                  <c:v>-0.21593107280450005</c:v>
                </c:pt>
                <c:pt idx="34">
                  <c:v>0.93989927102829995</c:v>
                </c:pt>
                <c:pt idx="35">
                  <c:v>-0.33031240815096075</c:v>
                </c:pt>
                <c:pt idx="36">
                  <c:v>-0.4109876944297236</c:v>
                </c:pt>
                <c:pt idx="37">
                  <c:v>0.64121261540151642</c:v>
                </c:pt>
                <c:pt idx="38">
                  <c:v>-0.39116212518087567</c:v>
                </c:pt>
                <c:pt idx="39">
                  <c:v>2.5691323382001428</c:v>
                </c:pt>
                <c:pt idx="40">
                  <c:v>-1.3367874227428662</c:v>
                </c:pt>
                <c:pt idx="41">
                  <c:v>0.22772600834322265</c:v>
                </c:pt>
                <c:pt idx="42">
                  <c:v>-0.52256304223266048</c:v>
                </c:pt>
                <c:pt idx="43">
                  <c:v>-1.44685525098882</c:v>
                </c:pt>
                <c:pt idx="44">
                  <c:v>-0.77610278031328672</c:v>
                </c:pt>
                <c:pt idx="45">
                  <c:v>0.96915797664894099</c:v>
                </c:pt>
                <c:pt idx="46">
                  <c:v>-0.30515780513631496</c:v>
                </c:pt>
                <c:pt idx="47">
                  <c:v>0.7663311549563887</c:v>
                </c:pt>
                <c:pt idx="48">
                  <c:v>0.69383690726006686</c:v>
                </c:pt>
                <c:pt idx="49">
                  <c:v>0.36754619182965981</c:v>
                </c:pt>
                <c:pt idx="50">
                  <c:v>-0.47015420347667508</c:v>
                </c:pt>
                <c:pt idx="51">
                  <c:v>-1.1805223578110751</c:v>
                </c:pt>
                <c:pt idx="52">
                  <c:v>-0.43013211315864414</c:v>
                </c:pt>
                <c:pt idx="53">
                  <c:v>0.65420632521876798</c:v>
                </c:pt>
                <c:pt idx="54">
                  <c:v>0.47592307238368925</c:v>
                </c:pt>
                <c:pt idx="55">
                  <c:v>-3.000924460770937E-2</c:v>
                </c:pt>
                <c:pt idx="56">
                  <c:v>0.52814601588414511</c:v>
                </c:pt>
                <c:pt idx="57">
                  <c:v>-1.6171627331484302</c:v>
                </c:pt>
                <c:pt idx="58">
                  <c:v>-0.81673695344855868</c:v>
                </c:pt>
                <c:pt idx="59">
                  <c:v>-0.14457487791125265</c:v>
                </c:pt>
                <c:pt idx="60">
                  <c:v>1.2333577120284798</c:v>
                </c:pt>
                <c:pt idx="61">
                  <c:v>2.1419304859830501</c:v>
                </c:pt>
                <c:pt idx="62">
                  <c:v>-1.2262797354035364</c:v>
                </c:pt>
                <c:pt idx="63">
                  <c:v>0.3728801218506862</c:v>
                </c:pt>
                <c:pt idx="64">
                  <c:v>1.342068505288776</c:v>
                </c:pt>
                <c:pt idx="65">
                  <c:v>-8.4455921891758073E-2</c:v>
                </c:pt>
                <c:pt idx="66">
                  <c:v>-0.11276869939174193</c:v>
                </c:pt>
                <c:pt idx="67">
                  <c:v>-0.61808036633257424</c:v>
                </c:pt>
                <c:pt idx="68">
                  <c:v>-0.8820669540188546</c:v>
                </c:pt>
                <c:pt idx="69">
                  <c:v>1.4621212270129309</c:v>
                </c:pt>
                <c:pt idx="70">
                  <c:v>1.0551360033348212</c:v>
                </c:pt>
                <c:pt idx="71">
                  <c:v>-0.57364119316684525</c:v>
                </c:pt>
                <c:pt idx="72">
                  <c:v>0.48896723480272319</c:v>
                </c:pt>
                <c:pt idx="73">
                  <c:v>-2.0582771345948596E-2</c:v>
                </c:pt>
                <c:pt idx="74">
                  <c:v>-0.57740961434866522</c:v>
                </c:pt>
                <c:pt idx="75">
                  <c:v>-0.86072447999261936</c:v>
                </c:pt>
                <c:pt idx="76">
                  <c:v>-0.52182516125188461</c:v>
                </c:pt>
                <c:pt idx="77">
                  <c:v>-0.74915176030394748</c:v>
                </c:pt>
                <c:pt idx="78">
                  <c:v>2.2206072130142168E-2</c:v>
                </c:pt>
                <c:pt idx="79">
                  <c:v>-1.5957696320315409</c:v>
                </c:pt>
                <c:pt idx="80">
                  <c:v>-0.84081298859304532</c:v>
                </c:pt>
                <c:pt idx="81">
                  <c:v>-0.86439329384028685</c:v>
                </c:pt>
                <c:pt idx="82">
                  <c:v>-0.78088829669791782</c:v>
                </c:pt>
                <c:pt idx="83">
                  <c:v>-1.4623401891298538</c:v>
                </c:pt>
                <c:pt idx="84">
                  <c:v>1.2214818790210662</c:v>
                </c:pt>
                <c:pt idx="85">
                  <c:v>0.50105398857485728</c:v>
                </c:pt>
                <c:pt idx="86">
                  <c:v>-0.91736885823546432</c:v>
                </c:pt>
                <c:pt idx="87">
                  <c:v>-1.7248706530428626</c:v>
                </c:pt>
                <c:pt idx="88">
                  <c:v>0.1698237834549374</c:v>
                </c:pt>
                <c:pt idx="89">
                  <c:v>-0.29548653653717649</c:v>
                </c:pt>
                <c:pt idx="90">
                  <c:v>-0.74626220017756928</c:v>
                </c:pt>
                <c:pt idx="91">
                  <c:v>0.82782835266507915</c:v>
                </c:pt>
                <c:pt idx="92">
                  <c:v>-0.21293502119668059</c:v>
                </c:pt>
                <c:pt idx="93">
                  <c:v>0.21680892966323997</c:v>
                </c:pt>
                <c:pt idx="94">
                  <c:v>1.0894718201540601</c:v>
                </c:pt>
                <c:pt idx="95">
                  <c:v>1.191048427350422</c:v>
                </c:pt>
                <c:pt idx="96">
                  <c:v>-0.38671532081131355</c:v>
                </c:pt>
                <c:pt idx="97">
                  <c:v>0.75591740911361438</c:v>
                </c:pt>
                <c:pt idx="98">
                  <c:v>-0.4329365051877711</c:v>
                </c:pt>
                <c:pt idx="99">
                  <c:v>-0.71031194597514924</c:v>
                </c:pt>
                <c:pt idx="100">
                  <c:v>2.8399560441659584</c:v>
                </c:pt>
                <c:pt idx="101">
                  <c:v>-2.323039846592919</c:v>
                </c:pt>
                <c:pt idx="102">
                  <c:v>0.11498033820974564</c:v>
                </c:pt>
                <c:pt idx="103">
                  <c:v>-0.73598713907577562</c:v>
                </c:pt>
                <c:pt idx="104">
                  <c:v>-0.11334701048187652</c:v>
                </c:pt>
                <c:pt idx="105">
                  <c:v>-1.6031011217080238</c:v>
                </c:pt>
                <c:pt idx="106">
                  <c:v>-0.20610766290162685</c:v>
                </c:pt>
                <c:pt idx="107">
                  <c:v>0.63949663775685728</c:v>
                </c:pt>
                <c:pt idx="108">
                  <c:v>0.43931058003295936</c:v>
                </c:pt>
                <c:pt idx="109">
                  <c:v>0.28292294728442557</c:v>
                </c:pt>
                <c:pt idx="110">
                  <c:v>1.8987713434073357</c:v>
                </c:pt>
                <c:pt idx="111">
                  <c:v>-1.5305954202102956</c:v>
                </c:pt>
                <c:pt idx="112">
                  <c:v>0.93193339899131244</c:v>
                </c:pt>
                <c:pt idx="113">
                  <c:v>-1.3552054509535936</c:v>
                </c:pt>
                <c:pt idx="114">
                  <c:v>1.9551822424542811</c:v>
                </c:pt>
                <c:pt idx="115">
                  <c:v>0.28091120782724532</c:v>
                </c:pt>
                <c:pt idx="116">
                  <c:v>-0.46078210671373726</c:v>
                </c:pt>
                <c:pt idx="117">
                  <c:v>-1.3126547418567769</c:v>
                </c:pt>
                <c:pt idx="118">
                  <c:v>-0.90652473097183772</c:v>
                </c:pt>
                <c:pt idx="119">
                  <c:v>1.2697445782716378E-2</c:v>
                </c:pt>
                <c:pt idx="120">
                  <c:v>1.2343713517933372</c:v>
                </c:pt>
                <c:pt idx="121">
                  <c:v>-1.1853892089552713</c:v>
                </c:pt>
                <c:pt idx="122">
                  <c:v>0.31683757868467188</c:v>
                </c:pt>
                <c:pt idx="123">
                  <c:v>-0.97553601768607368</c:v>
                </c:pt>
                <c:pt idx="124">
                  <c:v>0.14985474566900167</c:v>
                </c:pt>
                <c:pt idx="125">
                  <c:v>0.60272429293242891</c:v>
                </c:pt>
                <c:pt idx="126">
                  <c:v>1.1866873213470526</c:v>
                </c:pt>
                <c:pt idx="127">
                  <c:v>1.0164664677007977</c:v>
                </c:pt>
                <c:pt idx="128">
                  <c:v>-0.44574168075180887</c:v>
                </c:pt>
                <c:pt idx="129">
                  <c:v>1.2288088832713342</c:v>
                </c:pt>
                <c:pt idx="130">
                  <c:v>-0.63610525975529875</c:v>
                </c:pt>
                <c:pt idx="131">
                  <c:v>-0.50697316991298957</c:v>
                </c:pt>
                <c:pt idx="132">
                  <c:v>1.2393387925689668E-2</c:v>
                </c:pt>
                <c:pt idx="133">
                  <c:v>-3.8512953033622288E-2</c:v>
                </c:pt>
                <c:pt idx="134">
                  <c:v>-0.89264139014145383</c:v>
                </c:pt>
                <c:pt idx="135">
                  <c:v>-0.35224048953674908</c:v>
                </c:pt>
                <c:pt idx="136">
                  <c:v>0.78582731642659243</c:v>
                </c:pt>
                <c:pt idx="137">
                  <c:v>0.35374108475048227</c:v>
                </c:pt>
                <c:pt idx="138">
                  <c:v>-0.42262885268046552</c:v>
                </c:pt>
                <c:pt idx="139">
                  <c:v>2.3756431745762794</c:v>
                </c:pt>
                <c:pt idx="140">
                  <c:v>-1.5211559552273932</c:v>
                </c:pt>
                <c:pt idx="141">
                  <c:v>-1.0657406423459426</c:v>
                </c:pt>
                <c:pt idx="142">
                  <c:v>-1.21024270094144</c:v>
                </c:pt>
                <c:pt idx="143">
                  <c:v>-1.1768023976624489</c:v>
                </c:pt>
                <c:pt idx="144">
                  <c:v>-0.56653247153444242</c:v>
                </c:pt>
                <c:pt idx="145">
                  <c:v>-0.72777481920210507</c:v>
                </c:pt>
                <c:pt idx="146">
                  <c:v>1.158039917618483</c:v>
                </c:pt>
                <c:pt idx="147">
                  <c:v>0.37869759054834473</c:v>
                </c:pt>
                <c:pt idx="148">
                  <c:v>0.30342984405889323</c:v>
                </c:pt>
                <c:pt idx="149">
                  <c:v>0.37267852016220782</c:v>
                </c:pt>
                <c:pt idx="150">
                  <c:v>0.84867920641430894</c:v>
                </c:pt>
                <c:pt idx="151">
                  <c:v>-3.1858172881376844E-2</c:v>
                </c:pt>
                <c:pt idx="152">
                  <c:v>-5.1765880164682025E-2</c:v>
                </c:pt>
                <c:pt idx="153">
                  <c:v>0.63639208152817672</c:v>
                </c:pt>
                <c:pt idx="154">
                  <c:v>-1.8094270043126397</c:v>
                </c:pt>
                <c:pt idx="155">
                  <c:v>1.0450087461885909</c:v>
                </c:pt>
                <c:pt idx="156">
                  <c:v>-1.6923668595180417</c:v>
                </c:pt>
                <c:pt idx="157">
                  <c:v>0.20173540954638441</c:v>
                </c:pt>
                <c:pt idx="158">
                  <c:v>0.30175720683124208</c:v>
                </c:pt>
                <c:pt idx="159">
                  <c:v>5.5367048669774883E-2</c:v>
                </c:pt>
                <c:pt idx="160">
                  <c:v>-0.12434331604828268</c:v>
                </c:pt>
                <c:pt idx="161">
                  <c:v>3.1267417253199614</c:v>
                </c:pt>
                <c:pt idx="162">
                  <c:v>0.75280633026268051</c:v>
                </c:pt>
                <c:pt idx="163">
                  <c:v>0.10621127678380059</c:v>
                </c:pt>
                <c:pt idx="164">
                  <c:v>-0.14814730486824731</c:v>
                </c:pt>
                <c:pt idx="165">
                  <c:v>3.1423114794245737</c:v>
                </c:pt>
                <c:pt idx="166">
                  <c:v>-1.310351792119286</c:v>
                </c:pt>
                <c:pt idx="167">
                  <c:v>0.85978291891615999</c:v>
                </c:pt>
                <c:pt idx="168">
                  <c:v>-1.2804141985048354</c:v>
                </c:pt>
                <c:pt idx="169">
                  <c:v>-2.2688858806596617</c:v>
                </c:pt>
                <c:pt idx="170">
                  <c:v>-0.97914473021205406</c:v>
                </c:pt>
                <c:pt idx="171">
                  <c:v>-0.56330443257855844</c:v>
                </c:pt>
                <c:pt idx="172">
                  <c:v>-1.0206109686624572</c:v>
                </c:pt>
                <c:pt idx="173">
                  <c:v>-4.72104300748528E-3</c:v>
                </c:pt>
                <c:pt idx="174">
                  <c:v>0.79977037085863067</c:v>
                </c:pt>
                <c:pt idx="175">
                  <c:v>2.5294856808760411</c:v>
                </c:pt>
                <c:pt idx="176">
                  <c:v>-1.0411192830646834</c:v>
                </c:pt>
                <c:pt idx="177">
                  <c:v>1.3579851593176242</c:v>
                </c:pt>
                <c:pt idx="178">
                  <c:v>-0.90240517126824316</c:v>
                </c:pt>
                <c:pt idx="179">
                  <c:v>0.14676162360170944</c:v>
                </c:pt>
                <c:pt idx="180">
                  <c:v>-0.16226594075509299</c:v>
                </c:pt>
                <c:pt idx="181">
                  <c:v>-0.8152098518039721</c:v>
                </c:pt>
                <c:pt idx="182">
                  <c:v>0.2280470767638493</c:v>
                </c:pt>
                <c:pt idx="183">
                  <c:v>-0.91202581286678719</c:v>
                </c:pt>
                <c:pt idx="184">
                  <c:v>0.23843596324780555</c:v>
                </c:pt>
                <c:pt idx="185">
                  <c:v>-0.62252331350633416</c:v>
                </c:pt>
                <c:pt idx="186">
                  <c:v>-0.10019805137827859</c:v>
                </c:pt>
                <c:pt idx="187">
                  <c:v>0.58572379230494143</c:v>
                </c:pt>
                <c:pt idx="188">
                  <c:v>-0.41117669732663809</c:v>
                </c:pt>
                <c:pt idx="189">
                  <c:v>0.24900469420020616</c:v>
                </c:pt>
                <c:pt idx="190">
                  <c:v>-0.65527941360482855</c:v>
                </c:pt>
                <c:pt idx="191">
                  <c:v>-2.7509040592965652</c:v>
                </c:pt>
                <c:pt idx="192">
                  <c:v>-0.1627267541603328</c:v>
                </c:pt>
                <c:pt idx="193">
                  <c:v>2.3695166375466803</c:v>
                </c:pt>
                <c:pt idx="194">
                  <c:v>-3.6668553933328254</c:v>
                </c:pt>
                <c:pt idx="195">
                  <c:v>0.66989437172588084</c:v>
                </c:pt>
                <c:pt idx="196">
                  <c:v>1.677104877590984</c:v>
                </c:pt>
                <c:pt idx="197">
                  <c:v>0.61435534994904861</c:v>
                </c:pt>
                <c:pt idx="198">
                  <c:v>-0.88068545398680542</c:v>
                </c:pt>
                <c:pt idx="199">
                  <c:v>0.47806084068554899</c:v>
                </c:pt>
                <c:pt idx="200">
                  <c:v>-1.4910253512437557</c:v>
                </c:pt>
                <c:pt idx="201">
                  <c:v>0.98257513778647831</c:v>
                </c:pt>
                <c:pt idx="202">
                  <c:v>2.3846178672421472E-2</c:v>
                </c:pt>
                <c:pt idx="203">
                  <c:v>0.2419885762469268</c:v>
                </c:pt>
                <c:pt idx="204">
                  <c:v>-1.1107528887823583</c:v>
                </c:pt>
                <c:pt idx="205">
                  <c:v>-0.86492270455999465</c:v>
                </c:pt>
                <c:pt idx="206">
                  <c:v>0.35768015894413463</c:v>
                </c:pt>
                <c:pt idx="207">
                  <c:v>-0.69582463302827235</c:v>
                </c:pt>
                <c:pt idx="208">
                  <c:v>-1.6681307673257388</c:v>
                </c:pt>
                <c:pt idx="209">
                  <c:v>0.48752196868782721</c:v>
                </c:pt>
                <c:pt idx="210">
                  <c:v>-0.5321832373257791</c:v>
                </c:pt>
                <c:pt idx="211">
                  <c:v>0.26819989080957995</c:v>
                </c:pt>
                <c:pt idx="212">
                  <c:v>0.61488438892869701</c:v>
                </c:pt>
                <c:pt idx="213">
                  <c:v>-0.27809433267746048</c:v>
                </c:pt>
                <c:pt idx="214">
                  <c:v>0.65918322506711036</c:v>
                </c:pt>
                <c:pt idx="215">
                  <c:v>-1.3290947294869224</c:v>
                </c:pt>
                <c:pt idx="216">
                  <c:v>0.77613520856855167</c:v>
                </c:pt>
                <c:pt idx="217">
                  <c:v>1.4948041389958351</c:v>
                </c:pt>
                <c:pt idx="218">
                  <c:v>-0.82150013734368221</c:v>
                </c:pt>
                <c:pt idx="219">
                  <c:v>-1.8676087321277866</c:v>
                </c:pt>
                <c:pt idx="220">
                  <c:v>-4.069091235885932E-2</c:v>
                </c:pt>
                <c:pt idx="221">
                  <c:v>1.5107936354842766</c:v>
                </c:pt>
                <c:pt idx="222">
                  <c:v>-0.58763229564034847</c:v>
                </c:pt>
                <c:pt idx="223">
                  <c:v>0.17781943788367777</c:v>
                </c:pt>
                <c:pt idx="224">
                  <c:v>0.55735900870647803</c:v>
                </c:pt>
                <c:pt idx="225">
                  <c:v>0.81842115208189048</c:v>
                </c:pt>
                <c:pt idx="226">
                  <c:v>-0.35962112945604358</c:v>
                </c:pt>
                <c:pt idx="227">
                  <c:v>-0.51309932413050874</c:v>
                </c:pt>
                <c:pt idx="228">
                  <c:v>-1.0696785798300603</c:v>
                </c:pt>
                <c:pt idx="229">
                  <c:v>-0.40711296275541164</c:v>
                </c:pt>
                <c:pt idx="230">
                  <c:v>0.99711250074834268</c:v>
                </c:pt>
                <c:pt idx="231">
                  <c:v>-0.8069885116326253</c:v>
                </c:pt>
                <c:pt idx="232">
                  <c:v>-0.15245172392819517</c:v>
                </c:pt>
                <c:pt idx="233">
                  <c:v>-0.88427348327269883</c:v>
                </c:pt>
                <c:pt idx="234">
                  <c:v>0.75556542273282157</c:v>
                </c:pt>
                <c:pt idx="235">
                  <c:v>0.3574641803290568</c:v>
                </c:pt>
                <c:pt idx="236">
                  <c:v>1.2732246964465013</c:v>
                </c:pt>
                <c:pt idx="237">
                  <c:v>-0.72552424275621064</c:v>
                </c:pt>
                <c:pt idx="238">
                  <c:v>0.43492371855993167</c:v>
                </c:pt>
                <c:pt idx="239">
                  <c:v>-1.4094986167490657</c:v>
                </c:pt>
                <c:pt idx="240">
                  <c:v>0.38552545887402018</c:v>
                </c:pt>
                <c:pt idx="241">
                  <c:v>-1.3729951312955067</c:v>
                </c:pt>
                <c:pt idx="242">
                  <c:v>-0.90471958162340227</c:v>
                </c:pt>
                <c:pt idx="243">
                  <c:v>-0.92678988928864958</c:v>
                </c:pt>
                <c:pt idx="244">
                  <c:v>0.45484102243390295</c:v>
                </c:pt>
                <c:pt idx="245">
                  <c:v>-0.16359898655114158</c:v>
                </c:pt>
                <c:pt idx="246">
                  <c:v>-1.5296628717221079</c:v>
                </c:pt>
                <c:pt idx="247">
                  <c:v>-0.25996855849740269</c:v>
                </c:pt>
                <c:pt idx="248">
                  <c:v>0.24489101890249212</c:v>
                </c:pt>
                <c:pt idx="249">
                  <c:v>0.77844886418356962</c:v>
                </c:pt>
                <c:pt idx="250">
                  <c:v>0.7795929107229651</c:v>
                </c:pt>
                <c:pt idx="251">
                  <c:v>-0.18254055852683448</c:v>
                </c:pt>
                <c:pt idx="252">
                  <c:v>-0.44225842131767201</c:v>
                </c:pt>
                <c:pt idx="253">
                  <c:v>0.16860471872975163</c:v>
                </c:pt>
                <c:pt idx="254">
                  <c:v>0.31756759445619032</c:v>
                </c:pt>
                <c:pt idx="255">
                  <c:v>0.54430083094825132</c:v>
                </c:pt>
                <c:pt idx="256">
                  <c:v>-1.3036343360438778</c:v>
                </c:pt>
                <c:pt idx="257">
                  <c:v>0.86744256823614874</c:v>
                </c:pt>
                <c:pt idx="258">
                  <c:v>0.70383294590367529</c:v>
                </c:pt>
                <c:pt idx="259">
                  <c:v>0.581749076389664</c:v>
                </c:pt>
                <c:pt idx="260">
                  <c:v>-0.60706537132768223</c:v>
                </c:pt>
                <c:pt idx="261">
                  <c:v>-0.14992622096708222</c:v>
                </c:pt>
                <c:pt idx="262">
                  <c:v>0.14573955252460324</c:v>
                </c:pt>
                <c:pt idx="263">
                  <c:v>-1.1192373776105484</c:v>
                </c:pt>
                <c:pt idx="264">
                  <c:v>-7.0233045600956853E-3</c:v>
                </c:pt>
                <c:pt idx="265">
                  <c:v>-0.19412824215100649</c:v>
                </c:pt>
                <c:pt idx="266">
                  <c:v>-1.0859040937278845</c:v>
                </c:pt>
                <c:pt idx="267">
                  <c:v>1.283227601857547</c:v>
                </c:pt>
                <c:pt idx="268">
                  <c:v>1.1553508660388008</c:v>
                </c:pt>
                <c:pt idx="269">
                  <c:v>0.31679207963022205</c:v>
                </c:pt>
                <c:pt idx="270">
                  <c:v>-0.50089368892620256</c:v>
                </c:pt>
                <c:pt idx="271">
                  <c:v>-1.4984594772930173</c:v>
                </c:pt>
                <c:pt idx="272">
                  <c:v>-3.1715769774515151E-2</c:v>
                </c:pt>
                <c:pt idx="273">
                  <c:v>-7.4122919353108538E-2</c:v>
                </c:pt>
                <c:pt idx="274">
                  <c:v>0.93189040044268834</c:v>
                </c:pt>
                <c:pt idx="275">
                  <c:v>0.41860905735557707</c:v>
                </c:pt>
                <c:pt idx="276">
                  <c:v>-0.18595371200378802</c:v>
                </c:pt>
                <c:pt idx="277">
                  <c:v>1.2250798680243289</c:v>
                </c:pt>
                <c:pt idx="278">
                  <c:v>1.8154344132659082</c:v>
                </c:pt>
                <c:pt idx="279">
                  <c:v>-0.56068162422587886</c:v>
                </c:pt>
                <c:pt idx="280">
                  <c:v>0.54177914355037016</c:v>
                </c:pt>
                <c:pt idx="281">
                  <c:v>2.0111699185194238</c:v>
                </c:pt>
                <c:pt idx="282">
                  <c:v>2.4585159626079029</c:v>
                </c:pt>
                <c:pt idx="283">
                  <c:v>-0.73407542331176356</c:v>
                </c:pt>
                <c:pt idx="284">
                  <c:v>0.13602842981003338</c:v>
                </c:pt>
                <c:pt idx="285">
                  <c:v>-9.9691123428613623E-2</c:v>
                </c:pt>
                <c:pt idx="286">
                  <c:v>-0.88079409274315135</c:v>
                </c:pt>
                <c:pt idx="287">
                  <c:v>0.44911151993743231</c:v>
                </c:pt>
                <c:pt idx="288">
                  <c:v>1.1498218582497481</c:v>
                </c:pt>
                <c:pt idx="289">
                  <c:v>-2.9170948295992325</c:v>
                </c:pt>
                <c:pt idx="290">
                  <c:v>-0.36386132240151653</c:v>
                </c:pt>
                <c:pt idx="291">
                  <c:v>0.82890421791409019</c:v>
                </c:pt>
                <c:pt idx="292">
                  <c:v>-1.6794265508847466</c:v>
                </c:pt>
                <c:pt idx="293">
                  <c:v>-2.0278664908773347</c:v>
                </c:pt>
                <c:pt idx="294">
                  <c:v>1.0524331591862008</c:v>
                </c:pt>
                <c:pt idx="295">
                  <c:v>-0.21791124292744887</c:v>
                </c:pt>
                <c:pt idx="296">
                  <c:v>-1.5345570635070933</c:v>
                </c:pt>
                <c:pt idx="297">
                  <c:v>-7.6227677698119917E-2</c:v>
                </c:pt>
                <c:pt idx="298">
                  <c:v>-0.15942905010172811</c:v>
                </c:pt>
                <c:pt idx="299">
                  <c:v>-9.9937613098621342E-2</c:v>
                </c:pt>
                <c:pt idx="300">
                  <c:v>-1.8712931253665654</c:v>
                </c:pt>
                <c:pt idx="301">
                  <c:v>-1.001593221621131</c:v>
                </c:pt>
                <c:pt idx="302">
                  <c:v>-8.9621815412212744E-2</c:v>
                </c:pt>
                <c:pt idx="303">
                  <c:v>-1.3302527482523583</c:v>
                </c:pt>
                <c:pt idx="304">
                  <c:v>-0.48917934652249434</c:v>
                </c:pt>
                <c:pt idx="305">
                  <c:v>-1.4374053893586056</c:v>
                </c:pt>
                <c:pt idx="306">
                  <c:v>0.61021172433944659</c:v>
                </c:pt>
                <c:pt idx="307">
                  <c:v>1.1245979963783643</c:v>
                </c:pt>
                <c:pt idx="308">
                  <c:v>0.47266612678742254</c:v>
                </c:pt>
                <c:pt idx="309">
                  <c:v>-0.50132006797859063</c:v>
                </c:pt>
                <c:pt idx="310">
                  <c:v>-1.2750975354870435</c:v>
                </c:pt>
                <c:pt idx="311">
                  <c:v>-0.15083511701194346</c:v>
                </c:pt>
                <c:pt idx="312">
                  <c:v>3.1521075598856445</c:v>
                </c:pt>
                <c:pt idx="313">
                  <c:v>-0.1838634799366575</c:v>
                </c:pt>
                <c:pt idx="314">
                  <c:v>-2.0799199414203535</c:v>
                </c:pt>
                <c:pt idx="315">
                  <c:v>-0.7942396622096779</c:v>
                </c:pt>
                <c:pt idx="316">
                  <c:v>-1.0172066287587069</c:v>
                </c:pt>
                <c:pt idx="317">
                  <c:v>-9.4116023564473864E-2</c:v>
                </c:pt>
                <c:pt idx="318">
                  <c:v>0.2396702288057683</c:v>
                </c:pt>
                <c:pt idx="319">
                  <c:v>-0.52673966273822392</c:v>
                </c:pt>
                <c:pt idx="320">
                  <c:v>-0.53748126012241448</c:v>
                </c:pt>
                <c:pt idx="321">
                  <c:v>-0.59960773074764884</c:v>
                </c:pt>
                <c:pt idx="322">
                  <c:v>-0.88396209475205567</c:v>
                </c:pt>
                <c:pt idx="323">
                  <c:v>-0.50816184090967598</c:v>
                </c:pt>
                <c:pt idx="324">
                  <c:v>-0.81289473225103326</c:v>
                </c:pt>
                <c:pt idx="325">
                  <c:v>-1.1622016119134388</c:v>
                </c:pt>
                <c:pt idx="326">
                  <c:v>1.0539495025996681</c:v>
                </c:pt>
                <c:pt idx="327">
                  <c:v>-2.0157656491868901</c:v>
                </c:pt>
                <c:pt idx="328">
                  <c:v>0.43920931209486597</c:v>
                </c:pt>
                <c:pt idx="329">
                  <c:v>-1.3122036646757496</c:v>
                </c:pt>
                <c:pt idx="330">
                  <c:v>-0.7907469207713258</c:v>
                </c:pt>
                <c:pt idx="331">
                  <c:v>-0.29788227532378547</c:v>
                </c:pt>
                <c:pt idx="332">
                  <c:v>-0.93409024103180482</c:v>
                </c:pt>
                <c:pt idx="333">
                  <c:v>1.1063214898110159</c:v>
                </c:pt>
                <c:pt idx="334">
                  <c:v>0.67412474256185595</c:v>
                </c:pt>
                <c:pt idx="335">
                  <c:v>0.11649895362859269</c:v>
                </c:pt>
                <c:pt idx="336">
                  <c:v>0.28002160994591047</c:v>
                </c:pt>
                <c:pt idx="337">
                  <c:v>-0.34643065529062539</c:v>
                </c:pt>
                <c:pt idx="338">
                  <c:v>1.0385843422768299</c:v>
                </c:pt>
                <c:pt idx="339">
                  <c:v>1.6895095655907528</c:v>
                </c:pt>
                <c:pt idx="340">
                  <c:v>0.90561368036943912</c:v>
                </c:pt>
                <c:pt idx="341">
                  <c:v>0.1930184083368455</c:v>
                </c:pt>
                <c:pt idx="342">
                  <c:v>-9.5387389913689682E-2</c:v>
                </c:pt>
                <c:pt idx="343">
                  <c:v>-6.4284892323523718E-2</c:v>
                </c:pt>
                <c:pt idx="344">
                  <c:v>1.8366726134828248</c:v>
                </c:pt>
                <c:pt idx="345">
                  <c:v>-0.16661294342757318</c:v>
                </c:pt>
                <c:pt idx="346">
                  <c:v>0.17631574966181174</c:v>
                </c:pt>
                <c:pt idx="347">
                  <c:v>-1.8054955874986056</c:v>
                </c:pt>
                <c:pt idx="348">
                  <c:v>0.79575240628477562</c:v>
                </c:pt>
                <c:pt idx="349">
                  <c:v>1.0101159090239666</c:v>
                </c:pt>
                <c:pt idx="350">
                  <c:v>-0.47744501162421088</c:v>
                </c:pt>
                <c:pt idx="351">
                  <c:v>-0.35583687046485518</c:v>
                </c:pt>
                <c:pt idx="352">
                  <c:v>-0.18102436469815969</c:v>
                </c:pt>
                <c:pt idx="353">
                  <c:v>-1.0392107467280887</c:v>
                </c:pt>
                <c:pt idx="354">
                  <c:v>2.0258322645577045</c:v>
                </c:pt>
                <c:pt idx="355">
                  <c:v>-9.7232613689826192E-2</c:v>
                </c:pt>
                <c:pt idx="356">
                  <c:v>-1.1061852660156206</c:v>
                </c:pt>
                <c:pt idx="357">
                  <c:v>-2.1400586027036557</c:v>
                </c:pt>
                <c:pt idx="358">
                  <c:v>-6.4893078303992829E-3</c:v>
                </c:pt>
                <c:pt idx="359">
                  <c:v>0.86987258198470119</c:v>
                </c:pt>
                <c:pt idx="360">
                  <c:v>1.2320755208755492</c:v>
                </c:pt>
                <c:pt idx="361">
                  <c:v>0.63363307320032936</c:v>
                </c:pt>
                <c:pt idx="362">
                  <c:v>-2.2108407802847054</c:v>
                </c:pt>
                <c:pt idx="363">
                  <c:v>-1.4828183051835011</c:v>
                </c:pt>
                <c:pt idx="364">
                  <c:v>0.51877843863158746</c:v>
                </c:pt>
                <c:pt idx="365">
                  <c:v>-0.6198302455940774</c:v>
                </c:pt>
                <c:pt idx="366">
                  <c:v>0.78814281180393109</c:v>
                </c:pt>
                <c:pt idx="367">
                  <c:v>-1.8157850879287054</c:v>
                </c:pt>
                <c:pt idx="368">
                  <c:v>0.12564691629582905</c:v>
                </c:pt>
                <c:pt idx="369">
                  <c:v>-1.111349701546327</c:v>
                </c:pt>
                <c:pt idx="370">
                  <c:v>-0.90720722391838893</c:v>
                </c:pt>
                <c:pt idx="371">
                  <c:v>0.54445990385404563</c:v>
                </c:pt>
                <c:pt idx="372">
                  <c:v>0.3854236215429136</c:v>
                </c:pt>
                <c:pt idx="373">
                  <c:v>-0.33875001965071183</c:v>
                </c:pt>
                <c:pt idx="374">
                  <c:v>0.22965293443581583</c:v>
                </c:pt>
                <c:pt idx="375">
                  <c:v>-1.7980789750504558</c:v>
                </c:pt>
                <c:pt idx="376">
                  <c:v>-1.3695040969804895</c:v>
                </c:pt>
                <c:pt idx="377">
                  <c:v>-1.1989566928269884</c:v>
                </c:pt>
                <c:pt idx="378">
                  <c:v>-0.5186331663595809</c:v>
                </c:pt>
                <c:pt idx="379">
                  <c:v>-1.4021810777237602</c:v>
                </c:pt>
                <c:pt idx="380">
                  <c:v>-0.48961284438697544</c:v>
                </c:pt>
                <c:pt idx="381">
                  <c:v>0.23947321846190628</c:v>
                </c:pt>
                <c:pt idx="382">
                  <c:v>-0.33049071821402387</c:v>
                </c:pt>
                <c:pt idx="383">
                  <c:v>-0.11818758180100103</c:v>
                </c:pt>
                <c:pt idx="384">
                  <c:v>-0.95714150316108926</c:v>
                </c:pt>
                <c:pt idx="385">
                  <c:v>-0.44318454564778703</c:v>
                </c:pt>
                <c:pt idx="386">
                  <c:v>0.3473939023708984</c:v>
                </c:pt>
                <c:pt idx="387">
                  <c:v>0.87793878783721868</c:v>
                </c:pt>
                <c:pt idx="388">
                  <c:v>-1.3251431751178977</c:v>
                </c:pt>
                <c:pt idx="389">
                  <c:v>0.12717316793736977</c:v>
                </c:pt>
                <c:pt idx="390">
                  <c:v>-1.9652681229038915</c:v>
                </c:pt>
                <c:pt idx="391">
                  <c:v>1.3457358022337993</c:v>
                </c:pt>
                <c:pt idx="392">
                  <c:v>0.89447649402957496</c:v>
                </c:pt>
                <c:pt idx="393">
                  <c:v>-1.875176224547906</c:v>
                </c:pt>
                <c:pt idx="394">
                  <c:v>-1.4732887392210432</c:v>
                </c:pt>
                <c:pt idx="395">
                  <c:v>-1.4063971886228113</c:v>
                </c:pt>
                <c:pt idx="396">
                  <c:v>1.0217792192289366</c:v>
                </c:pt>
                <c:pt idx="397">
                  <c:v>-6.6191399051512098E-2</c:v>
                </c:pt>
                <c:pt idx="398">
                  <c:v>-0.36947770161957627</c:v>
                </c:pt>
                <c:pt idx="399">
                  <c:v>0.12427581361537912</c:v>
                </c:pt>
                <c:pt idx="400">
                  <c:v>0.47328460909808101</c:v>
                </c:pt>
                <c:pt idx="401">
                  <c:v>-0.63765927742645534</c:v>
                </c:pt>
                <c:pt idx="402">
                  <c:v>0.26674718123013585</c:v>
                </c:pt>
                <c:pt idx="403">
                  <c:v>-1.219893691883372</c:v>
                </c:pt>
                <c:pt idx="404">
                  <c:v>-0.72189714380326697</c:v>
                </c:pt>
                <c:pt idx="405">
                  <c:v>-0.85936651684407706</c:v>
                </c:pt>
                <c:pt idx="406">
                  <c:v>2.1445975795812631</c:v>
                </c:pt>
                <c:pt idx="407">
                  <c:v>-0.69090084215566883</c:v>
                </c:pt>
                <c:pt idx="408">
                  <c:v>0.55826829927006361</c:v>
                </c:pt>
                <c:pt idx="409">
                  <c:v>0.64599842637250549</c:v>
                </c:pt>
                <c:pt idx="410">
                  <c:v>-2.647126045637938</c:v>
                </c:pt>
                <c:pt idx="411">
                  <c:v>1.6678032312612805</c:v>
                </c:pt>
                <c:pt idx="412">
                  <c:v>1.4081350469560483</c:v>
                </c:pt>
                <c:pt idx="413">
                  <c:v>0.76819108647656775</c:v>
                </c:pt>
                <c:pt idx="414">
                  <c:v>0.47084843938431242</c:v>
                </c:pt>
                <c:pt idx="415">
                  <c:v>0.66459375909657825</c:v>
                </c:pt>
                <c:pt idx="416">
                  <c:v>-0.5751278649766115</c:v>
                </c:pt>
                <c:pt idx="417">
                  <c:v>1.2955736998341048</c:v>
                </c:pt>
                <c:pt idx="418">
                  <c:v>0.37483113485217534</c:v>
                </c:pt>
                <c:pt idx="419">
                  <c:v>3.5005931857936282E-2</c:v>
                </c:pt>
                <c:pt idx="420">
                  <c:v>0.65893634952177638</c:v>
                </c:pt>
                <c:pt idx="421">
                  <c:v>-1.7230619768154249</c:v>
                </c:pt>
                <c:pt idx="422">
                  <c:v>1.5813894454524059E-2</c:v>
                </c:pt>
                <c:pt idx="423">
                  <c:v>-1.4599110869775929</c:v>
                </c:pt>
                <c:pt idx="424">
                  <c:v>-0.43538034893138444</c:v>
                </c:pt>
                <c:pt idx="425">
                  <c:v>-2.8793229828919893</c:v>
                </c:pt>
                <c:pt idx="426">
                  <c:v>1.0571162520847184</c:v>
                </c:pt>
                <c:pt idx="427">
                  <c:v>-0.34019953012087978</c:v>
                </c:pt>
                <c:pt idx="428">
                  <c:v>0.82292666315981333</c:v>
                </c:pt>
                <c:pt idx="429">
                  <c:v>0.93864232116291613</c:v>
                </c:pt>
                <c:pt idx="430">
                  <c:v>0.75430750704923488</c:v>
                </c:pt>
                <c:pt idx="431">
                  <c:v>-0.4344403455852025</c:v>
                </c:pt>
                <c:pt idx="432">
                  <c:v>-0.36582389457887082</c:v>
                </c:pt>
                <c:pt idx="433">
                  <c:v>0.51154106836102198</c:v>
                </c:pt>
                <c:pt idx="434">
                  <c:v>0.41422045354334108</c:v>
                </c:pt>
                <c:pt idx="435">
                  <c:v>-0.33440211801313735</c:v>
                </c:pt>
                <c:pt idx="436">
                  <c:v>-0.88587237921722939</c:v>
                </c:pt>
                <c:pt idx="437">
                  <c:v>6.33513184112659E-2</c:v>
                </c:pt>
                <c:pt idx="438">
                  <c:v>-0.73346858109649793</c:v>
                </c:pt>
                <c:pt idx="439">
                  <c:v>-0.95711745701934525</c:v>
                </c:pt>
                <c:pt idx="440">
                  <c:v>1.4966095752786646</c:v>
                </c:pt>
                <c:pt idx="441">
                  <c:v>-1.1134873438636324</c:v>
                </c:pt>
                <c:pt idx="442">
                  <c:v>0.74551221460517447</c:v>
                </c:pt>
                <c:pt idx="443">
                  <c:v>-0.1645597855256356</c:v>
                </c:pt>
                <c:pt idx="444">
                  <c:v>-1.0532349255688844</c:v>
                </c:pt>
                <c:pt idx="445">
                  <c:v>-1.1698196822608065</c:v>
                </c:pt>
                <c:pt idx="446">
                  <c:v>-0.94631477809878795</c:v>
                </c:pt>
                <c:pt idx="447">
                  <c:v>-1.0116456261154165</c:v>
                </c:pt>
                <c:pt idx="448">
                  <c:v>-0.51632215514732849</c:v>
                </c:pt>
                <c:pt idx="449">
                  <c:v>1.0927932686277839</c:v>
                </c:pt>
                <c:pt idx="450">
                  <c:v>0.19720618148290139</c:v>
                </c:pt>
                <c:pt idx="451">
                  <c:v>-0.28564860090152638</c:v>
                </c:pt>
                <c:pt idx="452">
                  <c:v>-0.75651297054022026</c:v>
                </c:pt>
                <c:pt idx="453">
                  <c:v>-0.25021677421347138</c:v>
                </c:pt>
                <c:pt idx="454">
                  <c:v>-1.6209480379472723</c:v>
                </c:pt>
                <c:pt idx="455">
                  <c:v>1.744952724572544</c:v>
                </c:pt>
                <c:pt idx="456">
                  <c:v>0.3602957433184289</c:v>
                </c:pt>
                <c:pt idx="457">
                  <c:v>-1.5108518298427966</c:v>
                </c:pt>
                <c:pt idx="458">
                  <c:v>0.63001499907653336</c:v>
                </c:pt>
                <c:pt idx="459">
                  <c:v>-9.8087216758947493E-2</c:v>
                </c:pt>
                <c:pt idx="460">
                  <c:v>2.9788727436020754</c:v>
                </c:pt>
                <c:pt idx="461">
                  <c:v>-1.9738134088312348E-2</c:v>
                </c:pt>
                <c:pt idx="462">
                  <c:v>-2.2133361144456901E-3</c:v>
                </c:pt>
                <c:pt idx="463">
                  <c:v>-0.67220243117142109</c:v>
                </c:pt>
                <c:pt idx="464">
                  <c:v>1.6870208306432024</c:v>
                </c:pt>
                <c:pt idx="465">
                  <c:v>-1.6633335099051376</c:v>
                </c:pt>
                <c:pt idx="466">
                  <c:v>0.51419331351981212</c:v>
                </c:pt>
                <c:pt idx="467">
                  <c:v>1.0275308321987573</c:v>
                </c:pt>
                <c:pt idx="468">
                  <c:v>-9.881829909408385E-2</c:v>
                </c:pt>
                <c:pt idx="469">
                  <c:v>-1.7513224066110848</c:v>
                </c:pt>
                <c:pt idx="470">
                  <c:v>2.1432312792440373</c:v>
                </c:pt>
                <c:pt idx="471">
                  <c:v>-1.7090097874233867</c:v>
                </c:pt>
                <c:pt idx="472">
                  <c:v>-0.74064268922663334</c:v>
                </c:pt>
                <c:pt idx="473">
                  <c:v>0.33936965867701874</c:v>
                </c:pt>
                <c:pt idx="474">
                  <c:v>0.53539069702165398</c:v>
                </c:pt>
                <c:pt idx="475">
                  <c:v>0.41169021640624504</c:v>
                </c:pt>
                <c:pt idx="476">
                  <c:v>-2.3271062494571759</c:v>
                </c:pt>
                <c:pt idx="477">
                  <c:v>-1.0581024062047701</c:v>
                </c:pt>
                <c:pt idx="478">
                  <c:v>-3.0758520235810289</c:v>
                </c:pt>
                <c:pt idx="479">
                  <c:v>-0.17240009911955961</c:v>
                </c:pt>
                <c:pt idx="480">
                  <c:v>0.53299438679209277</c:v>
                </c:pt>
                <c:pt idx="481">
                  <c:v>-1.5498070420711509</c:v>
                </c:pt>
                <c:pt idx="482">
                  <c:v>-3.5358794259151095E-2</c:v>
                </c:pt>
                <c:pt idx="483">
                  <c:v>-0.37944633581448134</c:v>
                </c:pt>
                <c:pt idx="484">
                  <c:v>1.103614653745153</c:v>
                </c:pt>
                <c:pt idx="485">
                  <c:v>0.19216198338842436</c:v>
                </c:pt>
                <c:pt idx="486">
                  <c:v>1.5095543867793639</c:v>
                </c:pt>
                <c:pt idx="487">
                  <c:v>0.2384544185040593</c:v>
                </c:pt>
                <c:pt idx="488">
                  <c:v>-8.1125285781838641E-2</c:v>
                </c:pt>
                <c:pt idx="489">
                  <c:v>0.20961528848546668</c:v>
                </c:pt>
                <c:pt idx="490">
                  <c:v>-0.26017789302858602</c:v>
                </c:pt>
                <c:pt idx="491">
                  <c:v>-2.0219619536089288</c:v>
                </c:pt>
                <c:pt idx="492">
                  <c:v>0.22908747227193166</c:v>
                </c:pt>
                <c:pt idx="493">
                  <c:v>0.18057875781553293</c:v>
                </c:pt>
                <c:pt idx="494">
                  <c:v>0.15236161840841939</c:v>
                </c:pt>
                <c:pt idx="495">
                  <c:v>1.6008279624367934</c:v>
                </c:pt>
                <c:pt idx="496">
                  <c:v>-0.18300577980781935</c:v>
                </c:pt>
                <c:pt idx="497">
                  <c:v>-0.36804154387731691</c:v>
                </c:pt>
                <c:pt idx="498">
                  <c:v>1.3427733699017808</c:v>
                </c:pt>
                <c:pt idx="499">
                  <c:v>2.5049342192631912</c:v>
                </c:pt>
                <c:pt idx="500">
                  <c:v>2.7547060729132579E-2</c:v>
                </c:pt>
                <c:pt idx="501">
                  <c:v>1.0561547846173085</c:v>
                </c:pt>
                <c:pt idx="502">
                  <c:v>-0.59225037992718721</c:v>
                </c:pt>
                <c:pt idx="503">
                  <c:v>-0.22071212834960874</c:v>
                </c:pt>
                <c:pt idx="504">
                  <c:v>-1.8924527006548848</c:v>
                </c:pt>
                <c:pt idx="505">
                  <c:v>0.26945487426732434</c:v>
                </c:pt>
                <c:pt idx="506">
                  <c:v>-1.5220203575504698</c:v>
                </c:pt>
                <c:pt idx="507">
                  <c:v>0.20383588623148527</c:v>
                </c:pt>
                <c:pt idx="508">
                  <c:v>1.0869102315545824</c:v>
                </c:pt>
                <c:pt idx="509">
                  <c:v>0.14333779841442221</c:v>
                </c:pt>
                <c:pt idx="510">
                  <c:v>0.73422306024070472</c:v>
                </c:pt>
                <c:pt idx="511">
                  <c:v>-0.17985101575660478</c:v>
                </c:pt>
                <c:pt idx="512">
                  <c:v>0.98808098326826566</c:v>
                </c:pt>
                <c:pt idx="513">
                  <c:v>0.30973691322198327</c:v>
                </c:pt>
                <c:pt idx="514">
                  <c:v>-0.77331023812935362</c:v>
                </c:pt>
                <c:pt idx="515">
                  <c:v>-0.32441303226047186</c:v>
                </c:pt>
                <c:pt idx="516">
                  <c:v>-0.81891043847873479</c:v>
                </c:pt>
                <c:pt idx="517">
                  <c:v>0.37343439673453438</c:v>
                </c:pt>
                <c:pt idx="518">
                  <c:v>-1.1808090694515827</c:v>
                </c:pt>
                <c:pt idx="519">
                  <c:v>2.1676836663696437</c:v>
                </c:pt>
                <c:pt idx="520">
                  <c:v>0.70144832095891119</c:v>
                </c:pt>
                <c:pt idx="521">
                  <c:v>0.56652584759158253</c:v>
                </c:pt>
                <c:pt idx="522">
                  <c:v>0.48570220196650854</c:v>
                </c:pt>
                <c:pt idx="523">
                  <c:v>0.47247448100177497</c:v>
                </c:pt>
                <c:pt idx="524">
                  <c:v>-0.442057771241399</c:v>
                </c:pt>
                <c:pt idx="525">
                  <c:v>-3.3513164716510819</c:v>
                </c:pt>
                <c:pt idx="526">
                  <c:v>0.22260517598457868</c:v>
                </c:pt>
                <c:pt idx="527">
                  <c:v>-1.5325747348079608</c:v>
                </c:pt>
                <c:pt idx="528">
                  <c:v>-1.3300602861121509</c:v>
                </c:pt>
                <c:pt idx="529">
                  <c:v>-0.12074629976024641</c:v>
                </c:pt>
                <c:pt idx="530">
                  <c:v>0.76695757116283558</c:v>
                </c:pt>
                <c:pt idx="531">
                  <c:v>1.1521641535216625</c:v>
                </c:pt>
                <c:pt idx="532">
                  <c:v>0.33812867354770104</c:v>
                </c:pt>
                <c:pt idx="533">
                  <c:v>-0.7241523029937823</c:v>
                </c:pt>
                <c:pt idx="534">
                  <c:v>-1.5873730922293381</c:v>
                </c:pt>
                <c:pt idx="535">
                  <c:v>1.1188974459235967</c:v>
                </c:pt>
                <c:pt idx="536">
                  <c:v>-0.26231392003200449</c:v>
                </c:pt>
                <c:pt idx="537">
                  <c:v>1.185720598155122</c:v>
                </c:pt>
                <c:pt idx="538">
                  <c:v>0.32433470268195391</c:v>
                </c:pt>
                <c:pt idx="539">
                  <c:v>-0.33967859819152996</c:v>
                </c:pt>
                <c:pt idx="540">
                  <c:v>0.31309514050236575</c:v>
                </c:pt>
                <c:pt idx="541">
                  <c:v>-0.39199263320101985</c:v>
                </c:pt>
                <c:pt idx="542">
                  <c:v>1.1726550635669148</c:v>
                </c:pt>
                <c:pt idx="543">
                  <c:v>9.7977894636371771E-2</c:v>
                </c:pt>
                <c:pt idx="544">
                  <c:v>0.88628416239073349</c:v>
                </c:pt>
                <c:pt idx="545">
                  <c:v>-0.35196117753924239</c:v>
                </c:pt>
                <c:pt idx="546">
                  <c:v>1.303383393484737</c:v>
                </c:pt>
                <c:pt idx="547">
                  <c:v>1.6092866797121388</c:v>
                </c:pt>
                <c:pt idx="548">
                  <c:v>-1.0593737492704893</c:v>
                </c:pt>
                <c:pt idx="549">
                  <c:v>-1.2787471070614458</c:v>
                </c:pt>
                <c:pt idx="550">
                  <c:v>0.74672916434848535</c:v>
                </c:pt>
                <c:pt idx="551">
                  <c:v>0.4518033826092368</c:v>
                </c:pt>
                <c:pt idx="552">
                  <c:v>0.50833766358814869</c:v>
                </c:pt>
                <c:pt idx="553">
                  <c:v>0.50422229326221679</c:v>
                </c:pt>
                <c:pt idx="554">
                  <c:v>-1.7710593373843635</c:v>
                </c:pt>
                <c:pt idx="555">
                  <c:v>2.0024145652735075</c:v>
                </c:pt>
                <c:pt idx="556">
                  <c:v>0.39621315328258616</c:v>
                </c:pt>
                <c:pt idx="557">
                  <c:v>-2.0192134660525236E-2</c:v>
                </c:pt>
                <c:pt idx="558">
                  <c:v>-0.29328200944729038</c:v>
                </c:pt>
                <c:pt idx="559">
                  <c:v>-2.2038833148322214</c:v>
                </c:pt>
                <c:pt idx="560">
                  <c:v>-9.9331970004639433E-2</c:v>
                </c:pt>
                <c:pt idx="561">
                  <c:v>1.1675916835792155</c:v>
                </c:pt>
                <c:pt idx="562">
                  <c:v>-0.54751913074801406</c:v>
                </c:pt>
                <c:pt idx="563">
                  <c:v>0.38004379597342752</c:v>
                </c:pt>
                <c:pt idx="564">
                  <c:v>-0.92269835393966604</c:v>
                </c:pt>
                <c:pt idx="565">
                  <c:v>1.7159285883871813</c:v>
                </c:pt>
                <c:pt idx="566">
                  <c:v>-0.81548888478210979</c:v>
                </c:pt>
                <c:pt idx="567">
                  <c:v>1.7139962207791937</c:v>
                </c:pt>
                <c:pt idx="568">
                  <c:v>-2.0668156298711291</c:v>
                </c:pt>
                <c:pt idx="569">
                  <c:v>-0.70468309606230473</c:v>
                </c:pt>
                <c:pt idx="570">
                  <c:v>-0.21044148300005353</c:v>
                </c:pt>
                <c:pt idx="571">
                  <c:v>0.26806573944136491</c:v>
                </c:pt>
                <c:pt idx="572">
                  <c:v>0.20652890769673421</c:v>
                </c:pt>
                <c:pt idx="573">
                  <c:v>-0.2318908600319117</c:v>
                </c:pt>
                <c:pt idx="574">
                  <c:v>0.95277298424975132</c:v>
                </c:pt>
                <c:pt idx="575">
                  <c:v>-0.47385705541992018</c:v>
                </c:pt>
                <c:pt idx="576">
                  <c:v>1.1300033196663397</c:v>
                </c:pt>
                <c:pt idx="577">
                  <c:v>0.12975308954267933</c:v>
                </c:pt>
                <c:pt idx="578">
                  <c:v>-1.4799186134402276</c:v>
                </c:pt>
                <c:pt idx="579">
                  <c:v>-0.35498199766698396</c:v>
                </c:pt>
                <c:pt idx="580">
                  <c:v>-1.4136842708621775</c:v>
                </c:pt>
                <c:pt idx="581">
                  <c:v>-0.13907539204085956</c:v>
                </c:pt>
                <c:pt idx="582">
                  <c:v>0.29093555967908663</c:v>
                </c:pt>
                <c:pt idx="583">
                  <c:v>-1.6150275106985787</c:v>
                </c:pt>
                <c:pt idx="584">
                  <c:v>-1.2371012927577709</c:v>
                </c:pt>
                <c:pt idx="585">
                  <c:v>3.6797011225813518E-2</c:v>
                </c:pt>
                <c:pt idx="586">
                  <c:v>2.0826796877983065</c:v>
                </c:pt>
                <c:pt idx="587">
                  <c:v>-0.77830798787178501</c:v>
                </c:pt>
                <c:pt idx="588">
                  <c:v>1.8466654261048245</c:v>
                </c:pt>
                <c:pt idx="589">
                  <c:v>5.4415289698634274E-2</c:v>
                </c:pt>
                <c:pt idx="590">
                  <c:v>0.24386279029372596</c:v>
                </c:pt>
                <c:pt idx="591">
                  <c:v>-2.3658694099526967E-2</c:v>
                </c:pt>
                <c:pt idx="592">
                  <c:v>-0.70280612703313727</c:v>
                </c:pt>
                <c:pt idx="593">
                  <c:v>-8.9178062161482857E-2</c:v>
                </c:pt>
                <c:pt idx="594">
                  <c:v>0.87117420103543886</c:v>
                </c:pt>
                <c:pt idx="595">
                  <c:v>0.82565258675042597</c:v>
                </c:pt>
                <c:pt idx="596">
                  <c:v>1.3030947846679972</c:v>
                </c:pt>
                <c:pt idx="597">
                  <c:v>-2.0136658575959099</c:v>
                </c:pt>
                <c:pt idx="598">
                  <c:v>-0.19082509114276702</c:v>
                </c:pt>
                <c:pt idx="599">
                  <c:v>-0.20336618640034834</c:v>
                </c:pt>
                <c:pt idx="600">
                  <c:v>-0.68771517590224573</c:v>
                </c:pt>
                <c:pt idx="601">
                  <c:v>-0.11485436112560056</c:v>
                </c:pt>
                <c:pt idx="602">
                  <c:v>0.58927473958943422</c:v>
                </c:pt>
                <c:pt idx="603">
                  <c:v>0.99315848409676599</c:v>
                </c:pt>
                <c:pt idx="604">
                  <c:v>1.5445869741207847</c:v>
                </c:pt>
                <c:pt idx="605">
                  <c:v>-0.36545750740710026</c:v>
                </c:pt>
                <c:pt idx="606">
                  <c:v>-0.87844616987226376</c:v>
                </c:pt>
                <c:pt idx="607">
                  <c:v>-0.53568449925193184</c:v>
                </c:pt>
                <c:pt idx="608">
                  <c:v>0.45749374829636913</c:v>
                </c:pt>
                <c:pt idx="609">
                  <c:v>0.15942470372018572</c:v>
                </c:pt>
                <c:pt idx="610">
                  <c:v>-0.2801272318466132</c:v>
                </c:pt>
                <c:pt idx="611">
                  <c:v>2.2265252634208282E-2</c:v>
                </c:pt>
                <c:pt idx="612">
                  <c:v>0.87512831724109141</c:v>
                </c:pt>
                <c:pt idx="613">
                  <c:v>-5.0534293779853572E-2</c:v>
                </c:pt>
                <c:pt idx="614">
                  <c:v>-0.315137242684491</c:v>
                </c:pt>
                <c:pt idx="615">
                  <c:v>-1.5685666158388309</c:v>
                </c:pt>
                <c:pt idx="616">
                  <c:v>-0.43865537803668886</c:v>
                </c:pt>
                <c:pt idx="617">
                  <c:v>-0.78913029850069261</c:v>
                </c:pt>
                <c:pt idx="618">
                  <c:v>-1.083250680688207</c:v>
                </c:pt>
                <c:pt idx="619">
                  <c:v>1.5980766007594027</c:v>
                </c:pt>
                <c:pt idx="620">
                  <c:v>-0.72653077309639624</c:v>
                </c:pt>
                <c:pt idx="621">
                  <c:v>1.0034767778354003</c:v>
                </c:pt>
                <c:pt idx="622">
                  <c:v>-0.31313260815419491</c:v>
                </c:pt>
                <c:pt idx="623">
                  <c:v>0.15718560981614185</c:v>
                </c:pt>
                <c:pt idx="624">
                  <c:v>0.99054941412086261</c:v>
                </c:pt>
              </c:numCache>
            </c:numRef>
          </c:xVal>
          <c:yVal>
            <c:numRef>
              <c:f>'xlf-x-y-scatter.xlsx'!YV</c:f>
              <c:numCache>
                <c:formatCode>General</c:formatCode>
                <c:ptCount val="625"/>
                <c:pt idx="0">
                  <c:v>0.74296538420911606</c:v>
                </c:pt>
                <c:pt idx="1">
                  <c:v>0.83405095053124145</c:v>
                </c:pt>
                <c:pt idx="2">
                  <c:v>0.56347866162386928</c:v>
                </c:pt>
                <c:pt idx="3">
                  <c:v>-0.72277215050354626</c:v>
                </c:pt>
                <c:pt idx="4">
                  <c:v>-0.35494517493135908</c:v>
                </c:pt>
                <c:pt idx="5">
                  <c:v>-1.1362169005545528</c:v>
                </c:pt>
                <c:pt idx="6">
                  <c:v>0.19877523215384124</c:v>
                </c:pt>
                <c:pt idx="7">
                  <c:v>7.772607829617445E-3</c:v>
                </c:pt>
                <c:pt idx="8">
                  <c:v>0.50654206521999146</c:v>
                </c:pt>
                <c:pt idx="9">
                  <c:v>0.5726831566539391</c:v>
                </c:pt>
                <c:pt idx="10">
                  <c:v>-1.4940391841532681</c:v>
                </c:pt>
                <c:pt idx="11">
                  <c:v>-0.30889873995514794</c:v>
                </c:pt>
                <c:pt idx="12">
                  <c:v>-0.56969966999630606</c:v>
                </c:pt>
                <c:pt idx="13">
                  <c:v>-0.30422699437170753</c:v>
                </c:pt>
                <c:pt idx="14">
                  <c:v>1.3734934111096355</c:v>
                </c:pt>
                <c:pt idx="15">
                  <c:v>2.2777886680171235</c:v>
                </c:pt>
                <c:pt idx="16">
                  <c:v>-0.5384549431947605</c:v>
                </c:pt>
                <c:pt idx="17">
                  <c:v>-0.14194696363383114</c:v>
                </c:pt>
                <c:pt idx="18">
                  <c:v>0.16318794036993822</c:v>
                </c:pt>
                <c:pt idx="19">
                  <c:v>0.98369870781370194</c:v>
                </c:pt>
                <c:pt idx="20">
                  <c:v>0.17181777468005466</c:v>
                </c:pt>
                <c:pt idx="21">
                  <c:v>1.4964305878833388</c:v>
                </c:pt>
                <c:pt idx="22">
                  <c:v>-0.51409411177575903</c:v>
                </c:pt>
                <c:pt idx="23">
                  <c:v>0.88964868603793046</c:v>
                </c:pt>
                <c:pt idx="24">
                  <c:v>1.5827561090800812</c:v>
                </c:pt>
                <c:pt idx="25">
                  <c:v>-1.0597452525036106</c:v>
                </c:pt>
                <c:pt idx="26">
                  <c:v>-1.7771308249830453</c:v>
                </c:pt>
                <c:pt idx="27">
                  <c:v>-1.5520410569890659</c:v>
                </c:pt>
                <c:pt idx="28">
                  <c:v>-0.14676047287326061</c:v>
                </c:pt>
                <c:pt idx="29">
                  <c:v>-2.9486260233076322E-2</c:v>
                </c:pt>
                <c:pt idx="30">
                  <c:v>1.1250399781495324</c:v>
                </c:pt>
                <c:pt idx="31">
                  <c:v>0.15924745743346955</c:v>
                </c:pt>
                <c:pt idx="32">
                  <c:v>0.20481295826897949</c:v>
                </c:pt>
                <c:pt idx="33">
                  <c:v>-0.47555022773247591</c:v>
                </c:pt>
                <c:pt idx="34">
                  <c:v>1.2399949261274399</c:v>
                </c:pt>
                <c:pt idx="35">
                  <c:v>-0.10644553931236886</c:v>
                </c:pt>
                <c:pt idx="36">
                  <c:v>-0.30491652744388076</c:v>
                </c:pt>
                <c:pt idx="37">
                  <c:v>-0.51701483755386912</c:v>
                </c:pt>
                <c:pt idx="38">
                  <c:v>-0.48987707360977589</c:v>
                </c:pt>
                <c:pt idx="39">
                  <c:v>1.6797301013053421</c:v>
                </c:pt>
                <c:pt idx="40">
                  <c:v>-2.0142190191586007</c:v>
                </c:pt>
                <c:pt idx="41">
                  <c:v>1.0401311644325721</c:v>
                </c:pt>
                <c:pt idx="42">
                  <c:v>-1.3312525650884079</c:v>
                </c:pt>
                <c:pt idx="43">
                  <c:v>-0.85452465726976845</c:v>
                </c:pt>
                <c:pt idx="44">
                  <c:v>-0.13363488841192073</c:v>
                </c:pt>
                <c:pt idx="45">
                  <c:v>1.4867185264051406</c:v>
                </c:pt>
                <c:pt idx="46">
                  <c:v>0.10505892752354862</c:v>
                </c:pt>
                <c:pt idx="47">
                  <c:v>0.87597272675822446</c:v>
                </c:pt>
                <c:pt idx="48">
                  <c:v>0.12530525160146083</c:v>
                </c:pt>
                <c:pt idx="49">
                  <c:v>-1.166905239088889E-2</c:v>
                </c:pt>
                <c:pt idx="50">
                  <c:v>-0.1246013836918905</c:v>
                </c:pt>
                <c:pt idx="51">
                  <c:v>-0.67353446149500673</c:v>
                </c:pt>
                <c:pt idx="52">
                  <c:v>0.14052797829850971</c:v>
                </c:pt>
                <c:pt idx="53">
                  <c:v>1.1529000149355784</c:v>
                </c:pt>
                <c:pt idx="54">
                  <c:v>0.31893572941965426</c:v>
                </c:pt>
                <c:pt idx="55">
                  <c:v>-0.47695346577113756</c:v>
                </c:pt>
                <c:pt idx="56">
                  <c:v>-0.69729918629332466</c:v>
                </c:pt>
                <c:pt idx="57">
                  <c:v>-0.84100699329899986</c:v>
                </c:pt>
                <c:pt idx="58">
                  <c:v>-0.88206749187398537</c:v>
                </c:pt>
                <c:pt idx="59">
                  <c:v>-0.82615658472301923</c:v>
                </c:pt>
                <c:pt idx="60">
                  <c:v>1.8340056214355103</c:v>
                </c:pt>
                <c:pt idx="61">
                  <c:v>1.5388031066557684</c:v>
                </c:pt>
                <c:pt idx="62">
                  <c:v>-1.7303171145447616</c:v>
                </c:pt>
                <c:pt idx="63">
                  <c:v>0.11494382345220711</c:v>
                </c:pt>
                <c:pt idx="64">
                  <c:v>1.7977944649371569</c:v>
                </c:pt>
                <c:pt idx="65">
                  <c:v>-0.58128261985966556</c:v>
                </c:pt>
                <c:pt idx="66">
                  <c:v>8.9872104629087041E-2</c:v>
                </c:pt>
                <c:pt idx="67">
                  <c:v>-0.52817711673439249</c:v>
                </c:pt>
                <c:pt idx="68">
                  <c:v>-0.9237460293463744</c:v>
                </c:pt>
                <c:pt idx="69">
                  <c:v>1.1976493713570431</c:v>
                </c:pt>
                <c:pt idx="70">
                  <c:v>0.83468314881260952</c:v>
                </c:pt>
                <c:pt idx="71">
                  <c:v>-0.77959215867414833</c:v>
                </c:pt>
                <c:pt idx="72">
                  <c:v>0.25018043117046906</c:v>
                </c:pt>
                <c:pt idx="73">
                  <c:v>-0.36214685591366658</c:v>
                </c:pt>
                <c:pt idx="74">
                  <c:v>-0.4213410718052204</c:v>
                </c:pt>
                <c:pt idx="75">
                  <c:v>-1.4872104606648655</c:v>
                </c:pt>
                <c:pt idx="76">
                  <c:v>7.006379594809431E-5</c:v>
                </c:pt>
                <c:pt idx="77">
                  <c:v>-1.1754581819028407</c:v>
                </c:pt>
                <c:pt idx="78">
                  <c:v>-9.0216832230705299E-2</c:v>
                </c:pt>
                <c:pt idx="79">
                  <c:v>-1.9060231521372022</c:v>
                </c:pt>
                <c:pt idx="80">
                  <c:v>-0.27140058855254984</c:v>
                </c:pt>
                <c:pt idx="81">
                  <c:v>-0.61302032849593679</c:v>
                </c:pt>
                <c:pt idx="82">
                  <c:v>-0.84477869215231982</c:v>
                </c:pt>
                <c:pt idx="83">
                  <c:v>-1.6294054030099896</c:v>
                </c:pt>
                <c:pt idx="84">
                  <c:v>1.0577132140107834</c:v>
                </c:pt>
                <c:pt idx="85">
                  <c:v>0.82521609891085002</c:v>
                </c:pt>
                <c:pt idx="86">
                  <c:v>-0.84397656174675895</c:v>
                </c:pt>
                <c:pt idx="87">
                  <c:v>-1.8642992367191062</c:v>
                </c:pt>
                <c:pt idx="88">
                  <c:v>0.16068989436318382</c:v>
                </c:pt>
                <c:pt idx="89">
                  <c:v>0.12676788420040547</c:v>
                </c:pt>
                <c:pt idx="90">
                  <c:v>-0.33976859531498421</c:v>
                </c:pt>
                <c:pt idx="91">
                  <c:v>0.80950278559195954</c:v>
                </c:pt>
                <c:pt idx="92">
                  <c:v>-0.5761020346070107</c:v>
                </c:pt>
                <c:pt idx="93">
                  <c:v>-5.7653391627400408E-2</c:v>
                </c:pt>
                <c:pt idx="94">
                  <c:v>0.89767495822059895</c:v>
                </c:pt>
                <c:pt idx="95">
                  <c:v>1.0649428373698522</c:v>
                </c:pt>
                <c:pt idx="96">
                  <c:v>-0.22407833583453163</c:v>
                </c:pt>
                <c:pt idx="97">
                  <c:v>0.39459289760734684</c:v>
                </c:pt>
                <c:pt idx="98">
                  <c:v>-0.62491740852461142</c:v>
                </c:pt>
                <c:pt idx="99">
                  <c:v>-1.2462246582612915</c:v>
                </c:pt>
                <c:pt idx="100">
                  <c:v>2.5388233262788655</c:v>
                </c:pt>
                <c:pt idx="101">
                  <c:v>-1.2630037842135642</c:v>
                </c:pt>
                <c:pt idx="102">
                  <c:v>0.76677590569951348</c:v>
                </c:pt>
                <c:pt idx="103">
                  <c:v>-1.1206551000880918</c:v>
                </c:pt>
                <c:pt idx="104">
                  <c:v>7.77268319223582E-2</c:v>
                </c:pt>
                <c:pt idx="105">
                  <c:v>-1.8894730489129645</c:v>
                </c:pt>
                <c:pt idx="106">
                  <c:v>-0.12156874964542465</c:v>
                </c:pt>
                <c:pt idx="107">
                  <c:v>0.27832413748418283</c:v>
                </c:pt>
                <c:pt idx="108">
                  <c:v>0.45290031231078604</c:v>
                </c:pt>
                <c:pt idx="109">
                  <c:v>0.27626757918447109</c:v>
                </c:pt>
                <c:pt idx="110">
                  <c:v>1.7173386718870753</c:v>
                </c:pt>
                <c:pt idx="111">
                  <c:v>-1.2875740069373598</c:v>
                </c:pt>
                <c:pt idx="112">
                  <c:v>1.0944670020262888</c:v>
                </c:pt>
                <c:pt idx="113">
                  <c:v>-2.0367365946181866</c:v>
                </c:pt>
                <c:pt idx="114">
                  <c:v>1.072979382985412</c:v>
                </c:pt>
                <c:pt idx="115">
                  <c:v>0.68932260564525505</c:v>
                </c:pt>
                <c:pt idx="116">
                  <c:v>-0.22228524891629706</c:v>
                </c:pt>
                <c:pt idx="117">
                  <c:v>-1.9646510344319004</c:v>
                </c:pt>
                <c:pt idx="118">
                  <c:v>-0.96358528953208333</c:v>
                </c:pt>
                <c:pt idx="119">
                  <c:v>-0.42402573700786295</c:v>
                </c:pt>
                <c:pt idx="120">
                  <c:v>0.98544389785683861</c:v>
                </c:pt>
                <c:pt idx="121">
                  <c:v>-0.91169818142734405</c:v>
                </c:pt>
                <c:pt idx="122">
                  <c:v>0.23599145628675289</c:v>
                </c:pt>
                <c:pt idx="123">
                  <c:v>-1.1754220711782717</c:v>
                </c:pt>
                <c:pt idx="124">
                  <c:v>0.27917485642740009</c:v>
                </c:pt>
                <c:pt idx="125">
                  <c:v>0.47512138855071234</c:v>
                </c:pt>
                <c:pt idx="126">
                  <c:v>1.108293203930276</c:v>
                </c:pt>
                <c:pt idx="127">
                  <c:v>0.90518589880829081</c:v>
                </c:pt>
                <c:pt idx="128">
                  <c:v>-0.13595449325022135</c:v>
                </c:pt>
                <c:pt idx="129">
                  <c:v>0.96582173668276528</c:v>
                </c:pt>
                <c:pt idx="130">
                  <c:v>-0.78631298346022815</c:v>
                </c:pt>
                <c:pt idx="131">
                  <c:v>-0.60710698557380494</c:v>
                </c:pt>
                <c:pt idx="132">
                  <c:v>-0.24797741629513423</c:v>
                </c:pt>
                <c:pt idx="133">
                  <c:v>-0.33844796122072918</c:v>
                </c:pt>
                <c:pt idx="134">
                  <c:v>-0.95754789862379375</c:v>
                </c:pt>
                <c:pt idx="135">
                  <c:v>7.3426429036817398E-2</c:v>
                </c:pt>
                <c:pt idx="136">
                  <c:v>0.10030174530026059</c:v>
                </c:pt>
                <c:pt idx="137">
                  <c:v>1.9088948321803523E-2</c:v>
                </c:pt>
                <c:pt idx="138">
                  <c:v>-1.0766039213708423</c:v>
                </c:pt>
                <c:pt idx="139">
                  <c:v>3.3842049930928932</c:v>
                </c:pt>
                <c:pt idx="140">
                  <c:v>-1.1960533053498372</c:v>
                </c:pt>
                <c:pt idx="141">
                  <c:v>-1.2498271033057935</c:v>
                </c:pt>
                <c:pt idx="142">
                  <c:v>-0.71251423169169104</c:v>
                </c:pt>
                <c:pt idx="143">
                  <c:v>-0.64011944748793004</c:v>
                </c:pt>
                <c:pt idx="144">
                  <c:v>-0.31025112218983963</c:v>
                </c:pt>
                <c:pt idx="145">
                  <c:v>-1.9030476150039339</c:v>
                </c:pt>
                <c:pt idx="146">
                  <c:v>1.098004849324413</c:v>
                </c:pt>
                <c:pt idx="147">
                  <c:v>0.28949194799794792</c:v>
                </c:pt>
                <c:pt idx="148">
                  <c:v>0.9037319286511547</c:v>
                </c:pt>
                <c:pt idx="149">
                  <c:v>0.33490840724509036</c:v>
                </c:pt>
                <c:pt idx="150">
                  <c:v>1.4180941998077794</c:v>
                </c:pt>
                <c:pt idx="151">
                  <c:v>3.5578794182420936E-2</c:v>
                </c:pt>
                <c:pt idx="152">
                  <c:v>-0.13856412358050479</c:v>
                </c:pt>
                <c:pt idx="153">
                  <c:v>-0.16650027561055658</c:v>
                </c:pt>
                <c:pt idx="154">
                  <c:v>-1.6123849374509198</c:v>
                </c:pt>
                <c:pt idx="155">
                  <c:v>1.3441447686087029</c:v>
                </c:pt>
                <c:pt idx="156">
                  <c:v>-0.98818330709984548</c:v>
                </c:pt>
                <c:pt idx="157">
                  <c:v>7.9938035333978377E-2</c:v>
                </c:pt>
                <c:pt idx="158">
                  <c:v>0.60738738621816801</c:v>
                </c:pt>
                <c:pt idx="159">
                  <c:v>-0.11834661335895875</c:v>
                </c:pt>
                <c:pt idx="160">
                  <c:v>-0.25138137545905864</c:v>
                </c:pt>
                <c:pt idx="161">
                  <c:v>2.297471718045121</c:v>
                </c:pt>
                <c:pt idx="162">
                  <c:v>0.71770952727372295</c:v>
                </c:pt>
                <c:pt idx="163">
                  <c:v>-0.25438448390877455</c:v>
                </c:pt>
                <c:pt idx="164">
                  <c:v>-0.13745903431873815</c:v>
                </c:pt>
                <c:pt idx="165">
                  <c:v>3.3573253981933933</c:v>
                </c:pt>
                <c:pt idx="166">
                  <c:v>-0.79214845861110073</c:v>
                </c:pt>
                <c:pt idx="167">
                  <c:v>0.17730474644301042</c:v>
                </c:pt>
                <c:pt idx="168">
                  <c:v>-1.6299065548128249</c:v>
                </c:pt>
                <c:pt idx="169">
                  <c:v>-2.1591524235697839</c:v>
                </c:pt>
                <c:pt idx="170">
                  <c:v>-0.82491597647623338</c:v>
                </c:pt>
                <c:pt idx="171">
                  <c:v>-0.4637414386346233</c:v>
                </c:pt>
                <c:pt idx="172">
                  <c:v>-0.56165092459216226</c:v>
                </c:pt>
                <c:pt idx="173">
                  <c:v>6.6359201029528803E-2</c:v>
                </c:pt>
                <c:pt idx="174">
                  <c:v>0.67231773655588467</c:v>
                </c:pt>
                <c:pt idx="175">
                  <c:v>2.009435851312726</c:v>
                </c:pt>
                <c:pt idx="176">
                  <c:v>-0.73988718914392904</c:v>
                </c:pt>
                <c:pt idx="177">
                  <c:v>1.2234394967978177</c:v>
                </c:pt>
                <c:pt idx="178">
                  <c:v>-0.47887757859117941</c:v>
                </c:pt>
                <c:pt idx="179">
                  <c:v>0.37084948322432731</c:v>
                </c:pt>
                <c:pt idx="180">
                  <c:v>0.35367881919495292</c:v>
                </c:pt>
                <c:pt idx="181">
                  <c:v>-0.94919671223356294</c:v>
                </c:pt>
                <c:pt idx="182">
                  <c:v>0.40776028074054527</c:v>
                </c:pt>
                <c:pt idx="183">
                  <c:v>-1.2837375638644035</c:v>
                </c:pt>
                <c:pt idx="184">
                  <c:v>8.7157574018976197E-2</c:v>
                </c:pt>
                <c:pt idx="185">
                  <c:v>-0.63016341552589905</c:v>
                </c:pt>
                <c:pt idx="186">
                  <c:v>-0.29088376393041421</c:v>
                </c:pt>
                <c:pt idx="187">
                  <c:v>1.1154458535115825</c:v>
                </c:pt>
                <c:pt idx="188">
                  <c:v>-0.6335543665075285</c:v>
                </c:pt>
                <c:pt idx="189">
                  <c:v>0.45225199854952458</c:v>
                </c:pt>
                <c:pt idx="190">
                  <c:v>-0.78237103526509255</c:v>
                </c:pt>
                <c:pt idx="191">
                  <c:v>-2.7801361675390877</c:v>
                </c:pt>
                <c:pt idx="192">
                  <c:v>-6.1293274106896334E-2</c:v>
                </c:pt>
                <c:pt idx="193">
                  <c:v>2.6408416867474536</c:v>
                </c:pt>
                <c:pt idx="194">
                  <c:v>-3.6313550674010284</c:v>
                </c:pt>
                <c:pt idx="195">
                  <c:v>0.66390358747871858</c:v>
                </c:pt>
                <c:pt idx="196">
                  <c:v>1.4935812921898257</c:v>
                </c:pt>
                <c:pt idx="197">
                  <c:v>1.0953263841372833</c:v>
                </c:pt>
                <c:pt idx="198">
                  <c:v>-1.1674091928018284</c:v>
                </c:pt>
                <c:pt idx="199">
                  <c:v>1.2374695318353421</c:v>
                </c:pt>
                <c:pt idx="200">
                  <c:v>-1.5879081336966099</c:v>
                </c:pt>
                <c:pt idx="201">
                  <c:v>1.4270254470201011</c:v>
                </c:pt>
                <c:pt idx="202">
                  <c:v>0.18446230392081966</c:v>
                </c:pt>
                <c:pt idx="203">
                  <c:v>0.12755219477406815</c:v>
                </c:pt>
                <c:pt idx="204">
                  <c:v>-0.85327298306503185</c:v>
                </c:pt>
                <c:pt idx="205">
                  <c:v>-1.355325689431564</c:v>
                </c:pt>
                <c:pt idx="206">
                  <c:v>0.6638276914272685</c:v>
                </c:pt>
                <c:pt idx="207">
                  <c:v>-1.0836256699776248</c:v>
                </c:pt>
                <c:pt idx="208">
                  <c:v>-1.3203480951699886</c:v>
                </c:pt>
                <c:pt idx="209">
                  <c:v>1.20487765616737</c:v>
                </c:pt>
                <c:pt idx="210">
                  <c:v>-7.4821686529686127E-2</c:v>
                </c:pt>
                <c:pt idx="211">
                  <c:v>-0.35747932295016061</c:v>
                </c:pt>
                <c:pt idx="212">
                  <c:v>0.71211044674960078</c:v>
                </c:pt>
                <c:pt idx="213">
                  <c:v>-1.0805143089061706</c:v>
                </c:pt>
                <c:pt idx="214">
                  <c:v>0.70211021568644494</c:v>
                </c:pt>
                <c:pt idx="215">
                  <c:v>0.14138696139740703</c:v>
                </c:pt>
                <c:pt idx="216">
                  <c:v>0.47171095739143387</c:v>
                </c:pt>
                <c:pt idx="217">
                  <c:v>1.4716276402443549</c:v>
                </c:pt>
                <c:pt idx="218">
                  <c:v>0.25364171257070356</c:v>
                </c:pt>
                <c:pt idx="219">
                  <c:v>-1.6738341416860445</c:v>
                </c:pt>
                <c:pt idx="220">
                  <c:v>-0.48979760554490931</c:v>
                </c:pt>
                <c:pt idx="221">
                  <c:v>1.8210097218680186</c:v>
                </c:pt>
                <c:pt idx="222">
                  <c:v>-0.46505567230169609</c:v>
                </c:pt>
                <c:pt idx="223">
                  <c:v>0.25477175716878875</c:v>
                </c:pt>
                <c:pt idx="224">
                  <c:v>0.45844244483522179</c:v>
                </c:pt>
                <c:pt idx="225">
                  <c:v>-0.16122721347063429</c:v>
                </c:pt>
                <c:pt idx="226">
                  <c:v>-0.54297740740001088</c:v>
                </c:pt>
                <c:pt idx="227">
                  <c:v>-0.31276210459374887</c:v>
                </c:pt>
                <c:pt idx="228">
                  <c:v>-0.61307648850275687</c:v>
                </c:pt>
                <c:pt idx="229">
                  <c:v>-0.24134302862661625</c:v>
                </c:pt>
                <c:pt idx="230">
                  <c:v>1.3292869608747393</c:v>
                </c:pt>
                <c:pt idx="231">
                  <c:v>-0.93630807659321302</c:v>
                </c:pt>
                <c:pt idx="232">
                  <c:v>0.62922028787184781</c:v>
                </c:pt>
                <c:pt idx="233">
                  <c:v>5.2440172524510498E-3</c:v>
                </c:pt>
                <c:pt idx="234">
                  <c:v>0.82582039704519739</c:v>
                </c:pt>
                <c:pt idx="235">
                  <c:v>0.44855500400990056</c:v>
                </c:pt>
                <c:pt idx="236">
                  <c:v>0.52517451898500112</c:v>
                </c:pt>
                <c:pt idx="237">
                  <c:v>-1.1875213345576379</c:v>
                </c:pt>
                <c:pt idx="238">
                  <c:v>0.8369685990267911</c:v>
                </c:pt>
                <c:pt idx="239">
                  <c:v>-1.0386141676876077</c:v>
                </c:pt>
                <c:pt idx="240">
                  <c:v>0.57526068642839279</c:v>
                </c:pt>
                <c:pt idx="241">
                  <c:v>-1.109240078934802</c:v>
                </c:pt>
                <c:pt idx="242">
                  <c:v>-0.20902148508485974</c:v>
                </c:pt>
                <c:pt idx="243">
                  <c:v>-1.0910127165572425</c:v>
                </c:pt>
                <c:pt idx="244">
                  <c:v>0.66210838323204202</c:v>
                </c:pt>
                <c:pt idx="245">
                  <c:v>0.44284343851328734</c:v>
                </c:pt>
                <c:pt idx="246">
                  <c:v>-1.293857598480495</c:v>
                </c:pt>
                <c:pt idx="247">
                  <c:v>-0.39634286336911329</c:v>
                </c:pt>
                <c:pt idx="248">
                  <c:v>-0.23830787324272926</c:v>
                </c:pt>
                <c:pt idx="249">
                  <c:v>-0.13906784182274956</c:v>
                </c:pt>
                <c:pt idx="250">
                  <c:v>0.91404389968102839</c:v>
                </c:pt>
                <c:pt idx="251">
                  <c:v>9.9711359777082925E-2</c:v>
                </c:pt>
                <c:pt idx="252">
                  <c:v>-0.78475356680289599</c:v>
                </c:pt>
                <c:pt idx="253">
                  <c:v>0.60845069422408637</c:v>
                </c:pt>
                <c:pt idx="254">
                  <c:v>1.1017013908513413</c:v>
                </c:pt>
                <c:pt idx="255">
                  <c:v>-0.10556092174718901</c:v>
                </c:pt>
                <c:pt idx="256">
                  <c:v>-1.3654863426843571</c:v>
                </c:pt>
                <c:pt idx="257">
                  <c:v>0.95762429356702072</c:v>
                </c:pt>
                <c:pt idx="258">
                  <c:v>1.3524135020638315</c:v>
                </c:pt>
                <c:pt idx="259">
                  <c:v>9.8084655333333493E-2</c:v>
                </c:pt>
                <c:pt idx="260">
                  <c:v>-0.39886028274112439</c:v>
                </c:pt>
                <c:pt idx="261">
                  <c:v>-0.3811740031298243</c:v>
                </c:pt>
                <c:pt idx="262">
                  <c:v>0.42001727301293934</c:v>
                </c:pt>
                <c:pt idx="263">
                  <c:v>-1.161440016605999</c:v>
                </c:pt>
                <c:pt idx="264">
                  <c:v>-0.53040206732459616</c:v>
                </c:pt>
                <c:pt idx="265">
                  <c:v>-0.40232067699186658</c:v>
                </c:pt>
                <c:pt idx="266">
                  <c:v>-0.78207743217838599</c:v>
                </c:pt>
                <c:pt idx="267">
                  <c:v>1.9690992434835035</c:v>
                </c:pt>
                <c:pt idx="268">
                  <c:v>1.1581945994552343</c:v>
                </c:pt>
                <c:pt idx="269">
                  <c:v>0.26990382869274243</c:v>
                </c:pt>
                <c:pt idx="270">
                  <c:v>-0.75608899912113281</c:v>
                </c:pt>
                <c:pt idx="271">
                  <c:v>-1.1349436794091439</c:v>
                </c:pt>
                <c:pt idx="272">
                  <c:v>0.33118999083534761</c:v>
                </c:pt>
                <c:pt idx="273">
                  <c:v>-0.31103849070269385</c:v>
                </c:pt>
                <c:pt idx="274">
                  <c:v>0.12470780789144775</c:v>
                </c:pt>
                <c:pt idx="275">
                  <c:v>-0.33745763444247001</c:v>
                </c:pt>
                <c:pt idx="276">
                  <c:v>-6.4239170967669512E-2</c:v>
                </c:pt>
                <c:pt idx="277">
                  <c:v>1.2835133068338054</c:v>
                </c:pt>
                <c:pt idx="278">
                  <c:v>1.0431123094142656</c:v>
                </c:pt>
                <c:pt idx="279">
                  <c:v>-0.67745309433194179</c:v>
                </c:pt>
                <c:pt idx="280">
                  <c:v>1.0797129232340701</c:v>
                </c:pt>
                <c:pt idx="281">
                  <c:v>1.8387315124550851</c:v>
                </c:pt>
                <c:pt idx="282">
                  <c:v>2.4040138369290314</c:v>
                </c:pt>
                <c:pt idx="283">
                  <c:v>-0.52691069651481104</c:v>
                </c:pt>
                <c:pt idx="284">
                  <c:v>-0.37568258215842176</c:v>
                </c:pt>
                <c:pt idx="285">
                  <c:v>0.23328667111076087</c:v>
                </c:pt>
                <c:pt idx="286">
                  <c:v>-1.1567100751405204</c:v>
                </c:pt>
                <c:pt idx="287">
                  <c:v>-0.33709638601514025</c:v>
                </c:pt>
                <c:pt idx="288">
                  <c:v>1.2983404592356362</c:v>
                </c:pt>
                <c:pt idx="289">
                  <c:v>-2.6656059458847352</c:v>
                </c:pt>
                <c:pt idx="290">
                  <c:v>-0.60181804234262892</c:v>
                </c:pt>
                <c:pt idx="291">
                  <c:v>0.40201917510288848</c:v>
                </c:pt>
                <c:pt idx="292">
                  <c:v>-2.5620901701892116</c:v>
                </c:pt>
                <c:pt idx="293">
                  <c:v>-1.8464700124147175</c:v>
                </c:pt>
                <c:pt idx="294">
                  <c:v>0.71845532672093282</c:v>
                </c:pt>
                <c:pt idx="295">
                  <c:v>0.43714070852794018</c:v>
                </c:pt>
                <c:pt idx="296">
                  <c:v>-1.3575327568830411</c:v>
                </c:pt>
                <c:pt idx="297">
                  <c:v>-0.1321831794806908</c:v>
                </c:pt>
                <c:pt idx="298">
                  <c:v>0.16094287746394717</c:v>
                </c:pt>
                <c:pt idx="299">
                  <c:v>-0.27744201979642702</c:v>
                </c:pt>
                <c:pt idx="300">
                  <c:v>-1.2787653972662172</c:v>
                </c:pt>
                <c:pt idx="301">
                  <c:v>-1.4984007075007035</c:v>
                </c:pt>
                <c:pt idx="302">
                  <c:v>-0.20105638397454423</c:v>
                </c:pt>
                <c:pt idx="303">
                  <c:v>-1.6387159390611405</c:v>
                </c:pt>
                <c:pt idx="304">
                  <c:v>-0.50325356192506188</c:v>
                </c:pt>
                <c:pt idx="305">
                  <c:v>-0.96108885502858798</c:v>
                </c:pt>
                <c:pt idx="306">
                  <c:v>0.81148139481564463</c:v>
                </c:pt>
                <c:pt idx="307">
                  <c:v>1.2945238364504756</c:v>
                </c:pt>
                <c:pt idx="308">
                  <c:v>0.45809330325664238</c:v>
                </c:pt>
                <c:pt idx="309">
                  <c:v>-0.42891532879512495</c:v>
                </c:pt>
                <c:pt idx="310">
                  <c:v>-1.0668864063886061</c:v>
                </c:pt>
                <c:pt idx="311">
                  <c:v>-3.54749795604931E-2</c:v>
                </c:pt>
                <c:pt idx="312">
                  <c:v>3.2707746480943967</c:v>
                </c:pt>
                <c:pt idx="313">
                  <c:v>-0.73230333660574765</c:v>
                </c:pt>
                <c:pt idx="314">
                  <c:v>-1.7931298093710109</c:v>
                </c:pt>
                <c:pt idx="315">
                  <c:v>-0.32237206114252798</c:v>
                </c:pt>
                <c:pt idx="316">
                  <c:v>-0.86266092920350257</c:v>
                </c:pt>
                <c:pt idx="317">
                  <c:v>6.5646522858242198E-2</c:v>
                </c:pt>
                <c:pt idx="318">
                  <c:v>-0.2752690072620777</c:v>
                </c:pt>
                <c:pt idx="319">
                  <c:v>-0.68456210348788105</c:v>
                </c:pt>
                <c:pt idx="320">
                  <c:v>-0.20361779028608312</c:v>
                </c:pt>
                <c:pt idx="321">
                  <c:v>-0.1807749589436819</c:v>
                </c:pt>
                <c:pt idx="322">
                  <c:v>-1.1634740407107003</c:v>
                </c:pt>
                <c:pt idx="323">
                  <c:v>-0.13386220305713525</c:v>
                </c:pt>
                <c:pt idx="324">
                  <c:v>-0.41963079176155971</c:v>
                </c:pt>
                <c:pt idx="325">
                  <c:v>-0.65932559650705047</c:v>
                </c:pt>
                <c:pt idx="326">
                  <c:v>0.84606963986782535</c:v>
                </c:pt>
                <c:pt idx="327">
                  <c:v>-1.6532398923459346</c:v>
                </c:pt>
                <c:pt idx="328">
                  <c:v>-1.0767224268573017E-2</c:v>
                </c:pt>
                <c:pt idx="329">
                  <c:v>-1.4356128364710417</c:v>
                </c:pt>
                <c:pt idx="330">
                  <c:v>-0.50131425781145533</c:v>
                </c:pt>
                <c:pt idx="331">
                  <c:v>-0.23164353460697543</c:v>
                </c:pt>
                <c:pt idx="332">
                  <c:v>-0.29909932600142797</c:v>
                </c:pt>
                <c:pt idx="333">
                  <c:v>0.9299144040310372</c:v>
                </c:pt>
                <c:pt idx="334">
                  <c:v>-4.9243035719327977E-2</c:v>
                </c:pt>
                <c:pt idx="335">
                  <c:v>0.75246717873732327</c:v>
                </c:pt>
                <c:pt idx="336">
                  <c:v>-3.1712155643002227E-3</c:v>
                </c:pt>
                <c:pt idx="337">
                  <c:v>-0.68046477730094823</c:v>
                </c:pt>
                <c:pt idx="338">
                  <c:v>0.81686949349421556</c:v>
                </c:pt>
                <c:pt idx="339">
                  <c:v>1.5415547365294064</c:v>
                </c:pt>
                <c:pt idx="340">
                  <c:v>0.65265819271786607</c:v>
                </c:pt>
                <c:pt idx="341">
                  <c:v>0.29280893358477778</c:v>
                </c:pt>
                <c:pt idx="342">
                  <c:v>0.45015928104634195</c:v>
                </c:pt>
                <c:pt idx="343">
                  <c:v>0.12139258601753178</c:v>
                </c:pt>
                <c:pt idx="344">
                  <c:v>1.5096685443008748</c:v>
                </c:pt>
                <c:pt idx="345">
                  <c:v>-1.1191846553430069</c:v>
                </c:pt>
                <c:pt idx="346">
                  <c:v>-0.31020822541004089</c:v>
                </c:pt>
                <c:pt idx="347">
                  <c:v>-0.93606325972002913</c:v>
                </c:pt>
                <c:pt idx="348">
                  <c:v>0.74436422860646545</c:v>
                </c:pt>
                <c:pt idx="349">
                  <c:v>1.1228678643343102</c:v>
                </c:pt>
                <c:pt idx="350">
                  <c:v>-0.17651557828266479</c:v>
                </c:pt>
                <c:pt idx="351">
                  <c:v>-5.4865606096641761E-2</c:v>
                </c:pt>
                <c:pt idx="352">
                  <c:v>-0.15463915068808737</c:v>
                </c:pt>
                <c:pt idx="353">
                  <c:v>-0.59660957239425427</c:v>
                </c:pt>
                <c:pt idx="354">
                  <c:v>1.3510912282575971</c:v>
                </c:pt>
                <c:pt idx="355">
                  <c:v>0.49165351118718503</c:v>
                </c:pt>
                <c:pt idx="356">
                  <c:v>-1.2741145634731403</c:v>
                </c:pt>
                <c:pt idx="357">
                  <c:v>-2.2384483170181477</c:v>
                </c:pt>
                <c:pt idx="358">
                  <c:v>0.3292123239644531</c:v>
                </c:pt>
                <c:pt idx="359">
                  <c:v>0.98421840133977168</c:v>
                </c:pt>
                <c:pt idx="360">
                  <c:v>0.87720254906010708</c:v>
                </c:pt>
                <c:pt idx="361">
                  <c:v>0.29742156477413789</c:v>
                </c:pt>
                <c:pt idx="362">
                  <c:v>-1.9986181975866868</c:v>
                </c:pt>
                <c:pt idx="363">
                  <c:v>-1.2383258837158144</c:v>
                </c:pt>
                <c:pt idx="364">
                  <c:v>0.50255503470255625</c:v>
                </c:pt>
                <c:pt idx="365">
                  <c:v>-0.69056853572760601</c:v>
                </c:pt>
                <c:pt idx="366">
                  <c:v>0.68385324280684912</c:v>
                </c:pt>
                <c:pt idx="367">
                  <c:v>-2.0056584261771055</c:v>
                </c:pt>
                <c:pt idx="368">
                  <c:v>6.6026564239145644E-2</c:v>
                </c:pt>
                <c:pt idx="369">
                  <c:v>-0.42059256909158982</c:v>
                </c:pt>
                <c:pt idx="370">
                  <c:v>-1.4842189573642917</c:v>
                </c:pt>
                <c:pt idx="371">
                  <c:v>0.93118794820205109</c:v>
                </c:pt>
                <c:pt idx="372">
                  <c:v>0.93876186016554997</c:v>
                </c:pt>
                <c:pt idx="373">
                  <c:v>-1.1132773519422843</c:v>
                </c:pt>
                <c:pt idx="374">
                  <c:v>0.11396504980791713</c:v>
                </c:pt>
                <c:pt idx="375">
                  <c:v>-1.5152343879032708</c:v>
                </c:pt>
                <c:pt idx="376">
                  <c:v>-0.66244711818678514</c:v>
                </c:pt>
                <c:pt idx="377">
                  <c:v>-0.67536751295378084</c:v>
                </c:pt>
                <c:pt idx="378">
                  <c:v>-0.79797244331668449</c:v>
                </c:pt>
                <c:pt idx="379">
                  <c:v>-1.4429179123148281</c:v>
                </c:pt>
                <c:pt idx="380">
                  <c:v>-9.6020217724981483E-2</c:v>
                </c:pt>
                <c:pt idx="381">
                  <c:v>0.2838444826936275</c:v>
                </c:pt>
                <c:pt idx="382">
                  <c:v>-0.51556591349639724</c:v>
                </c:pt>
                <c:pt idx="383">
                  <c:v>0.83916537314222717</c:v>
                </c:pt>
                <c:pt idx="384">
                  <c:v>-0.75338940729239001</c:v>
                </c:pt>
                <c:pt idx="385">
                  <c:v>3.1927758129116468E-2</c:v>
                </c:pt>
                <c:pt idx="386">
                  <c:v>0.63656426140560829</c:v>
                </c:pt>
                <c:pt idx="387">
                  <c:v>1.2359652494848312</c:v>
                </c:pt>
                <c:pt idx="388">
                  <c:v>-1.1688561743899668</c:v>
                </c:pt>
                <c:pt idx="389">
                  <c:v>4.7615417055885817E-3</c:v>
                </c:pt>
                <c:pt idx="390">
                  <c:v>-2.0607610618539143</c:v>
                </c:pt>
                <c:pt idx="391">
                  <c:v>1.7013385901198421</c:v>
                </c:pt>
                <c:pt idx="392">
                  <c:v>1.4063553118740439</c:v>
                </c:pt>
                <c:pt idx="393">
                  <c:v>-2.3971814091867998</c:v>
                </c:pt>
                <c:pt idx="394">
                  <c:v>-1.2355552331494752</c:v>
                </c:pt>
                <c:pt idx="395">
                  <c:v>-1.3397156060594397</c:v>
                </c:pt>
                <c:pt idx="396">
                  <c:v>0.42414092501319894</c:v>
                </c:pt>
                <c:pt idx="397">
                  <c:v>-0.46292490027422967</c:v>
                </c:pt>
                <c:pt idx="398">
                  <c:v>0.35536871600478892</c:v>
                </c:pt>
                <c:pt idx="399">
                  <c:v>-0.22432052806585034</c:v>
                </c:pt>
                <c:pt idx="400">
                  <c:v>0.93678201015792806</c:v>
                </c:pt>
                <c:pt idx="401">
                  <c:v>-1.0088024475375852</c:v>
                </c:pt>
                <c:pt idx="402">
                  <c:v>0.16981169858459222</c:v>
                </c:pt>
                <c:pt idx="403">
                  <c:v>-0.9148450528482166</c:v>
                </c:pt>
                <c:pt idx="404">
                  <c:v>-1.190317071705749</c:v>
                </c:pt>
                <c:pt idx="405">
                  <c:v>-1.1755153493764281</c:v>
                </c:pt>
                <c:pt idx="406">
                  <c:v>1.2416655129830168</c:v>
                </c:pt>
                <c:pt idx="407">
                  <c:v>-9.6593930828538288E-2</c:v>
                </c:pt>
                <c:pt idx="408">
                  <c:v>-0.41219129467234461</c:v>
                </c:pt>
                <c:pt idx="409">
                  <c:v>1.0387603744607534</c:v>
                </c:pt>
                <c:pt idx="410">
                  <c:v>-2.3580537197191624</c:v>
                </c:pt>
                <c:pt idx="411">
                  <c:v>2.2505822187172186</c:v>
                </c:pt>
                <c:pt idx="412">
                  <c:v>1.9187255875235727</c:v>
                </c:pt>
                <c:pt idx="413">
                  <c:v>0.21903606951184129</c:v>
                </c:pt>
                <c:pt idx="414">
                  <c:v>0.75143351373962353</c:v>
                </c:pt>
                <c:pt idx="415">
                  <c:v>0.66485944221340032</c:v>
                </c:pt>
                <c:pt idx="416">
                  <c:v>-0.91932099376522625</c:v>
                </c:pt>
                <c:pt idx="417">
                  <c:v>1.4602943438669329</c:v>
                </c:pt>
                <c:pt idx="418">
                  <c:v>0.43334811976406296</c:v>
                </c:pt>
                <c:pt idx="419">
                  <c:v>0.51051060613551846</c:v>
                </c:pt>
                <c:pt idx="420">
                  <c:v>0.9004419805460947</c:v>
                </c:pt>
                <c:pt idx="421">
                  <c:v>-1.4842550554281582</c:v>
                </c:pt>
                <c:pt idx="422">
                  <c:v>-0.40363142303845922</c:v>
                </c:pt>
                <c:pt idx="423">
                  <c:v>-0.8765521998052821</c:v>
                </c:pt>
                <c:pt idx="424">
                  <c:v>-0.80708551464790113</c:v>
                </c:pt>
                <c:pt idx="425">
                  <c:v>-2.364344304762998</c:v>
                </c:pt>
                <c:pt idx="426">
                  <c:v>1.0007606874055679</c:v>
                </c:pt>
                <c:pt idx="427">
                  <c:v>-0.51315428620887238</c:v>
                </c:pt>
                <c:pt idx="428">
                  <c:v>0.5174657710865096</c:v>
                </c:pt>
                <c:pt idx="429">
                  <c:v>1.8512823381711121</c:v>
                </c:pt>
                <c:pt idx="430">
                  <c:v>-0.42039169766682094</c:v>
                </c:pt>
                <c:pt idx="431">
                  <c:v>-0.60892678728320615</c:v>
                </c:pt>
                <c:pt idx="432">
                  <c:v>-0.51820837912044326</c:v>
                </c:pt>
                <c:pt idx="433">
                  <c:v>0.27175705783402704</c:v>
                </c:pt>
                <c:pt idx="434">
                  <c:v>4.0796155960462988E-2</c:v>
                </c:pt>
                <c:pt idx="435">
                  <c:v>-0.37505910748433013</c:v>
                </c:pt>
                <c:pt idx="436">
                  <c:v>-1.0821585114433168</c:v>
                </c:pt>
                <c:pt idx="437">
                  <c:v>-0.10067834411853566</c:v>
                </c:pt>
                <c:pt idx="438">
                  <c:v>-0.18419988667968051</c:v>
                </c:pt>
                <c:pt idx="439">
                  <c:v>-0.58346039900742852</c:v>
                </c:pt>
                <c:pt idx="440">
                  <c:v>0.69718553581461229</c:v>
                </c:pt>
                <c:pt idx="441">
                  <c:v>-1.1720756237942007</c:v>
                </c:pt>
                <c:pt idx="442">
                  <c:v>0.63300113920645673</c:v>
                </c:pt>
                <c:pt idx="443">
                  <c:v>-3.2755283135531901E-2</c:v>
                </c:pt>
                <c:pt idx="444">
                  <c:v>-0.53218717268854487</c:v>
                </c:pt>
                <c:pt idx="445">
                  <c:v>-1.0980842185201409</c:v>
                </c:pt>
                <c:pt idx="446">
                  <c:v>-0.34725455012568829</c:v>
                </c:pt>
                <c:pt idx="447">
                  <c:v>-1.3724609876558114</c:v>
                </c:pt>
                <c:pt idx="448">
                  <c:v>-0.91054757747778781</c:v>
                </c:pt>
                <c:pt idx="449">
                  <c:v>1.1701023251211908</c:v>
                </c:pt>
                <c:pt idx="450">
                  <c:v>0.49212657928784409</c:v>
                </c:pt>
                <c:pt idx="451">
                  <c:v>-0.2892781574027643</c:v>
                </c:pt>
                <c:pt idx="452">
                  <c:v>2.1776574736587451E-2</c:v>
                </c:pt>
                <c:pt idx="453">
                  <c:v>0.15106741211314689</c:v>
                </c:pt>
                <c:pt idx="454">
                  <c:v>-1.2193954115210111</c:v>
                </c:pt>
                <c:pt idx="455">
                  <c:v>1.4382763769503493</c:v>
                </c:pt>
                <c:pt idx="456">
                  <c:v>0.32499640888759135</c:v>
                </c:pt>
                <c:pt idx="457">
                  <c:v>-2.0174782636550908</c:v>
                </c:pt>
                <c:pt idx="458">
                  <c:v>0.27939667182198141</c:v>
                </c:pt>
                <c:pt idx="459">
                  <c:v>-0.61878594686418198</c:v>
                </c:pt>
                <c:pt idx="460">
                  <c:v>3.1904337341964548</c:v>
                </c:pt>
                <c:pt idx="461">
                  <c:v>7.2498427158397369E-2</c:v>
                </c:pt>
                <c:pt idx="462">
                  <c:v>-0.37085243113866229</c:v>
                </c:pt>
                <c:pt idx="463">
                  <c:v>-0.74147609759968836</c:v>
                </c:pt>
                <c:pt idx="464">
                  <c:v>1.2207361353396684</c:v>
                </c:pt>
                <c:pt idx="465">
                  <c:v>-2.1138948218597138</c:v>
                </c:pt>
                <c:pt idx="466">
                  <c:v>1.241473713581583</c:v>
                </c:pt>
                <c:pt idx="467">
                  <c:v>0.67594271455645705</c:v>
                </c:pt>
                <c:pt idx="468">
                  <c:v>0.11751904885073237</c:v>
                </c:pt>
                <c:pt idx="469">
                  <c:v>-0.98037342437805008</c:v>
                </c:pt>
                <c:pt idx="470">
                  <c:v>1.7139647109305753</c:v>
                </c:pt>
                <c:pt idx="471">
                  <c:v>-1.1804978738291512</c:v>
                </c:pt>
                <c:pt idx="472">
                  <c:v>-1.098099196387353</c:v>
                </c:pt>
                <c:pt idx="473">
                  <c:v>-1.8259904415549311E-2</c:v>
                </c:pt>
                <c:pt idx="474">
                  <c:v>-9.2304822367950679E-3</c:v>
                </c:pt>
                <c:pt idx="475">
                  <c:v>1.1341549229117738</c:v>
                </c:pt>
                <c:pt idx="476">
                  <c:v>-1.6632053488193432</c:v>
                </c:pt>
                <c:pt idx="477">
                  <c:v>-1.3921324641198107</c:v>
                </c:pt>
                <c:pt idx="478">
                  <c:v>-3.0452212048353924</c:v>
                </c:pt>
                <c:pt idx="479">
                  <c:v>0.30018223514872766</c:v>
                </c:pt>
                <c:pt idx="480">
                  <c:v>0.35654552016058016</c:v>
                </c:pt>
                <c:pt idx="481">
                  <c:v>-1.3491865731397512</c:v>
                </c:pt>
                <c:pt idx="482">
                  <c:v>0.32436450754425072</c:v>
                </c:pt>
                <c:pt idx="483">
                  <c:v>-0.81009951426668225</c:v>
                </c:pt>
                <c:pt idx="484">
                  <c:v>0.7547707949563488</c:v>
                </c:pt>
                <c:pt idx="485">
                  <c:v>-0.77749881416189903</c:v>
                </c:pt>
                <c:pt idx="486">
                  <c:v>2.062295212640735</c:v>
                </c:pt>
                <c:pt idx="487">
                  <c:v>-0.56300685121194927</c:v>
                </c:pt>
                <c:pt idx="488">
                  <c:v>0.57672934386134389</c:v>
                </c:pt>
                <c:pt idx="489">
                  <c:v>-0.46134848724820154</c:v>
                </c:pt>
                <c:pt idx="490">
                  <c:v>-0.82997846589686897</c:v>
                </c:pt>
                <c:pt idx="491">
                  <c:v>-2.1917151977350069</c:v>
                </c:pt>
                <c:pt idx="492">
                  <c:v>-0.10130280929547081</c:v>
                </c:pt>
                <c:pt idx="493">
                  <c:v>-0.48460211946558562</c:v>
                </c:pt>
                <c:pt idx="494">
                  <c:v>0.11396826548848939</c:v>
                </c:pt>
                <c:pt idx="495">
                  <c:v>1.7083122745776227</c:v>
                </c:pt>
                <c:pt idx="496">
                  <c:v>-0.31563144256265252</c:v>
                </c:pt>
                <c:pt idx="497">
                  <c:v>-0.70178686574719751</c:v>
                </c:pt>
                <c:pt idx="498">
                  <c:v>0.9475550546093523</c:v>
                </c:pt>
                <c:pt idx="499">
                  <c:v>2.6293259755113532</c:v>
                </c:pt>
                <c:pt idx="500">
                  <c:v>5.2026666004560684E-2</c:v>
                </c:pt>
                <c:pt idx="501">
                  <c:v>0.92137175651545677</c:v>
                </c:pt>
                <c:pt idx="502">
                  <c:v>-1.2805880349466015</c:v>
                </c:pt>
                <c:pt idx="503">
                  <c:v>-0.20456523375269139</c:v>
                </c:pt>
                <c:pt idx="504">
                  <c:v>-1.6366678367844749</c:v>
                </c:pt>
                <c:pt idx="505">
                  <c:v>-0.10660851796799836</c:v>
                </c:pt>
                <c:pt idx="506">
                  <c:v>-2.0748506847371653</c:v>
                </c:pt>
                <c:pt idx="507">
                  <c:v>0.7321848267399691</c:v>
                </c:pt>
                <c:pt idx="508">
                  <c:v>1.1751285858633698</c:v>
                </c:pt>
                <c:pt idx="509">
                  <c:v>-0.26110440465098056</c:v>
                </c:pt>
                <c:pt idx="510">
                  <c:v>0.98004936573981405</c:v>
                </c:pt>
                <c:pt idx="511">
                  <c:v>-2.0233989037326677E-2</c:v>
                </c:pt>
                <c:pt idx="512">
                  <c:v>1.1041193383800694</c:v>
                </c:pt>
                <c:pt idx="513">
                  <c:v>-0.62841391063402907</c:v>
                </c:pt>
                <c:pt idx="514">
                  <c:v>-0.60588372133058144</c:v>
                </c:pt>
                <c:pt idx="515">
                  <c:v>9.7846502819473824E-2</c:v>
                </c:pt>
                <c:pt idx="516">
                  <c:v>5.1741541037336969E-2</c:v>
                </c:pt>
                <c:pt idx="517">
                  <c:v>0.50025507132425551</c:v>
                </c:pt>
                <c:pt idx="518">
                  <c:v>-1.3655967651217353</c:v>
                </c:pt>
                <c:pt idx="519">
                  <c:v>1.8011810339897523</c:v>
                </c:pt>
                <c:pt idx="520">
                  <c:v>1.1581583827205995</c:v>
                </c:pt>
                <c:pt idx="521">
                  <c:v>1.8484659761721922E-2</c:v>
                </c:pt>
                <c:pt idx="522">
                  <c:v>-0.25769415026832632</c:v>
                </c:pt>
                <c:pt idx="523">
                  <c:v>0.70429230943896304</c:v>
                </c:pt>
                <c:pt idx="524">
                  <c:v>-0.80789137808482159</c:v>
                </c:pt>
                <c:pt idx="525">
                  <c:v>-3.2719649801771711</c:v>
                </c:pt>
                <c:pt idx="526">
                  <c:v>0.23512480857115542</c:v>
                </c:pt>
                <c:pt idx="527">
                  <c:v>-1.8066555219401945</c:v>
                </c:pt>
                <c:pt idx="528">
                  <c:v>0.10592851009831228</c:v>
                </c:pt>
                <c:pt idx="529">
                  <c:v>-0.38770768149888107</c:v>
                </c:pt>
                <c:pt idx="530">
                  <c:v>0.77926093877740144</c:v>
                </c:pt>
                <c:pt idx="531">
                  <c:v>1.1060611963300069</c:v>
                </c:pt>
                <c:pt idx="532">
                  <c:v>-0.11682288923894479</c:v>
                </c:pt>
                <c:pt idx="533">
                  <c:v>0.13746633802176433</c:v>
                </c:pt>
                <c:pt idx="534">
                  <c:v>-1.1069231170687015</c:v>
                </c:pt>
                <c:pt idx="535">
                  <c:v>0.93042627980248949</c:v>
                </c:pt>
                <c:pt idx="536">
                  <c:v>-0.25770953771417726</c:v>
                </c:pt>
                <c:pt idx="537">
                  <c:v>1.6388139258069543</c:v>
                </c:pt>
                <c:pt idx="538">
                  <c:v>0.70939540130955991</c:v>
                </c:pt>
                <c:pt idx="539">
                  <c:v>-0.56177528437177193</c:v>
                </c:pt>
                <c:pt idx="540">
                  <c:v>-0.13115765260356121</c:v>
                </c:pt>
                <c:pt idx="541">
                  <c:v>-0.81590893396241881</c:v>
                </c:pt>
                <c:pt idx="542">
                  <c:v>0.9323835627334045</c:v>
                </c:pt>
                <c:pt idx="543">
                  <c:v>0.501772423162124</c:v>
                </c:pt>
                <c:pt idx="544">
                  <c:v>1.4196827779250289</c:v>
                </c:pt>
                <c:pt idx="545">
                  <c:v>-0.52598640379094441</c:v>
                </c:pt>
                <c:pt idx="546">
                  <c:v>1.0950167686520982</c:v>
                </c:pt>
                <c:pt idx="547">
                  <c:v>1.2742124371663703</c:v>
                </c:pt>
                <c:pt idx="548">
                  <c:v>-0.74791774515106646</c:v>
                </c:pt>
                <c:pt idx="549">
                  <c:v>-0.74165753974753645</c:v>
                </c:pt>
                <c:pt idx="550">
                  <c:v>1.1463796969427766</c:v>
                </c:pt>
                <c:pt idx="551">
                  <c:v>-2.3115738754014847E-3</c:v>
                </c:pt>
                <c:pt idx="552">
                  <c:v>0.68105988006001694</c:v>
                </c:pt>
                <c:pt idx="553">
                  <c:v>0.33259143443452921</c:v>
                </c:pt>
                <c:pt idx="554">
                  <c:v>-1.4658831516248487</c:v>
                </c:pt>
                <c:pt idx="555">
                  <c:v>1.8579691385677057</c:v>
                </c:pt>
                <c:pt idx="556">
                  <c:v>-0.43200169861079957</c:v>
                </c:pt>
                <c:pt idx="557">
                  <c:v>-0.36010710291016818</c:v>
                </c:pt>
                <c:pt idx="558">
                  <c:v>-0.43137300547660962</c:v>
                </c:pt>
                <c:pt idx="559">
                  <c:v>-1.0492650393851075</c:v>
                </c:pt>
                <c:pt idx="560">
                  <c:v>-0.2658991891749824</c:v>
                </c:pt>
                <c:pt idx="561">
                  <c:v>1.6766616112566881</c:v>
                </c:pt>
                <c:pt idx="562">
                  <c:v>0.89304451674940633</c:v>
                </c:pt>
                <c:pt idx="563">
                  <c:v>0.45731628169832306</c:v>
                </c:pt>
                <c:pt idx="564">
                  <c:v>-0.77777843025848448</c:v>
                </c:pt>
                <c:pt idx="565">
                  <c:v>1.5749876682051884</c:v>
                </c:pt>
                <c:pt idx="566">
                  <c:v>-1.290021218331153</c:v>
                </c:pt>
                <c:pt idx="567">
                  <c:v>1.3994795202462662</c:v>
                </c:pt>
                <c:pt idx="568">
                  <c:v>-2.2080998287113824</c:v>
                </c:pt>
                <c:pt idx="569">
                  <c:v>-0.81699059881402125</c:v>
                </c:pt>
                <c:pt idx="570">
                  <c:v>-0.31832197702372567</c:v>
                </c:pt>
                <c:pt idx="571">
                  <c:v>0.26189194959721496</c:v>
                </c:pt>
                <c:pt idx="572">
                  <c:v>0.1672247538409658</c:v>
                </c:pt>
                <c:pt idx="573">
                  <c:v>-0.98894442513199521</c:v>
                </c:pt>
                <c:pt idx="574">
                  <c:v>0.44288751947521471</c:v>
                </c:pt>
                <c:pt idx="575">
                  <c:v>-0.12078928173197284</c:v>
                </c:pt>
                <c:pt idx="576">
                  <c:v>0.61201892439048255</c:v>
                </c:pt>
                <c:pt idx="577">
                  <c:v>0.43318702109814</c:v>
                </c:pt>
                <c:pt idx="578">
                  <c:v>-1.4934733404682463</c:v>
                </c:pt>
                <c:pt idx="579">
                  <c:v>0.31046389070328806</c:v>
                </c:pt>
                <c:pt idx="580">
                  <c:v>-1.3372751837579713</c:v>
                </c:pt>
                <c:pt idx="581">
                  <c:v>0.84856785123156242</c:v>
                </c:pt>
                <c:pt idx="582">
                  <c:v>-3.3497240738850076E-3</c:v>
                </c:pt>
                <c:pt idx="583">
                  <c:v>-1.0877861516622971</c:v>
                </c:pt>
                <c:pt idx="584">
                  <c:v>-0.90710970239895983</c:v>
                </c:pt>
                <c:pt idx="585">
                  <c:v>0.31650558216966862</c:v>
                </c:pt>
                <c:pt idx="586">
                  <c:v>1.5895312776723025</c:v>
                </c:pt>
                <c:pt idx="587">
                  <c:v>-0.929929751832128</c:v>
                </c:pt>
                <c:pt idx="588">
                  <c:v>2.1985303098585858</c:v>
                </c:pt>
                <c:pt idx="589">
                  <c:v>-0.52504755546507575</c:v>
                </c:pt>
                <c:pt idx="590">
                  <c:v>0.43176803354467558</c:v>
                </c:pt>
                <c:pt idx="591">
                  <c:v>0.46825859712021062</c:v>
                </c:pt>
                <c:pt idx="592">
                  <c:v>-0.56388963622456634</c:v>
                </c:pt>
                <c:pt idx="593">
                  <c:v>-0.70463170765805827</c:v>
                </c:pt>
                <c:pt idx="594">
                  <c:v>1.2341956636197551</c:v>
                </c:pt>
                <c:pt idx="595">
                  <c:v>0.71277274398606638</c:v>
                </c:pt>
                <c:pt idx="596">
                  <c:v>0.3668751017600721</c:v>
                </c:pt>
                <c:pt idx="597">
                  <c:v>-2.0131310274357754</c:v>
                </c:pt>
                <c:pt idx="598">
                  <c:v>-9.774443592689698E-2</c:v>
                </c:pt>
                <c:pt idx="599">
                  <c:v>-9.6676549739609582E-2</c:v>
                </c:pt>
                <c:pt idx="600">
                  <c:v>-1.0241485208606491</c:v>
                </c:pt>
                <c:pt idx="601">
                  <c:v>0.2299457241478341</c:v>
                </c:pt>
                <c:pt idx="602">
                  <c:v>0.23485975978549511</c:v>
                </c:pt>
                <c:pt idx="603">
                  <c:v>1.1313437076461828</c:v>
                </c:pt>
                <c:pt idx="604">
                  <c:v>1.644929879865435</c:v>
                </c:pt>
                <c:pt idx="605">
                  <c:v>-0.1529554021213799</c:v>
                </c:pt>
                <c:pt idx="606">
                  <c:v>-1.1616669482511648</c:v>
                </c:pt>
                <c:pt idx="607">
                  <c:v>-1.3991059423733181</c:v>
                </c:pt>
                <c:pt idx="608">
                  <c:v>0.24516990508614692</c:v>
                </c:pt>
                <c:pt idx="609">
                  <c:v>-0.92771775562513126</c:v>
                </c:pt>
                <c:pt idx="610">
                  <c:v>-0.3363116978096839</c:v>
                </c:pt>
                <c:pt idx="611">
                  <c:v>-0.70085247367326597</c:v>
                </c:pt>
                <c:pt idx="612">
                  <c:v>1.1670227637433841</c:v>
                </c:pt>
                <c:pt idx="613">
                  <c:v>0.48621060104641062</c:v>
                </c:pt>
                <c:pt idx="614">
                  <c:v>0.23763171502597508</c:v>
                </c:pt>
                <c:pt idx="615">
                  <c:v>-1.289004370923184</c:v>
                </c:pt>
                <c:pt idx="616">
                  <c:v>0.14260190047005061</c:v>
                </c:pt>
                <c:pt idx="617">
                  <c:v>-0.75047579252873675</c:v>
                </c:pt>
                <c:pt idx="618">
                  <c:v>-1.0381372936067439</c:v>
                </c:pt>
                <c:pt idx="619">
                  <c:v>1.5123147667783021</c:v>
                </c:pt>
                <c:pt idx="620">
                  <c:v>-0.76740911047736082</c:v>
                </c:pt>
                <c:pt idx="621">
                  <c:v>0.39060971382275045</c:v>
                </c:pt>
                <c:pt idx="622">
                  <c:v>-0.38628671530619163</c:v>
                </c:pt>
                <c:pt idx="623">
                  <c:v>-0.58601588390299231</c:v>
                </c:pt>
                <c:pt idx="624">
                  <c:v>1.2496078596161946</c:v>
                </c:pt>
              </c:numCache>
            </c:numRef>
          </c:yVal>
          <c:smooth val="0"/>
          <c:extLst xmlns:c16r2="http://schemas.microsoft.com/office/drawing/2015/06/chart">
            <c:ext xmlns:c16="http://schemas.microsoft.com/office/drawing/2014/chart" uri="{C3380CC4-5D6E-409C-BE32-E72D297353CC}">
              <c16:uniqueId val="{00000000-0F70-4A65-95CF-EBB4EABC6CDD}"/>
            </c:ext>
          </c:extLst>
        </c:ser>
        <c:dLbls>
          <c:showLegendKey val="0"/>
          <c:showVal val="0"/>
          <c:showCatName val="0"/>
          <c:showSerName val="0"/>
          <c:showPercent val="0"/>
          <c:showBubbleSize val="0"/>
        </c:dLbls>
        <c:axId val="494796856"/>
        <c:axId val="494802344"/>
      </c:scatterChart>
      <c:valAx>
        <c:axId val="494796856"/>
        <c:scaling>
          <c:orientation val="minMax"/>
          <c:max val="4"/>
          <c:min val="-4"/>
        </c:scaling>
        <c:delete val="0"/>
        <c:axPos val="b"/>
        <c:numFmt formatCode="General" sourceLinked="1"/>
        <c:majorTickMark val="out"/>
        <c:minorTickMark val="none"/>
        <c:tickLblPos val="nextTo"/>
        <c:crossAx val="494802344"/>
        <c:crossesAt val="0"/>
        <c:crossBetween val="midCat"/>
      </c:valAx>
      <c:valAx>
        <c:axId val="494802344"/>
        <c:scaling>
          <c:orientation val="minMax"/>
          <c:max val="4"/>
          <c:min val="-4"/>
        </c:scaling>
        <c:delete val="0"/>
        <c:axPos val="l"/>
        <c:majorGridlines>
          <c:spPr>
            <a:ln>
              <a:noFill/>
            </a:ln>
          </c:spPr>
        </c:majorGridlines>
        <c:numFmt formatCode="General" sourceLinked="1"/>
        <c:majorTickMark val="out"/>
        <c:minorTickMark val="none"/>
        <c:tickLblPos val="nextTo"/>
        <c:crossAx val="494796856"/>
        <c:crosses val="autoZero"/>
        <c:crossBetween val="midCat"/>
      </c:valAx>
    </c:plotArea>
    <c:plotVisOnly val="1"/>
    <c:dispBlanksAs val="gap"/>
    <c:showDLblsOverMax val="0"/>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'X Y interface'!$C$87</c:f>
              <c:strCache>
                <c:ptCount val="1"/>
                <c:pt idx="0">
                  <c:v>low</c:v>
                </c:pt>
              </c:strCache>
            </c:strRef>
          </c:tx>
          <c:spPr>
            <a:solidFill>
              <a:schemeClr val="accent1"/>
            </a:solidFill>
            <a:ln>
              <a:noFill/>
            </a:ln>
            <a:effectLst/>
          </c:spPr>
          <c:invertIfNegative val="0"/>
          <c:cat>
            <c:strRef>
              <c:f>'X Y interface'!$B$88:$B$99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'X Y interface'!$C$88:$C$99</c:f>
              <c:numCache>
                <c:formatCode>General</c:formatCode>
                <c:ptCount val="12"/>
                <c:pt idx="0">
                  <c:v>83</c:v>
                </c:pt>
                <c:pt idx="1">
                  <c:v>30</c:v>
                </c:pt>
                <c:pt idx="2">
                  <c:v>88</c:v>
                </c:pt>
                <c:pt idx="3">
                  <c:v>42</c:v>
                </c:pt>
                <c:pt idx="4">
                  <c:v>75</c:v>
                </c:pt>
                <c:pt idx="5">
                  <c:v>50</c:v>
                </c:pt>
                <c:pt idx="6">
                  <c:v>10</c:v>
                </c:pt>
                <c:pt idx="7">
                  <c:v>28</c:v>
                </c:pt>
                <c:pt idx="8">
                  <c:v>60</c:v>
                </c:pt>
                <c:pt idx="9">
                  <c:v>64</c:v>
                </c:pt>
                <c:pt idx="10">
                  <c:v>85</c:v>
                </c:pt>
                <c:pt idx="11">
                  <c:v>64</c:v>
                </c:pt>
              </c:numCache>
            </c:numRef>
          </c:val>
        </c:ser>
        <c:ser>
          <c:idx val="1"/>
          <c:order val="1"/>
          <c:tx>
            <c:strRef>
              <c:f>'X Y interface'!$D$87</c:f>
              <c:strCache>
                <c:ptCount val="1"/>
                <c:pt idx="0">
                  <c:v>med </c:v>
                </c:pt>
              </c:strCache>
            </c:strRef>
          </c:tx>
          <c:spPr>
            <a:solidFill>
              <a:schemeClr val="accent2"/>
            </a:solidFill>
            <a:ln>
              <a:noFill/>
            </a:ln>
            <a:effectLst/>
          </c:spPr>
          <c:invertIfNegative val="0"/>
          <c:cat>
            <c:strRef>
              <c:f>'X Y interface'!$B$88:$B$99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'X Y interface'!$D$88:$D$99</c:f>
              <c:numCache>
                <c:formatCode>General</c:formatCode>
                <c:ptCount val="12"/>
                <c:pt idx="0">
                  <c:v>78</c:v>
                </c:pt>
                <c:pt idx="1">
                  <c:v>56</c:v>
                </c:pt>
                <c:pt idx="2">
                  <c:v>34</c:v>
                </c:pt>
                <c:pt idx="3">
                  <c:v>73</c:v>
                </c:pt>
                <c:pt idx="4">
                  <c:v>64</c:v>
                </c:pt>
                <c:pt idx="5">
                  <c:v>29</c:v>
                </c:pt>
                <c:pt idx="6">
                  <c:v>70</c:v>
                </c:pt>
                <c:pt idx="7">
                  <c:v>69</c:v>
                </c:pt>
                <c:pt idx="8">
                  <c:v>75</c:v>
                </c:pt>
                <c:pt idx="9">
                  <c:v>13</c:v>
                </c:pt>
                <c:pt idx="10">
                  <c:v>42</c:v>
                </c:pt>
                <c:pt idx="11">
                  <c:v>62</c:v>
                </c:pt>
              </c:numCache>
            </c:numRef>
          </c:val>
        </c:ser>
        <c:ser>
          <c:idx val="2"/>
          <c:order val="2"/>
          <c:tx>
            <c:strRef>
              <c:f>'X Y interface'!$E$87</c:f>
              <c:strCache>
                <c:ptCount val="1"/>
                <c:pt idx="0">
                  <c:v>high</c:v>
                </c:pt>
              </c:strCache>
            </c:strRef>
          </c:tx>
          <c:spPr>
            <a:solidFill>
              <a:schemeClr val="accent3"/>
            </a:solidFill>
            <a:ln>
              <a:noFill/>
            </a:ln>
            <a:effectLst/>
          </c:spPr>
          <c:invertIfNegative val="0"/>
          <c:cat>
            <c:strRef>
              <c:f>'X Y interface'!$B$88:$B$99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'X Y interface'!$E$88:$E$99</c:f>
              <c:numCache>
                <c:formatCode>General</c:formatCode>
                <c:ptCount val="12"/>
                <c:pt idx="0">
                  <c:v>66</c:v>
                </c:pt>
                <c:pt idx="1">
                  <c:v>98</c:v>
                </c:pt>
                <c:pt idx="2">
                  <c:v>59</c:v>
                </c:pt>
                <c:pt idx="3">
                  <c:v>88</c:v>
                </c:pt>
                <c:pt idx="4">
                  <c:v>68</c:v>
                </c:pt>
                <c:pt idx="5">
                  <c:v>68</c:v>
                </c:pt>
                <c:pt idx="6">
                  <c:v>20</c:v>
                </c:pt>
                <c:pt idx="7">
                  <c:v>21</c:v>
                </c:pt>
                <c:pt idx="8">
                  <c:v>36</c:v>
                </c:pt>
                <c:pt idx="9">
                  <c:v>28</c:v>
                </c:pt>
                <c:pt idx="10">
                  <c:v>30</c:v>
                </c:pt>
                <c:pt idx="11">
                  <c:v>94</c:v>
                </c:pt>
              </c:numCache>
            </c:numRef>
          </c:val>
        </c:ser>
        <c:dLbls>
          <c:showLegendKey val="0"/>
          <c:showVal val="0"/>
          <c:showCatName val="0"/>
          <c:showSerName val="0"/>
          <c:showPercent val="0"/>
          <c:showBubbleSize val="0"/>
        </c:dLbls>
        <c:gapWidth val="219"/>
        <c:overlap val="-27"/>
        <c:axId val="494798032"/>
        <c:axId val="494798816"/>
      </c:barChart>
      <c:catAx>
        <c:axId val="494798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4798816"/>
        <c:crosses val="autoZero"/>
        <c:auto val="1"/>
        <c:lblAlgn val="ctr"/>
        <c:lblOffset val="100"/>
        <c:noMultiLvlLbl val="0"/>
      </c:catAx>
      <c:valAx>
        <c:axId val="49479881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947980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'X Y interface'!$C$87</c:f>
              <c:strCache>
                <c:ptCount val="1"/>
                <c:pt idx="0">
                  <c:v>low</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'X Y interface'!$B$88:$B$99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'X Y interface'!$C$88:$C$99</c:f>
              <c:numCache>
                <c:formatCode>General</c:formatCode>
                <c:ptCount val="12"/>
                <c:pt idx="0">
                  <c:v>83</c:v>
                </c:pt>
                <c:pt idx="1">
                  <c:v>30</c:v>
                </c:pt>
                <c:pt idx="2">
                  <c:v>88</c:v>
                </c:pt>
                <c:pt idx="3">
                  <c:v>42</c:v>
                </c:pt>
                <c:pt idx="4">
                  <c:v>75</c:v>
                </c:pt>
                <c:pt idx="5">
                  <c:v>50</c:v>
                </c:pt>
                <c:pt idx="6">
                  <c:v>10</c:v>
                </c:pt>
                <c:pt idx="7">
                  <c:v>28</c:v>
                </c:pt>
                <c:pt idx="8">
                  <c:v>60</c:v>
                </c:pt>
                <c:pt idx="9">
                  <c:v>64</c:v>
                </c:pt>
                <c:pt idx="10">
                  <c:v>85</c:v>
                </c:pt>
                <c:pt idx="11">
                  <c:v>64</c:v>
                </c:pt>
              </c:numCache>
            </c:numRef>
          </c:val>
          <c:smooth val="0"/>
        </c:ser>
        <c:ser>
          <c:idx val="1"/>
          <c:order val="1"/>
          <c:tx>
            <c:strRef>
              <c:f>'X Y interface'!$D$87</c:f>
              <c:strCache>
                <c:ptCount val="1"/>
                <c:pt idx="0">
                  <c:v>med </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'X Y interface'!$B$88:$B$99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'X Y interface'!$D$88:$D$99</c:f>
              <c:numCache>
                <c:formatCode>General</c:formatCode>
                <c:ptCount val="12"/>
                <c:pt idx="0">
                  <c:v>78</c:v>
                </c:pt>
                <c:pt idx="1">
                  <c:v>56</c:v>
                </c:pt>
                <c:pt idx="2">
                  <c:v>34</c:v>
                </c:pt>
                <c:pt idx="3">
                  <c:v>73</c:v>
                </c:pt>
                <c:pt idx="4">
                  <c:v>64</c:v>
                </c:pt>
                <c:pt idx="5">
                  <c:v>29</c:v>
                </c:pt>
                <c:pt idx="6">
                  <c:v>70</c:v>
                </c:pt>
                <c:pt idx="7">
                  <c:v>69</c:v>
                </c:pt>
                <c:pt idx="8">
                  <c:v>75</c:v>
                </c:pt>
                <c:pt idx="9">
                  <c:v>13</c:v>
                </c:pt>
                <c:pt idx="10">
                  <c:v>42</c:v>
                </c:pt>
                <c:pt idx="11">
                  <c:v>62</c:v>
                </c:pt>
              </c:numCache>
            </c:numRef>
          </c:val>
          <c:smooth val="0"/>
        </c:ser>
        <c:ser>
          <c:idx val="2"/>
          <c:order val="2"/>
          <c:tx>
            <c:strRef>
              <c:f>'X Y interface'!$E$87</c:f>
              <c:strCache>
                <c:ptCount val="1"/>
                <c:pt idx="0">
                  <c:v>high</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'X Y interface'!$B$88:$B$99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'X Y interface'!$E$88:$E$99</c:f>
              <c:numCache>
                <c:formatCode>General</c:formatCode>
                <c:ptCount val="12"/>
                <c:pt idx="0">
                  <c:v>66</c:v>
                </c:pt>
                <c:pt idx="1">
                  <c:v>98</c:v>
                </c:pt>
                <c:pt idx="2">
                  <c:v>59</c:v>
                </c:pt>
                <c:pt idx="3">
                  <c:v>88</c:v>
                </c:pt>
                <c:pt idx="4">
                  <c:v>68</c:v>
                </c:pt>
                <c:pt idx="5">
                  <c:v>68</c:v>
                </c:pt>
                <c:pt idx="6">
                  <c:v>20</c:v>
                </c:pt>
                <c:pt idx="7">
                  <c:v>21</c:v>
                </c:pt>
                <c:pt idx="8">
                  <c:v>36</c:v>
                </c:pt>
                <c:pt idx="9">
                  <c:v>28</c:v>
                </c:pt>
                <c:pt idx="10">
                  <c:v>30</c:v>
                </c:pt>
                <c:pt idx="11">
                  <c:v>94</c:v>
                </c:pt>
              </c:numCache>
            </c:numRef>
          </c:val>
          <c:smooth val="0"/>
        </c:ser>
        <c:dLbls>
          <c:showLegendKey val="0"/>
          <c:showVal val="0"/>
          <c:showCatName val="0"/>
          <c:showSerName val="0"/>
          <c:showPercent val="0"/>
          <c:showBubbleSize val="0"/>
        </c:dLbls>
        <c:marker val="1"/>
        <c:smooth val="0"/>
        <c:axId val="494799208"/>
        <c:axId val="497318440"/>
      </c:lineChart>
      <c:catAx>
        <c:axId val="494799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7318440"/>
        <c:crosses val="autoZero"/>
        <c:auto val="1"/>
        <c:lblAlgn val="ctr"/>
        <c:lblOffset val="100"/>
        <c:noMultiLvlLbl val="0"/>
      </c:catAx>
      <c:valAx>
        <c:axId val="4973184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4799208"/>
        <c:crosses val="autoZero"/>
        <c:crossBetween val="between"/>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Windows</c:v>
                </c:pt>
              </c:strCache>
            </c:strRef>
          </c:tx>
          <c:spPr>
            <a:solidFill>
              <a:schemeClr val="bg2">
                <a:lumMod val="65000"/>
              </a:schemeClr>
            </a:solidFill>
            <a:ln>
              <a:noFill/>
            </a:ln>
            <a:effectLst/>
          </c:spPr>
          <c:invertIfNegative val="0"/>
          <c:cat>
            <c:strRef>
              <c:f>Sheet1!$B$1:$E$1</c:f>
              <c:strCache>
                <c:ptCount val="4"/>
                <c:pt idx="0">
                  <c:v>2013</c:v>
                </c:pt>
                <c:pt idx="1">
                  <c:v>2014</c:v>
                </c:pt>
                <c:pt idx="2">
                  <c:v>2015</c:v>
                </c:pt>
                <c:pt idx="3">
                  <c:v>2016</c:v>
                </c:pt>
              </c:strCache>
            </c:strRef>
          </c:cat>
          <c:val>
            <c:numRef>
              <c:f>Sheet1!$B$2:$E$2</c:f>
              <c:numCache>
                <c:formatCode>General</c:formatCode>
                <c:ptCount val="4"/>
                <c:pt idx="0">
                  <c:v>5</c:v>
                </c:pt>
                <c:pt idx="1">
                  <c:v>3</c:v>
                </c:pt>
                <c:pt idx="2">
                  <c:v>6</c:v>
                </c:pt>
                <c:pt idx="3">
                  <c:v>3</c:v>
                </c:pt>
              </c:numCache>
            </c:numRef>
          </c:val>
        </c:ser>
        <c:ser>
          <c:idx val="1"/>
          <c:order val="1"/>
          <c:tx>
            <c:strRef>
              <c:f>Sheet1!$A$3</c:f>
              <c:strCache>
                <c:ptCount val="1"/>
                <c:pt idx="0">
                  <c:v>Linux</c:v>
                </c:pt>
              </c:strCache>
            </c:strRef>
          </c:tx>
          <c:spPr>
            <a:solidFill>
              <a:schemeClr val="bg2">
                <a:lumMod val="75000"/>
              </a:schemeClr>
            </a:solidFill>
            <a:ln>
              <a:noFill/>
            </a:ln>
            <a:effectLst/>
          </c:spPr>
          <c:invertIfNegative val="0"/>
          <c:cat>
            <c:strRef>
              <c:f>Sheet1!$B$1:$E$1</c:f>
              <c:strCache>
                <c:ptCount val="4"/>
                <c:pt idx="0">
                  <c:v>2013</c:v>
                </c:pt>
                <c:pt idx="1">
                  <c:v>2014</c:v>
                </c:pt>
                <c:pt idx="2">
                  <c:v>2015</c:v>
                </c:pt>
                <c:pt idx="3">
                  <c:v>2016</c:v>
                </c:pt>
              </c:strCache>
            </c:strRef>
          </c:cat>
          <c:val>
            <c:numRef>
              <c:f>Sheet1!$B$3:$E$3</c:f>
              <c:numCache>
                <c:formatCode>General</c:formatCode>
                <c:ptCount val="4"/>
                <c:pt idx="0">
                  <c:v>20</c:v>
                </c:pt>
                <c:pt idx="1">
                  <c:v>25</c:v>
                </c:pt>
                <c:pt idx="2">
                  <c:v>23</c:v>
                </c:pt>
                <c:pt idx="3">
                  <c:v>27</c:v>
                </c:pt>
              </c:numCache>
            </c:numRef>
          </c:val>
        </c:ser>
        <c:ser>
          <c:idx val="2"/>
          <c:order val="2"/>
          <c:tx>
            <c:strRef>
              <c:f>Sheet1!$A$4</c:f>
              <c:strCache>
                <c:ptCount val="1"/>
                <c:pt idx="0">
                  <c:v>Mainframe</c:v>
                </c:pt>
              </c:strCache>
            </c:strRef>
          </c:tx>
          <c:spPr>
            <a:solidFill>
              <a:schemeClr val="accent1"/>
            </a:solidFill>
            <a:ln>
              <a:noFill/>
            </a:ln>
            <a:effectLst/>
          </c:spPr>
          <c:invertIfNegative val="0"/>
          <c:cat>
            <c:strRef>
              <c:f>Sheet1!$B$1:$E$1</c:f>
              <c:strCache>
                <c:ptCount val="4"/>
                <c:pt idx="0">
                  <c:v>2013</c:v>
                </c:pt>
                <c:pt idx="1">
                  <c:v>2014</c:v>
                </c:pt>
                <c:pt idx="2">
                  <c:v>2015</c:v>
                </c:pt>
                <c:pt idx="3">
                  <c:v>2016</c:v>
                </c:pt>
              </c:strCache>
            </c:strRef>
          </c:cat>
          <c:val>
            <c:numRef>
              <c:f>Sheet1!$B$4:$E$4</c:f>
              <c:numCache>
                <c:formatCode>General</c:formatCode>
                <c:ptCount val="4"/>
                <c:pt idx="0">
                  <c:v>14</c:v>
                </c:pt>
                <c:pt idx="1">
                  <c:v>20</c:v>
                </c:pt>
                <c:pt idx="2">
                  <c:v>18</c:v>
                </c:pt>
                <c:pt idx="3">
                  <c:v>25</c:v>
                </c:pt>
              </c:numCache>
            </c:numRef>
          </c:val>
        </c:ser>
        <c:dLbls>
          <c:showLegendKey val="0"/>
          <c:showVal val="0"/>
          <c:showCatName val="0"/>
          <c:showSerName val="0"/>
          <c:showPercent val="0"/>
          <c:showBubbleSize val="0"/>
        </c:dLbls>
        <c:gapWidth val="100"/>
        <c:axId val="497324320"/>
        <c:axId val="497323144"/>
      </c:barChart>
      <c:catAx>
        <c:axId val="497324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7323144"/>
        <c:crosses val="autoZero"/>
        <c:auto val="1"/>
        <c:lblAlgn val="ctr"/>
        <c:lblOffset val="100"/>
        <c:noMultiLvlLbl val="0"/>
      </c:catAx>
      <c:valAx>
        <c:axId val="497323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7324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972440944881891E-2"/>
          <c:y val="0.10342222860195267"/>
          <c:w val="0.91436089238845142"/>
          <c:h val="0.69735526182649077"/>
        </c:manualLayout>
      </c:layout>
      <c:lineChart>
        <c:grouping val="standard"/>
        <c:varyColors val="0"/>
        <c:ser>
          <c:idx val="0"/>
          <c:order val="0"/>
          <c:tx>
            <c:strRef>
              <c:f>Sheet1!$A$2</c:f>
              <c:strCache>
                <c:ptCount val="1"/>
                <c:pt idx="0">
                  <c:v>Windows</c:v>
                </c:pt>
              </c:strCache>
            </c:strRef>
          </c:tx>
          <c:spPr>
            <a:ln w="28575" cap="rnd">
              <a:solidFill>
                <a:schemeClr val="bg2">
                  <a:lumMod val="50000"/>
                </a:schemeClr>
              </a:solidFill>
              <a:round/>
            </a:ln>
            <a:effectLst/>
          </c:spPr>
          <c:marker>
            <c:symbol val="circle"/>
            <c:size val="5"/>
            <c:spPr>
              <a:solidFill>
                <a:schemeClr val="bg2">
                  <a:lumMod val="50000"/>
                </a:schemeClr>
              </a:solidFill>
              <a:ln w="9525">
                <a:solidFill>
                  <a:schemeClr val="bg2">
                    <a:lumMod val="50000"/>
                  </a:schemeClr>
                </a:solidFill>
              </a:ln>
              <a:effectLst/>
            </c:spPr>
          </c:marker>
          <c:cat>
            <c:strRef>
              <c:f>Sheet1!$B$1:$E$1</c:f>
              <c:strCache>
                <c:ptCount val="4"/>
                <c:pt idx="0">
                  <c:v>2013</c:v>
                </c:pt>
                <c:pt idx="1">
                  <c:v>2014</c:v>
                </c:pt>
                <c:pt idx="2">
                  <c:v>2015</c:v>
                </c:pt>
                <c:pt idx="3">
                  <c:v>2016</c:v>
                </c:pt>
              </c:strCache>
            </c:strRef>
          </c:cat>
          <c:val>
            <c:numRef>
              <c:f>Sheet1!$B$2:$E$2</c:f>
              <c:numCache>
                <c:formatCode>General</c:formatCode>
                <c:ptCount val="4"/>
                <c:pt idx="0">
                  <c:v>5</c:v>
                </c:pt>
                <c:pt idx="1">
                  <c:v>3</c:v>
                </c:pt>
                <c:pt idx="2">
                  <c:v>6</c:v>
                </c:pt>
                <c:pt idx="3">
                  <c:v>3</c:v>
                </c:pt>
              </c:numCache>
            </c:numRef>
          </c:val>
          <c:smooth val="0"/>
        </c:ser>
        <c:ser>
          <c:idx val="1"/>
          <c:order val="1"/>
          <c:tx>
            <c:strRef>
              <c:f>Sheet1!$A$3</c:f>
              <c:strCache>
                <c:ptCount val="1"/>
                <c:pt idx="0">
                  <c:v>Linux</c:v>
                </c:pt>
              </c:strCache>
            </c:strRef>
          </c:tx>
          <c:spPr>
            <a:ln w="28575" cap="rnd">
              <a:solidFill>
                <a:schemeClr val="bg2">
                  <a:lumMod val="75000"/>
                </a:schemeClr>
              </a:solidFill>
              <a:round/>
            </a:ln>
            <a:effectLst/>
          </c:spPr>
          <c:marker>
            <c:symbol val="circle"/>
            <c:size val="5"/>
            <c:spPr>
              <a:solidFill>
                <a:schemeClr val="bg2">
                  <a:lumMod val="75000"/>
                </a:schemeClr>
              </a:solidFill>
              <a:ln w="9525">
                <a:solidFill>
                  <a:schemeClr val="bg2">
                    <a:lumMod val="75000"/>
                  </a:schemeClr>
                </a:solidFill>
              </a:ln>
              <a:effectLst/>
            </c:spPr>
          </c:marker>
          <c:cat>
            <c:strRef>
              <c:f>Sheet1!$B$1:$E$1</c:f>
              <c:strCache>
                <c:ptCount val="4"/>
                <c:pt idx="0">
                  <c:v>2013</c:v>
                </c:pt>
                <c:pt idx="1">
                  <c:v>2014</c:v>
                </c:pt>
                <c:pt idx="2">
                  <c:v>2015</c:v>
                </c:pt>
                <c:pt idx="3">
                  <c:v>2016</c:v>
                </c:pt>
              </c:strCache>
            </c:strRef>
          </c:cat>
          <c:val>
            <c:numRef>
              <c:f>Sheet1!$B$3:$E$3</c:f>
              <c:numCache>
                <c:formatCode>General</c:formatCode>
                <c:ptCount val="4"/>
                <c:pt idx="0">
                  <c:v>20</c:v>
                </c:pt>
                <c:pt idx="1">
                  <c:v>25</c:v>
                </c:pt>
                <c:pt idx="2">
                  <c:v>23</c:v>
                </c:pt>
                <c:pt idx="3">
                  <c:v>27</c:v>
                </c:pt>
              </c:numCache>
            </c:numRef>
          </c:val>
          <c:smooth val="0"/>
        </c:ser>
        <c:ser>
          <c:idx val="2"/>
          <c:order val="2"/>
          <c:tx>
            <c:strRef>
              <c:f>Sheet1!$A$4</c:f>
              <c:strCache>
                <c:ptCount val="1"/>
                <c:pt idx="0">
                  <c:v>Mainframe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Sheet1!$B$1:$E$1</c:f>
              <c:strCache>
                <c:ptCount val="4"/>
                <c:pt idx="0">
                  <c:v>2013</c:v>
                </c:pt>
                <c:pt idx="1">
                  <c:v>2014</c:v>
                </c:pt>
                <c:pt idx="2">
                  <c:v>2015</c:v>
                </c:pt>
                <c:pt idx="3">
                  <c:v>2016</c:v>
                </c:pt>
              </c:strCache>
            </c:strRef>
          </c:cat>
          <c:val>
            <c:numRef>
              <c:f>Sheet1!$B$4:$E$4</c:f>
              <c:numCache>
                <c:formatCode>General</c:formatCode>
                <c:ptCount val="4"/>
                <c:pt idx="0">
                  <c:v>14</c:v>
                </c:pt>
                <c:pt idx="1">
                  <c:v>20</c:v>
                </c:pt>
                <c:pt idx="2">
                  <c:v>18</c:v>
                </c:pt>
                <c:pt idx="3">
                  <c:v>25</c:v>
                </c:pt>
              </c:numCache>
            </c:numRef>
          </c:val>
          <c:smooth val="0"/>
        </c:ser>
        <c:dLbls>
          <c:showLegendKey val="0"/>
          <c:showVal val="0"/>
          <c:showCatName val="0"/>
          <c:showSerName val="0"/>
          <c:showPercent val="0"/>
          <c:showBubbleSize val="0"/>
        </c:dLbls>
        <c:marker val="1"/>
        <c:smooth val="0"/>
        <c:axId val="644616576"/>
        <c:axId val="644623240"/>
      </c:lineChart>
      <c:catAx>
        <c:axId val="644616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44623240"/>
        <c:crosses val="autoZero"/>
        <c:auto val="1"/>
        <c:lblAlgn val="ctr"/>
        <c:lblOffset val="100"/>
        <c:noMultiLvlLbl val="0"/>
      </c:catAx>
      <c:valAx>
        <c:axId val="6446232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44616576"/>
        <c:crosses val="autoZero"/>
        <c:crossBetween val="between"/>
        <c:maj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a:t>SCATTER PLOT</a:t>
            </a:r>
          </a:p>
        </c:rich>
      </c:tx>
      <c:layout>
        <c:manualLayout>
          <c:xMode val="edge"/>
          <c:yMode val="edge"/>
          <c:x val="0.30242262613239013"/>
          <c:y val="1.818504645062258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[Book1]Sheet1!$A$1</c:f>
              <c:strCache>
                <c:ptCount val="1"/>
                <c:pt idx="0">
                  <c:v>Views 1</c:v>
                </c:pt>
              </c:strCache>
            </c:strRef>
          </c:tx>
          <c:spPr>
            <a:ln w="25400" cap="rnd">
              <a:noFill/>
              <a:round/>
            </a:ln>
            <a:effectLst/>
          </c:spPr>
          <c:marker>
            <c:symbol val="circle"/>
            <c:size val="5"/>
            <c:spPr>
              <a:solidFill>
                <a:schemeClr val="accent1"/>
              </a:solidFill>
              <a:ln w="9525">
                <a:solidFill>
                  <a:schemeClr val="accent1"/>
                </a:solidFill>
              </a:ln>
              <a:effectLst/>
            </c:spPr>
          </c:marker>
          <c:xVal>
            <c:numRef>
              <c:f>[Book1]Sheet1!$E$2:$E$23</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xVal>
          <c:yVal>
            <c:numRef>
              <c:f>[Book1]Sheet1!$A$2:$A$22</c:f>
              <c:numCache>
                <c:formatCode>General</c:formatCode>
                <c:ptCount val="21"/>
                <c:pt idx="0">
                  <c:v>15691</c:v>
                </c:pt>
                <c:pt idx="1">
                  <c:v>14946</c:v>
                </c:pt>
                <c:pt idx="2">
                  <c:v>14931</c:v>
                </c:pt>
                <c:pt idx="3">
                  <c:v>19109</c:v>
                </c:pt>
                <c:pt idx="4">
                  <c:v>22253</c:v>
                </c:pt>
                <c:pt idx="5">
                  <c:v>22816</c:v>
                </c:pt>
                <c:pt idx="6">
                  <c:v>22310</c:v>
                </c:pt>
                <c:pt idx="7">
                  <c:v>25531</c:v>
                </c:pt>
                <c:pt idx="8">
                  <c:v>21766</c:v>
                </c:pt>
                <c:pt idx="9">
                  <c:v>25613</c:v>
                </c:pt>
                <c:pt idx="10">
                  <c:v>23154</c:v>
                </c:pt>
                <c:pt idx="11">
                  <c:v>28888</c:v>
                </c:pt>
                <c:pt idx="12">
                  <c:v>23916</c:v>
                </c:pt>
                <c:pt idx="13">
                  <c:v>28395</c:v>
                </c:pt>
                <c:pt idx="14">
                  <c:v>36163</c:v>
                </c:pt>
                <c:pt idx="15">
                  <c:v>33598</c:v>
                </c:pt>
                <c:pt idx="16">
                  <c:v>28227</c:v>
                </c:pt>
                <c:pt idx="17">
                  <c:v>40052</c:v>
                </c:pt>
                <c:pt idx="18">
                  <c:v>30907</c:v>
                </c:pt>
                <c:pt idx="19">
                  <c:v>34045</c:v>
                </c:pt>
                <c:pt idx="20">
                  <c:v>37464</c:v>
                </c:pt>
              </c:numCache>
            </c:numRef>
          </c:yVal>
          <c:smooth val="0"/>
        </c:ser>
        <c:ser>
          <c:idx val="1"/>
          <c:order val="1"/>
          <c:tx>
            <c:strRef>
              <c:f>[Book1]Sheet1!$B$1</c:f>
              <c:strCache>
                <c:ptCount val="1"/>
                <c:pt idx="0">
                  <c:v>Views 2</c:v>
                </c:pt>
              </c:strCache>
            </c:strRef>
          </c:tx>
          <c:spPr>
            <a:ln w="25400" cap="rnd">
              <a:noFill/>
              <a:round/>
            </a:ln>
            <a:effectLst/>
          </c:spPr>
          <c:marker>
            <c:symbol val="circle"/>
            <c:size val="5"/>
            <c:spPr>
              <a:solidFill>
                <a:schemeClr val="accent2"/>
              </a:solidFill>
              <a:ln w="9525">
                <a:solidFill>
                  <a:schemeClr val="accent2"/>
                </a:solidFill>
              </a:ln>
              <a:effectLst/>
            </c:spPr>
          </c:marker>
          <c:xVal>
            <c:numRef>
              <c:f>[Book1]Sheet1!$E$2:$E$23</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xVal>
          <c:yVal>
            <c:numRef>
              <c:f>[Book1]Sheet1!$B$2:$B$22</c:f>
              <c:numCache>
                <c:formatCode>General</c:formatCode>
                <c:ptCount val="21"/>
                <c:pt idx="0">
                  <c:v>20980</c:v>
                </c:pt>
                <c:pt idx="1">
                  <c:v>17585</c:v>
                </c:pt>
                <c:pt idx="2">
                  <c:v>23398</c:v>
                </c:pt>
                <c:pt idx="3">
                  <c:v>26955</c:v>
                </c:pt>
                <c:pt idx="4">
                  <c:v>25736</c:v>
                </c:pt>
                <c:pt idx="5">
                  <c:v>21821</c:v>
                </c:pt>
                <c:pt idx="6">
                  <c:v>23819</c:v>
                </c:pt>
                <c:pt idx="7">
                  <c:v>32016</c:v>
                </c:pt>
                <c:pt idx="8">
                  <c:v>36273</c:v>
                </c:pt>
                <c:pt idx="9">
                  <c:v>34570</c:v>
                </c:pt>
                <c:pt idx="10">
                  <c:v>28294</c:v>
                </c:pt>
                <c:pt idx="11">
                  <c:v>33586</c:v>
                </c:pt>
                <c:pt idx="12">
                  <c:v>39384</c:v>
                </c:pt>
                <c:pt idx="13">
                  <c:v>44017</c:v>
                </c:pt>
                <c:pt idx="14">
                  <c:v>39311</c:v>
                </c:pt>
                <c:pt idx="15">
                  <c:v>48803</c:v>
                </c:pt>
                <c:pt idx="16">
                  <c:v>36960</c:v>
                </c:pt>
                <c:pt idx="17">
                  <c:v>39635</c:v>
                </c:pt>
                <c:pt idx="18">
                  <c:v>39526</c:v>
                </c:pt>
                <c:pt idx="19">
                  <c:v>41319</c:v>
                </c:pt>
                <c:pt idx="20">
                  <c:v>43391</c:v>
                </c:pt>
              </c:numCache>
            </c:numRef>
          </c:yVal>
          <c:smooth val="0"/>
        </c:ser>
        <c:dLbls>
          <c:showLegendKey val="0"/>
          <c:showVal val="0"/>
          <c:showCatName val="0"/>
          <c:showSerName val="0"/>
          <c:showPercent val="0"/>
          <c:showBubbleSize val="0"/>
        </c:dLbls>
        <c:axId val="495009464"/>
        <c:axId val="495008680"/>
      </c:scatterChart>
      <c:valAx>
        <c:axId val="4950094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2700" cap="flat" cmpd="sng" algn="ctr">
            <a:solidFill>
              <a:schemeClr val="tx1">
                <a:lumMod val="50000"/>
                <a:lumOff val="50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95008680"/>
        <c:crosses val="autoZero"/>
        <c:crossBetween val="midCat"/>
      </c:valAx>
      <c:valAx>
        <c:axId val="495008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5875" cap="flat" cmpd="sng" algn="ctr">
            <a:solidFill>
              <a:schemeClr val="tx1">
                <a:lumMod val="50000"/>
                <a:lumOff val="50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95009464"/>
        <c:crosses val="autoZero"/>
        <c:crossBetween val="midCat"/>
      </c:valAx>
      <c:spPr>
        <a:noFill/>
        <a:ln>
          <a:noFill/>
        </a:ln>
        <a:effectLst/>
      </c:spPr>
    </c:plotArea>
    <c:plotVisOnly val="1"/>
    <c:dispBlanksAs val="gap"/>
    <c:showDLblsOverMax val="0"/>
  </c:chart>
  <c:spPr>
    <a:noFill/>
    <a:ln w="6350">
      <a:solidFill>
        <a:srgbClr val="C00000"/>
      </a:solidFill>
    </a:ln>
    <a:effectLst/>
  </c:spPr>
  <c:txPr>
    <a:bodyPr/>
    <a:lstStyle/>
    <a:p>
      <a:pPr>
        <a:defRPr b="1"/>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1" i="0" u="none" strike="noStrike" kern="1200" cap="all" spc="100" normalizeH="0" baseline="0">
                <a:solidFill>
                  <a:schemeClr val="tx1">
                    <a:lumMod val="65000"/>
                    <a:lumOff val="35000"/>
                  </a:schemeClr>
                </a:solidFill>
                <a:latin typeface="+mn-lt"/>
                <a:ea typeface="+mn-ea"/>
                <a:cs typeface="+mn-cs"/>
              </a:defRPr>
            </a:pPr>
            <a:r>
              <a:rPr lang="en-GB">
                <a:solidFill>
                  <a:schemeClr val="tx1">
                    <a:lumMod val="65000"/>
                    <a:lumOff val="35000"/>
                  </a:schemeClr>
                </a:solidFill>
              </a:rPr>
              <a:t>BUBBLE Chart</a:t>
            </a:r>
          </a:p>
        </c:rich>
      </c:tx>
      <c:overlay val="0"/>
      <c:spPr>
        <a:noFill/>
        <a:ln>
          <a:noFill/>
        </a:ln>
        <a:effectLst/>
      </c:spPr>
      <c:txPr>
        <a:bodyPr rot="0" spcFirstLastPara="1" vertOverflow="ellipsis" vert="horz" wrap="square" anchor="ctr" anchorCtr="1"/>
        <a:lstStyle/>
        <a:p>
          <a:pPr>
            <a:defRPr sz="1500" b="1" i="0" u="none" strike="noStrike" kern="1200" cap="all" spc="100" normalizeH="0" baseline="0">
              <a:solidFill>
                <a:schemeClr val="tx1">
                  <a:lumMod val="65000"/>
                  <a:lumOff val="35000"/>
                </a:schemeClr>
              </a:solidFill>
              <a:latin typeface="+mn-lt"/>
              <a:ea typeface="+mn-ea"/>
              <a:cs typeface="+mn-cs"/>
            </a:defRPr>
          </a:pPr>
          <a:endParaRPr lang="en-US"/>
        </a:p>
      </c:txPr>
    </c:title>
    <c:autoTitleDeleted val="0"/>
    <c:plotArea>
      <c:layout/>
      <c:bubbleChart>
        <c:varyColors val="0"/>
        <c:ser>
          <c:idx val="0"/>
          <c:order val="0"/>
          <c:spPr>
            <a:pattFill prst="ltUpDiag">
              <a:fgClr>
                <a:schemeClr val="accent1"/>
              </a:fgClr>
              <a:bgClr>
                <a:schemeClr val="accent1">
                  <a:lumMod val="60000"/>
                  <a:lumOff val="40000"/>
                </a:schemeClr>
              </a:bgClr>
            </a:pattFill>
            <a:ln w="19050">
              <a:solidFill>
                <a:schemeClr val="lt1">
                  <a:alpha val="7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xVal>
            <c:numRef>
              <c:f>[Book1]Sheet1!$A$73:$A$93</c:f>
              <c:numCache>
                <c:formatCode>General</c:formatCode>
                <c:ptCount val="21"/>
                <c:pt idx="0">
                  <c:v>19413</c:v>
                </c:pt>
                <c:pt idx="1">
                  <c:v>12644</c:v>
                </c:pt>
                <c:pt idx="2">
                  <c:v>18906</c:v>
                </c:pt>
                <c:pt idx="3">
                  <c:v>10545</c:v>
                </c:pt>
                <c:pt idx="4">
                  <c:v>12782</c:v>
                </c:pt>
                <c:pt idx="5">
                  <c:v>19907</c:v>
                </c:pt>
                <c:pt idx="6">
                  <c:v>13080</c:v>
                </c:pt>
                <c:pt idx="7">
                  <c:v>13361</c:v>
                </c:pt>
                <c:pt idx="8">
                  <c:v>14433</c:v>
                </c:pt>
                <c:pt idx="9">
                  <c:v>11405</c:v>
                </c:pt>
                <c:pt idx="10">
                  <c:v>11078</c:v>
                </c:pt>
                <c:pt idx="11">
                  <c:v>17530</c:v>
                </c:pt>
                <c:pt idx="12">
                  <c:v>17197</c:v>
                </c:pt>
                <c:pt idx="13">
                  <c:v>18987</c:v>
                </c:pt>
                <c:pt idx="14">
                  <c:v>16470</c:v>
                </c:pt>
                <c:pt idx="15">
                  <c:v>18199</c:v>
                </c:pt>
                <c:pt idx="16">
                  <c:v>15173</c:v>
                </c:pt>
                <c:pt idx="17">
                  <c:v>13640</c:v>
                </c:pt>
                <c:pt idx="18">
                  <c:v>17301</c:v>
                </c:pt>
                <c:pt idx="19">
                  <c:v>19435</c:v>
                </c:pt>
                <c:pt idx="20">
                  <c:v>13695</c:v>
                </c:pt>
              </c:numCache>
            </c:numRef>
          </c:xVal>
          <c:yVal>
            <c:numRef>
              <c:f>[Book1]Sheet1!$B$73:$B$93</c:f>
              <c:numCache>
                <c:formatCode>General</c:formatCode>
                <c:ptCount val="21"/>
                <c:pt idx="0">
                  <c:v>57</c:v>
                </c:pt>
                <c:pt idx="1">
                  <c:v>63</c:v>
                </c:pt>
                <c:pt idx="2">
                  <c:v>40</c:v>
                </c:pt>
                <c:pt idx="3">
                  <c:v>43</c:v>
                </c:pt>
                <c:pt idx="4">
                  <c:v>24</c:v>
                </c:pt>
                <c:pt idx="5">
                  <c:v>109</c:v>
                </c:pt>
                <c:pt idx="6">
                  <c:v>63</c:v>
                </c:pt>
                <c:pt idx="7">
                  <c:v>23</c:v>
                </c:pt>
                <c:pt idx="8">
                  <c:v>23</c:v>
                </c:pt>
                <c:pt idx="9">
                  <c:v>59</c:v>
                </c:pt>
                <c:pt idx="10">
                  <c:v>105</c:v>
                </c:pt>
                <c:pt idx="11">
                  <c:v>29</c:v>
                </c:pt>
                <c:pt idx="12">
                  <c:v>57</c:v>
                </c:pt>
                <c:pt idx="13">
                  <c:v>110</c:v>
                </c:pt>
                <c:pt idx="14">
                  <c:v>120</c:v>
                </c:pt>
                <c:pt idx="15">
                  <c:v>69</c:v>
                </c:pt>
                <c:pt idx="16">
                  <c:v>36</c:v>
                </c:pt>
                <c:pt idx="17">
                  <c:v>106</c:v>
                </c:pt>
                <c:pt idx="18">
                  <c:v>32</c:v>
                </c:pt>
                <c:pt idx="19">
                  <c:v>90</c:v>
                </c:pt>
                <c:pt idx="20">
                  <c:v>94</c:v>
                </c:pt>
              </c:numCache>
            </c:numRef>
          </c:yVal>
          <c:bubbleSize>
            <c:numRef>
              <c:f>[Book1]Sheet1!$C$73:$C$93</c:f>
              <c:numCache>
                <c:formatCode>General</c:formatCode>
                <c:ptCount val="21"/>
                <c:pt idx="0">
                  <c:v>3.2</c:v>
                </c:pt>
                <c:pt idx="1">
                  <c:v>5.2</c:v>
                </c:pt>
                <c:pt idx="2">
                  <c:v>6.4</c:v>
                </c:pt>
                <c:pt idx="3">
                  <c:v>6.8</c:v>
                </c:pt>
                <c:pt idx="4">
                  <c:v>3.2</c:v>
                </c:pt>
                <c:pt idx="5">
                  <c:v>1.6</c:v>
                </c:pt>
                <c:pt idx="6">
                  <c:v>3.2</c:v>
                </c:pt>
                <c:pt idx="7">
                  <c:v>7.2</c:v>
                </c:pt>
                <c:pt idx="8">
                  <c:v>4.4000000000000004</c:v>
                </c:pt>
                <c:pt idx="9">
                  <c:v>0.8</c:v>
                </c:pt>
                <c:pt idx="10">
                  <c:v>4.4000000000000004</c:v>
                </c:pt>
                <c:pt idx="11">
                  <c:v>0.8</c:v>
                </c:pt>
                <c:pt idx="12">
                  <c:v>5.6</c:v>
                </c:pt>
                <c:pt idx="13">
                  <c:v>6</c:v>
                </c:pt>
                <c:pt idx="14">
                  <c:v>4</c:v>
                </c:pt>
                <c:pt idx="15">
                  <c:v>6.8</c:v>
                </c:pt>
                <c:pt idx="16">
                  <c:v>0.8</c:v>
                </c:pt>
                <c:pt idx="17">
                  <c:v>4.4000000000000004</c:v>
                </c:pt>
                <c:pt idx="18">
                  <c:v>4</c:v>
                </c:pt>
                <c:pt idx="19">
                  <c:v>3.6</c:v>
                </c:pt>
                <c:pt idx="20">
                  <c:v>1.6</c:v>
                </c:pt>
              </c:numCache>
            </c:numRef>
          </c:bubbleSize>
          <c:bubble3D val="0"/>
        </c:ser>
        <c:dLbls>
          <c:dLblPos val="ctr"/>
          <c:showLegendKey val="0"/>
          <c:showVal val="1"/>
          <c:showCatName val="0"/>
          <c:showSerName val="0"/>
          <c:showPercent val="0"/>
          <c:showBubbleSize val="0"/>
        </c:dLbls>
        <c:bubbleScale val="100"/>
        <c:showNegBubbles val="0"/>
        <c:axId val="495003584"/>
        <c:axId val="495004368"/>
      </c:bubbleChart>
      <c:valAx>
        <c:axId val="495003584"/>
        <c:scaling>
          <c:orientation val="minMax"/>
        </c:scaling>
        <c:delete val="0"/>
        <c:axPos val="b"/>
        <c:majorGridlines>
          <c:spPr>
            <a:ln w="9525" cap="flat" cmpd="sng" algn="ctr">
              <a:solidFill>
                <a:schemeClr val="tx1">
                  <a:alpha val="24000"/>
                </a:schemeClr>
              </a:solidFill>
              <a:round/>
            </a:ln>
            <a:effectLst/>
          </c:spPr>
        </c:majorGridlines>
        <c:numFmt formatCode="General" sourceLinked="1"/>
        <c:majorTickMark val="none"/>
        <c:minorTickMark val="none"/>
        <c:tickLblPos val="nextTo"/>
        <c:spPr>
          <a:noFill/>
          <a:ln w="12700">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95004368"/>
        <c:crosses val="autoZero"/>
        <c:crossBetween val="midCat"/>
      </c:valAx>
      <c:valAx>
        <c:axId val="495004368"/>
        <c:scaling>
          <c:orientation val="minMax"/>
        </c:scaling>
        <c:delete val="0"/>
        <c:axPos val="l"/>
        <c:majorGridlines>
          <c:spPr>
            <a:ln w="9525" cap="flat" cmpd="sng" algn="ctr">
              <a:solidFill>
                <a:schemeClr val="tx1">
                  <a:alpha val="24000"/>
                </a:schemeClr>
              </a:solidFill>
              <a:round/>
            </a:ln>
            <a:effectLst/>
          </c:spPr>
        </c:majorGridlines>
        <c:numFmt formatCode="General" sourceLinked="1"/>
        <c:majorTickMark val="none"/>
        <c:minorTickMark val="none"/>
        <c:tickLblPos val="nextTo"/>
        <c:spPr>
          <a:noFill/>
          <a:ln w="15875">
            <a:solidFill>
              <a:schemeClr val="tx1">
                <a:alpha val="50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95003584"/>
        <c:crosses val="autoZero"/>
        <c:crossBetween val="midCat"/>
      </c:valAx>
      <c:spPr>
        <a:noFill/>
        <a:ln>
          <a:noFill/>
        </a:ln>
        <a:effectLst/>
      </c:spPr>
    </c:plotArea>
    <c:plotVisOnly val="1"/>
    <c:dispBlanksAs val="gap"/>
    <c:showDLblsOverMax val="0"/>
  </c:chart>
  <c:spPr>
    <a:solidFill>
      <a:schemeClr val="bg1"/>
    </a:solidFill>
    <a:ln w="6350" cap="flat" cmpd="sng" algn="ctr">
      <a:solidFill>
        <a:srgbClr val="C00000"/>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b="1"/>
              <a:t>STOCK CHART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tockChart>
        <c:ser>
          <c:idx val="0"/>
          <c:order val="0"/>
          <c:tx>
            <c:strRef>
              <c:f>[Book1]Sheet1!$C$208</c:f>
              <c:strCache>
                <c:ptCount val="1"/>
                <c:pt idx="0">
                  <c:v>Opening Price</c:v>
                </c:pt>
              </c:strCache>
            </c:strRef>
          </c:tx>
          <c:spPr>
            <a:ln w="28575" cap="rnd">
              <a:noFill/>
              <a:round/>
            </a:ln>
            <a:effectLst/>
          </c:spPr>
          <c:marker>
            <c:symbol val="none"/>
          </c:marker>
          <c:cat>
            <c:numRef>
              <c:f>[Book1]Sheet1!$B$209:$B$225</c:f>
              <c:numCache>
                <c:formatCode>mmm\-yy</c:formatCode>
                <c:ptCount val="17"/>
                <c:pt idx="0">
                  <c:v>40330</c:v>
                </c:pt>
                <c:pt idx="1">
                  <c:v>40360</c:v>
                </c:pt>
                <c:pt idx="2">
                  <c:v>40391</c:v>
                </c:pt>
                <c:pt idx="3">
                  <c:v>40422</c:v>
                </c:pt>
                <c:pt idx="4">
                  <c:v>40452</c:v>
                </c:pt>
                <c:pt idx="5">
                  <c:v>40483</c:v>
                </c:pt>
                <c:pt idx="6">
                  <c:v>40513</c:v>
                </c:pt>
                <c:pt idx="7">
                  <c:v>40544</c:v>
                </c:pt>
                <c:pt idx="8">
                  <c:v>40575</c:v>
                </c:pt>
                <c:pt idx="9">
                  <c:v>40603</c:v>
                </c:pt>
                <c:pt idx="10">
                  <c:v>40634</c:v>
                </c:pt>
                <c:pt idx="11">
                  <c:v>40664</c:v>
                </c:pt>
                <c:pt idx="12">
                  <c:v>40695</c:v>
                </c:pt>
                <c:pt idx="13">
                  <c:v>40725</c:v>
                </c:pt>
                <c:pt idx="14">
                  <c:v>40756</c:v>
                </c:pt>
                <c:pt idx="15">
                  <c:v>40787</c:v>
                </c:pt>
                <c:pt idx="16">
                  <c:v>40817</c:v>
                </c:pt>
              </c:numCache>
            </c:numRef>
          </c:cat>
          <c:val>
            <c:numRef>
              <c:f>[Book1]Sheet1!$C$209:$C$225</c:f>
              <c:numCache>
                <c:formatCode>General</c:formatCode>
                <c:ptCount val="17"/>
                <c:pt idx="0">
                  <c:v>43</c:v>
                </c:pt>
                <c:pt idx="1">
                  <c:v>55</c:v>
                </c:pt>
                <c:pt idx="2">
                  <c:v>90</c:v>
                </c:pt>
                <c:pt idx="3">
                  <c:v>44</c:v>
                </c:pt>
                <c:pt idx="4">
                  <c:v>72</c:v>
                </c:pt>
                <c:pt idx="5">
                  <c:v>72</c:v>
                </c:pt>
                <c:pt idx="6">
                  <c:v>40</c:v>
                </c:pt>
                <c:pt idx="7">
                  <c:v>91</c:v>
                </c:pt>
                <c:pt idx="8">
                  <c:v>69</c:v>
                </c:pt>
                <c:pt idx="9">
                  <c:v>49</c:v>
                </c:pt>
                <c:pt idx="10">
                  <c:v>50</c:v>
                </c:pt>
                <c:pt idx="11">
                  <c:v>22</c:v>
                </c:pt>
                <c:pt idx="12">
                  <c:v>17</c:v>
                </c:pt>
                <c:pt idx="13">
                  <c:v>73</c:v>
                </c:pt>
                <c:pt idx="14">
                  <c:v>28</c:v>
                </c:pt>
                <c:pt idx="15">
                  <c:v>48</c:v>
                </c:pt>
                <c:pt idx="16">
                  <c:v>48</c:v>
                </c:pt>
              </c:numCache>
            </c:numRef>
          </c:val>
          <c:smooth val="0"/>
        </c:ser>
        <c:ser>
          <c:idx val="1"/>
          <c:order val="1"/>
          <c:tx>
            <c:strRef>
              <c:f>[Book1]Sheet1!$D$208</c:f>
              <c:strCache>
                <c:ptCount val="1"/>
                <c:pt idx="0">
                  <c:v>High Price</c:v>
                </c:pt>
              </c:strCache>
            </c:strRef>
          </c:tx>
          <c:spPr>
            <a:ln w="28575" cap="rnd">
              <a:noFill/>
              <a:round/>
            </a:ln>
            <a:effectLst/>
          </c:spPr>
          <c:marker>
            <c:symbol val="none"/>
          </c:marker>
          <c:cat>
            <c:numRef>
              <c:f>[Book1]Sheet1!$B$209:$B$225</c:f>
              <c:numCache>
                <c:formatCode>mmm\-yy</c:formatCode>
                <c:ptCount val="17"/>
                <c:pt idx="0">
                  <c:v>40330</c:v>
                </c:pt>
                <c:pt idx="1">
                  <c:v>40360</c:v>
                </c:pt>
                <c:pt idx="2">
                  <c:v>40391</c:v>
                </c:pt>
                <c:pt idx="3">
                  <c:v>40422</c:v>
                </c:pt>
                <c:pt idx="4">
                  <c:v>40452</c:v>
                </c:pt>
                <c:pt idx="5">
                  <c:v>40483</c:v>
                </c:pt>
                <c:pt idx="6">
                  <c:v>40513</c:v>
                </c:pt>
                <c:pt idx="7">
                  <c:v>40544</c:v>
                </c:pt>
                <c:pt idx="8">
                  <c:v>40575</c:v>
                </c:pt>
                <c:pt idx="9">
                  <c:v>40603</c:v>
                </c:pt>
                <c:pt idx="10">
                  <c:v>40634</c:v>
                </c:pt>
                <c:pt idx="11">
                  <c:v>40664</c:v>
                </c:pt>
                <c:pt idx="12">
                  <c:v>40695</c:v>
                </c:pt>
                <c:pt idx="13">
                  <c:v>40725</c:v>
                </c:pt>
                <c:pt idx="14">
                  <c:v>40756</c:v>
                </c:pt>
                <c:pt idx="15">
                  <c:v>40787</c:v>
                </c:pt>
                <c:pt idx="16">
                  <c:v>40817</c:v>
                </c:pt>
              </c:numCache>
            </c:numRef>
          </c:cat>
          <c:val>
            <c:numRef>
              <c:f>[Book1]Sheet1!$D$209:$D$225</c:f>
              <c:numCache>
                <c:formatCode>General</c:formatCode>
                <c:ptCount val="17"/>
                <c:pt idx="0">
                  <c:v>86</c:v>
                </c:pt>
                <c:pt idx="1">
                  <c:v>110</c:v>
                </c:pt>
                <c:pt idx="2">
                  <c:v>270</c:v>
                </c:pt>
                <c:pt idx="3">
                  <c:v>132</c:v>
                </c:pt>
                <c:pt idx="4">
                  <c:v>216</c:v>
                </c:pt>
                <c:pt idx="5">
                  <c:v>144</c:v>
                </c:pt>
                <c:pt idx="6">
                  <c:v>200</c:v>
                </c:pt>
                <c:pt idx="7">
                  <c:v>182</c:v>
                </c:pt>
                <c:pt idx="8">
                  <c:v>138</c:v>
                </c:pt>
                <c:pt idx="9">
                  <c:v>98</c:v>
                </c:pt>
                <c:pt idx="10">
                  <c:v>150</c:v>
                </c:pt>
                <c:pt idx="11">
                  <c:v>66</c:v>
                </c:pt>
                <c:pt idx="12">
                  <c:v>68</c:v>
                </c:pt>
                <c:pt idx="13">
                  <c:v>146</c:v>
                </c:pt>
                <c:pt idx="14">
                  <c:v>84</c:v>
                </c:pt>
                <c:pt idx="15">
                  <c:v>240</c:v>
                </c:pt>
                <c:pt idx="16">
                  <c:v>240</c:v>
                </c:pt>
              </c:numCache>
            </c:numRef>
          </c:val>
          <c:smooth val="0"/>
        </c:ser>
        <c:ser>
          <c:idx val="2"/>
          <c:order val="2"/>
          <c:tx>
            <c:strRef>
              <c:f>[Book1]Sheet1!$E$208</c:f>
              <c:strCache>
                <c:ptCount val="1"/>
                <c:pt idx="0">
                  <c:v>Low Price</c:v>
                </c:pt>
              </c:strCache>
            </c:strRef>
          </c:tx>
          <c:spPr>
            <a:ln w="28575" cap="rnd">
              <a:noFill/>
              <a:round/>
            </a:ln>
            <a:effectLst/>
          </c:spPr>
          <c:marker>
            <c:symbol val="none"/>
          </c:marker>
          <c:cat>
            <c:numRef>
              <c:f>[Book1]Sheet1!$B$209:$B$225</c:f>
              <c:numCache>
                <c:formatCode>mmm\-yy</c:formatCode>
                <c:ptCount val="17"/>
                <c:pt idx="0">
                  <c:v>40330</c:v>
                </c:pt>
                <c:pt idx="1">
                  <c:v>40360</c:v>
                </c:pt>
                <c:pt idx="2">
                  <c:v>40391</c:v>
                </c:pt>
                <c:pt idx="3">
                  <c:v>40422</c:v>
                </c:pt>
                <c:pt idx="4">
                  <c:v>40452</c:v>
                </c:pt>
                <c:pt idx="5">
                  <c:v>40483</c:v>
                </c:pt>
                <c:pt idx="6">
                  <c:v>40513</c:v>
                </c:pt>
                <c:pt idx="7">
                  <c:v>40544</c:v>
                </c:pt>
                <c:pt idx="8">
                  <c:v>40575</c:v>
                </c:pt>
                <c:pt idx="9">
                  <c:v>40603</c:v>
                </c:pt>
                <c:pt idx="10">
                  <c:v>40634</c:v>
                </c:pt>
                <c:pt idx="11">
                  <c:v>40664</c:v>
                </c:pt>
                <c:pt idx="12">
                  <c:v>40695</c:v>
                </c:pt>
                <c:pt idx="13">
                  <c:v>40725</c:v>
                </c:pt>
                <c:pt idx="14">
                  <c:v>40756</c:v>
                </c:pt>
                <c:pt idx="15">
                  <c:v>40787</c:v>
                </c:pt>
                <c:pt idx="16">
                  <c:v>40817</c:v>
                </c:pt>
              </c:numCache>
            </c:numRef>
          </c:cat>
          <c:val>
            <c:numRef>
              <c:f>[Book1]Sheet1!$E$209:$E$225</c:f>
              <c:numCache>
                <c:formatCode>General</c:formatCode>
                <c:ptCount val="17"/>
                <c:pt idx="0">
                  <c:v>8.6</c:v>
                </c:pt>
                <c:pt idx="1">
                  <c:v>11</c:v>
                </c:pt>
                <c:pt idx="2">
                  <c:v>45</c:v>
                </c:pt>
                <c:pt idx="3">
                  <c:v>14.666666666666666</c:v>
                </c:pt>
                <c:pt idx="4">
                  <c:v>36</c:v>
                </c:pt>
                <c:pt idx="5">
                  <c:v>24</c:v>
                </c:pt>
                <c:pt idx="6">
                  <c:v>10</c:v>
                </c:pt>
                <c:pt idx="7">
                  <c:v>45.5</c:v>
                </c:pt>
                <c:pt idx="8">
                  <c:v>13.8</c:v>
                </c:pt>
                <c:pt idx="9">
                  <c:v>12.25</c:v>
                </c:pt>
                <c:pt idx="10">
                  <c:v>12.5</c:v>
                </c:pt>
                <c:pt idx="11">
                  <c:v>5.5</c:v>
                </c:pt>
                <c:pt idx="12">
                  <c:v>8.5</c:v>
                </c:pt>
                <c:pt idx="13">
                  <c:v>36.5</c:v>
                </c:pt>
                <c:pt idx="14">
                  <c:v>14</c:v>
                </c:pt>
                <c:pt idx="15">
                  <c:v>16</c:v>
                </c:pt>
                <c:pt idx="16">
                  <c:v>12</c:v>
                </c:pt>
              </c:numCache>
            </c:numRef>
          </c:val>
          <c:smooth val="0"/>
        </c:ser>
        <c:ser>
          <c:idx val="3"/>
          <c:order val="3"/>
          <c:tx>
            <c:strRef>
              <c:f>[Book1]Sheet1!$F$208</c:f>
              <c:strCache>
                <c:ptCount val="1"/>
                <c:pt idx="0">
                  <c:v>Close Price</c:v>
                </c:pt>
              </c:strCache>
            </c:strRef>
          </c:tx>
          <c:spPr>
            <a:ln w="28575" cap="rnd">
              <a:noFill/>
              <a:round/>
            </a:ln>
            <a:effectLst/>
          </c:spPr>
          <c:marker>
            <c:symbol val="none"/>
          </c:marker>
          <c:trendline>
            <c:spPr>
              <a:ln w="19050" cap="rnd">
                <a:solidFill>
                  <a:schemeClr val="accent4"/>
                </a:solidFill>
                <a:prstDash val="sysDot"/>
              </a:ln>
              <a:effectLst/>
            </c:spPr>
            <c:trendlineType val="movingAvg"/>
            <c:period val="2"/>
            <c:dispRSqr val="0"/>
            <c:dispEq val="0"/>
          </c:trendline>
          <c:cat>
            <c:numRef>
              <c:f>[Book1]Sheet1!$B$209:$B$225</c:f>
              <c:numCache>
                <c:formatCode>mmm\-yy</c:formatCode>
                <c:ptCount val="17"/>
                <c:pt idx="0">
                  <c:v>40330</c:v>
                </c:pt>
                <c:pt idx="1">
                  <c:v>40360</c:v>
                </c:pt>
                <c:pt idx="2">
                  <c:v>40391</c:v>
                </c:pt>
                <c:pt idx="3">
                  <c:v>40422</c:v>
                </c:pt>
                <c:pt idx="4">
                  <c:v>40452</c:v>
                </c:pt>
                <c:pt idx="5">
                  <c:v>40483</c:v>
                </c:pt>
                <c:pt idx="6">
                  <c:v>40513</c:v>
                </c:pt>
                <c:pt idx="7">
                  <c:v>40544</c:v>
                </c:pt>
                <c:pt idx="8">
                  <c:v>40575</c:v>
                </c:pt>
                <c:pt idx="9">
                  <c:v>40603</c:v>
                </c:pt>
                <c:pt idx="10">
                  <c:v>40634</c:v>
                </c:pt>
                <c:pt idx="11">
                  <c:v>40664</c:v>
                </c:pt>
                <c:pt idx="12">
                  <c:v>40695</c:v>
                </c:pt>
                <c:pt idx="13">
                  <c:v>40725</c:v>
                </c:pt>
                <c:pt idx="14">
                  <c:v>40756</c:v>
                </c:pt>
                <c:pt idx="15">
                  <c:v>40787</c:v>
                </c:pt>
                <c:pt idx="16">
                  <c:v>40817</c:v>
                </c:pt>
              </c:numCache>
            </c:numRef>
          </c:cat>
          <c:val>
            <c:numRef>
              <c:f>[Book1]Sheet1!$F$209:$F$225</c:f>
              <c:numCache>
                <c:formatCode>General</c:formatCode>
                <c:ptCount val="17"/>
                <c:pt idx="0">
                  <c:v>47.3</c:v>
                </c:pt>
                <c:pt idx="1">
                  <c:v>60.5</c:v>
                </c:pt>
                <c:pt idx="2">
                  <c:v>157.5</c:v>
                </c:pt>
                <c:pt idx="3">
                  <c:v>73.333333333333329</c:v>
                </c:pt>
                <c:pt idx="4">
                  <c:v>126</c:v>
                </c:pt>
                <c:pt idx="5">
                  <c:v>84</c:v>
                </c:pt>
                <c:pt idx="6">
                  <c:v>105</c:v>
                </c:pt>
                <c:pt idx="7">
                  <c:v>113.75</c:v>
                </c:pt>
                <c:pt idx="8">
                  <c:v>75.900000000000006</c:v>
                </c:pt>
                <c:pt idx="9">
                  <c:v>55.125</c:v>
                </c:pt>
                <c:pt idx="10">
                  <c:v>81.25</c:v>
                </c:pt>
                <c:pt idx="11">
                  <c:v>35.75</c:v>
                </c:pt>
                <c:pt idx="12">
                  <c:v>38.25</c:v>
                </c:pt>
                <c:pt idx="13">
                  <c:v>91.25</c:v>
                </c:pt>
                <c:pt idx="14">
                  <c:v>49</c:v>
                </c:pt>
                <c:pt idx="15">
                  <c:v>128</c:v>
                </c:pt>
                <c:pt idx="16">
                  <c:v>126</c:v>
                </c:pt>
              </c:numCache>
            </c:numRef>
          </c:val>
          <c:smooth val="0"/>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upDownBars>
          <c:gapWidth val="150"/>
          <c:upBars>
            <c:spPr>
              <a:solidFill>
                <a:schemeClr val="lt1"/>
              </a:solidFill>
              <a:ln w="9525" cap="flat" cmpd="sng" algn="ctr">
                <a:solidFill>
                  <a:schemeClr val="tx1">
                    <a:lumMod val="65000"/>
                    <a:lumOff val="35000"/>
                  </a:schemeClr>
                </a:solidFill>
                <a:round/>
              </a:ln>
              <a:effectLst/>
            </c:spPr>
          </c:upBars>
          <c:downBars>
            <c:spPr>
              <a:solidFill>
                <a:schemeClr val="dk1">
                  <a:lumMod val="75000"/>
                  <a:lumOff val="25000"/>
                </a:schemeClr>
              </a:solidFill>
              <a:ln w="9525" cap="flat" cmpd="sng" algn="ctr">
                <a:solidFill>
                  <a:schemeClr val="tx1">
                    <a:lumMod val="65000"/>
                    <a:lumOff val="35000"/>
                  </a:schemeClr>
                </a:solidFill>
                <a:round/>
              </a:ln>
              <a:effectLst/>
            </c:spPr>
          </c:downBars>
        </c:upDownBars>
        <c:axId val="495005544"/>
        <c:axId val="495008288"/>
      </c:stockChart>
      <c:dateAx>
        <c:axId val="495005544"/>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008288"/>
        <c:crosses val="autoZero"/>
        <c:auto val="1"/>
        <c:lblOffset val="100"/>
        <c:baseTimeUnit val="months"/>
      </c:dateAx>
      <c:valAx>
        <c:axId val="495008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005544"/>
        <c:crosses val="autoZero"/>
        <c:crossBetween val="between"/>
      </c:valAx>
      <c:spPr>
        <a:noFill/>
        <a:ln>
          <a:noFill/>
        </a:ln>
        <a:effectLst/>
      </c:spPr>
    </c:plotArea>
    <c:plotVisOnly val="1"/>
    <c:dispBlanksAs val="gap"/>
    <c:showDLblsOverMax val="0"/>
  </c:chart>
  <c:spPr>
    <a:noFill/>
    <a:ln w="6350">
      <a:solidFill>
        <a:srgbClr val="C00000"/>
      </a:solid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b="1"/>
              <a:t>STACKED</a:t>
            </a:r>
            <a:r>
              <a:rPr lang="en-GB" b="1" baseline="0"/>
              <a:t> BAR GRAPH</a:t>
            </a:r>
            <a:endParaRPr lang="en-GB"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167814960629921E-2"/>
          <c:y val="0.12336589764353854"/>
          <c:w val="0.91085083114610677"/>
          <c:h val="0.78266567882515781"/>
        </c:manualLayout>
      </c:layout>
      <c:barChart>
        <c:barDir val="bar"/>
        <c:grouping val="stacked"/>
        <c:varyColors val="0"/>
        <c:ser>
          <c:idx val="0"/>
          <c:order val="0"/>
          <c:spPr>
            <a:solidFill>
              <a:schemeClr val="accent1"/>
            </a:solidFill>
            <a:ln w="3175">
              <a:solidFill>
                <a:schemeClr val="tx1"/>
              </a:solidFill>
            </a:ln>
            <a:effectLst/>
          </c:spPr>
          <c:invertIfNegative val="0"/>
          <c:cat>
            <c:numRef>
              <c:f>[Book1]Sheet1!$A$230:$A$246</c:f>
              <c:numCache>
                <c:formatCode>mmm\-yy</c:formatCode>
                <c:ptCount val="17"/>
                <c:pt idx="0">
                  <c:v>40391</c:v>
                </c:pt>
                <c:pt idx="1">
                  <c:v>40360</c:v>
                </c:pt>
                <c:pt idx="2">
                  <c:v>40330</c:v>
                </c:pt>
                <c:pt idx="3">
                  <c:v>40299</c:v>
                </c:pt>
                <c:pt idx="4">
                  <c:v>40269</c:v>
                </c:pt>
                <c:pt idx="5">
                  <c:v>40238</c:v>
                </c:pt>
                <c:pt idx="6">
                  <c:v>40210</c:v>
                </c:pt>
                <c:pt idx="7">
                  <c:v>40179</c:v>
                </c:pt>
                <c:pt idx="8">
                  <c:v>40148</c:v>
                </c:pt>
                <c:pt idx="9">
                  <c:v>40118</c:v>
                </c:pt>
                <c:pt idx="10">
                  <c:v>40087</c:v>
                </c:pt>
                <c:pt idx="11">
                  <c:v>40057</c:v>
                </c:pt>
                <c:pt idx="12">
                  <c:v>40026</c:v>
                </c:pt>
                <c:pt idx="13">
                  <c:v>39995</c:v>
                </c:pt>
                <c:pt idx="14">
                  <c:v>39965</c:v>
                </c:pt>
                <c:pt idx="15">
                  <c:v>39934</c:v>
                </c:pt>
                <c:pt idx="16">
                  <c:v>39904</c:v>
                </c:pt>
              </c:numCache>
            </c:numRef>
          </c:cat>
          <c:val>
            <c:numRef>
              <c:f>[Book1]Sheet1!$B$230:$B$246</c:f>
              <c:numCache>
                <c:formatCode>General</c:formatCode>
                <c:ptCount val="17"/>
                <c:pt idx="0">
                  <c:v>-52</c:v>
                </c:pt>
                <c:pt idx="1">
                  <c:v>-30</c:v>
                </c:pt>
                <c:pt idx="2">
                  <c:v>-86</c:v>
                </c:pt>
                <c:pt idx="3">
                  <c:v>-35</c:v>
                </c:pt>
                <c:pt idx="4">
                  <c:v>-93</c:v>
                </c:pt>
                <c:pt idx="5">
                  <c:v>-87</c:v>
                </c:pt>
                <c:pt idx="6">
                  <c:v>-30</c:v>
                </c:pt>
                <c:pt idx="7">
                  <c:v>-96</c:v>
                </c:pt>
                <c:pt idx="8">
                  <c:v>-20</c:v>
                </c:pt>
                <c:pt idx="9">
                  <c:v>-40</c:v>
                </c:pt>
                <c:pt idx="10">
                  <c:v>-53</c:v>
                </c:pt>
                <c:pt idx="11">
                  <c:v>-48</c:v>
                </c:pt>
                <c:pt idx="12">
                  <c:v>-192</c:v>
                </c:pt>
                <c:pt idx="13">
                  <c:v>-188</c:v>
                </c:pt>
                <c:pt idx="14">
                  <c:v>-53</c:v>
                </c:pt>
                <c:pt idx="15">
                  <c:v>-189</c:v>
                </c:pt>
                <c:pt idx="16">
                  <c:v>-108</c:v>
                </c:pt>
              </c:numCache>
            </c:numRef>
          </c:val>
        </c:ser>
        <c:ser>
          <c:idx val="1"/>
          <c:order val="1"/>
          <c:spPr>
            <a:solidFill>
              <a:schemeClr val="accent2"/>
            </a:solidFill>
            <a:ln w="3175">
              <a:solidFill>
                <a:schemeClr val="tx1"/>
              </a:solidFill>
            </a:ln>
            <a:effectLst/>
          </c:spPr>
          <c:invertIfNegative val="0"/>
          <c:cat>
            <c:numRef>
              <c:f>[Book1]Sheet1!$A$230:$A$246</c:f>
              <c:numCache>
                <c:formatCode>mmm\-yy</c:formatCode>
                <c:ptCount val="17"/>
                <c:pt idx="0">
                  <c:v>40391</c:v>
                </c:pt>
                <c:pt idx="1">
                  <c:v>40360</c:v>
                </c:pt>
                <c:pt idx="2">
                  <c:v>40330</c:v>
                </c:pt>
                <c:pt idx="3">
                  <c:v>40299</c:v>
                </c:pt>
                <c:pt idx="4">
                  <c:v>40269</c:v>
                </c:pt>
                <c:pt idx="5">
                  <c:v>40238</c:v>
                </c:pt>
                <c:pt idx="6">
                  <c:v>40210</c:v>
                </c:pt>
                <c:pt idx="7">
                  <c:v>40179</c:v>
                </c:pt>
                <c:pt idx="8">
                  <c:v>40148</c:v>
                </c:pt>
                <c:pt idx="9">
                  <c:v>40118</c:v>
                </c:pt>
                <c:pt idx="10">
                  <c:v>40087</c:v>
                </c:pt>
                <c:pt idx="11">
                  <c:v>40057</c:v>
                </c:pt>
                <c:pt idx="12">
                  <c:v>40026</c:v>
                </c:pt>
                <c:pt idx="13">
                  <c:v>39995</c:v>
                </c:pt>
                <c:pt idx="14">
                  <c:v>39965</c:v>
                </c:pt>
                <c:pt idx="15">
                  <c:v>39934</c:v>
                </c:pt>
                <c:pt idx="16">
                  <c:v>39904</c:v>
                </c:pt>
              </c:numCache>
            </c:numRef>
          </c:cat>
          <c:val>
            <c:numRef>
              <c:f>[Book1]Sheet1!$C$230:$C$246</c:f>
              <c:numCache>
                <c:formatCode>General</c:formatCode>
                <c:ptCount val="17"/>
                <c:pt idx="0">
                  <c:v>26</c:v>
                </c:pt>
                <c:pt idx="1">
                  <c:v>30</c:v>
                </c:pt>
                <c:pt idx="2">
                  <c:v>43</c:v>
                </c:pt>
                <c:pt idx="3">
                  <c:v>35</c:v>
                </c:pt>
                <c:pt idx="4">
                  <c:v>93</c:v>
                </c:pt>
                <c:pt idx="5">
                  <c:v>29</c:v>
                </c:pt>
                <c:pt idx="6">
                  <c:v>10</c:v>
                </c:pt>
                <c:pt idx="7">
                  <c:v>96</c:v>
                </c:pt>
                <c:pt idx="8">
                  <c:v>20</c:v>
                </c:pt>
                <c:pt idx="9">
                  <c:v>40</c:v>
                </c:pt>
                <c:pt idx="10">
                  <c:v>53</c:v>
                </c:pt>
                <c:pt idx="11">
                  <c:v>16</c:v>
                </c:pt>
                <c:pt idx="12">
                  <c:v>64</c:v>
                </c:pt>
                <c:pt idx="13">
                  <c:v>94</c:v>
                </c:pt>
                <c:pt idx="14">
                  <c:v>53</c:v>
                </c:pt>
                <c:pt idx="15">
                  <c:v>63</c:v>
                </c:pt>
                <c:pt idx="16">
                  <c:v>54</c:v>
                </c:pt>
              </c:numCache>
            </c:numRef>
          </c:val>
        </c:ser>
        <c:dLbls>
          <c:showLegendKey val="0"/>
          <c:showVal val="0"/>
          <c:showCatName val="0"/>
          <c:showSerName val="0"/>
          <c:showPercent val="0"/>
          <c:showBubbleSize val="0"/>
        </c:dLbls>
        <c:gapWidth val="0"/>
        <c:overlap val="100"/>
        <c:axId val="495009072"/>
        <c:axId val="495005152"/>
      </c:barChart>
      <c:dateAx>
        <c:axId val="495009072"/>
        <c:scaling>
          <c:orientation val="minMax"/>
        </c:scaling>
        <c:delete val="0"/>
        <c:axPos val="l"/>
        <c:numFmt formatCode="mmm\-yy"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95005152"/>
        <c:crosses val="autoZero"/>
        <c:auto val="1"/>
        <c:lblOffset val="100"/>
        <c:baseTimeUnit val="months"/>
      </c:dateAx>
      <c:valAx>
        <c:axId val="4950051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009072"/>
        <c:crosses val="autoZero"/>
        <c:crossBetween val="between"/>
      </c:valAx>
      <c:spPr>
        <a:noFill/>
        <a:ln>
          <a:noFill/>
        </a:ln>
        <a:effectLst/>
      </c:spPr>
    </c:plotArea>
    <c:plotVisOnly val="1"/>
    <c:dispBlanksAs val="gap"/>
    <c:showDLblsOverMax val="0"/>
  </c:chart>
  <c:spPr>
    <a:solidFill>
      <a:schemeClr val="bg1"/>
    </a:solidFill>
    <a:ln w="6350" cap="flat" cmpd="sng" algn="ctr">
      <a:solidFill>
        <a:srgbClr val="C00000"/>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BUBBLE</a:t>
            </a:r>
            <a:r>
              <a:rPr lang="en-US" b="1" baseline="0"/>
              <a:t> CHART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ubbleChart>
        <c:varyColors val="0"/>
        <c:ser>
          <c:idx val="0"/>
          <c:order val="0"/>
          <c:tx>
            <c:strRef>
              <c:f>[Book1]Sheet1!$B$167</c:f>
              <c:strCache>
                <c:ptCount val="1"/>
                <c:pt idx="0">
                  <c:v>Views 4</c:v>
                </c:pt>
              </c:strCache>
            </c:strRef>
          </c:tx>
          <c:spPr>
            <a:solidFill>
              <a:schemeClr val="accent1">
                <a:alpha val="75000"/>
              </a:schemeClr>
            </a:solidFill>
            <a:ln w="25400">
              <a:noFill/>
            </a:ln>
            <a:effectLst/>
          </c:spPr>
          <c:invertIfNegative val="0"/>
          <c:xVal>
            <c:numRef>
              <c:f>[Book1]Sheet1!$B$168:$B$176</c:f>
              <c:numCache>
                <c:formatCode>General</c:formatCode>
                <c:ptCount val="9"/>
                <c:pt idx="0">
                  <c:v>19999</c:v>
                </c:pt>
                <c:pt idx="1">
                  <c:v>-10762</c:v>
                </c:pt>
                <c:pt idx="2">
                  <c:v>12149</c:v>
                </c:pt>
                <c:pt idx="3">
                  <c:v>-13654</c:v>
                </c:pt>
                <c:pt idx="4">
                  <c:v>13016</c:v>
                </c:pt>
                <c:pt idx="5">
                  <c:v>16656</c:v>
                </c:pt>
                <c:pt idx="6">
                  <c:v>-12811</c:v>
                </c:pt>
                <c:pt idx="7">
                  <c:v>12458</c:v>
                </c:pt>
                <c:pt idx="8">
                  <c:v>18403</c:v>
                </c:pt>
              </c:numCache>
            </c:numRef>
          </c:xVal>
          <c:yVal>
            <c:numRef>
              <c:f>[Book1]Sheet1!$D$168:$D$176</c:f>
              <c:numCache>
                <c:formatCode>General</c:formatCode>
                <c:ptCount val="9"/>
                <c:pt idx="0">
                  <c:v>15972</c:v>
                </c:pt>
                <c:pt idx="1">
                  <c:v>12714</c:v>
                </c:pt>
                <c:pt idx="2">
                  <c:v>-12506</c:v>
                </c:pt>
                <c:pt idx="3">
                  <c:v>17178</c:v>
                </c:pt>
                <c:pt idx="4">
                  <c:v>15603</c:v>
                </c:pt>
                <c:pt idx="5">
                  <c:v>-18970</c:v>
                </c:pt>
                <c:pt idx="6">
                  <c:v>-12790</c:v>
                </c:pt>
                <c:pt idx="7">
                  <c:v>11402</c:v>
                </c:pt>
                <c:pt idx="8">
                  <c:v>12000</c:v>
                </c:pt>
              </c:numCache>
            </c:numRef>
          </c:yVal>
          <c:bubbleSize>
            <c:numRef>
              <c:f>[Book1]Sheet1!$C$168:$C$176</c:f>
              <c:numCache>
                <c:formatCode>General</c:formatCode>
                <c:ptCount val="9"/>
                <c:pt idx="0">
                  <c:v>73</c:v>
                </c:pt>
                <c:pt idx="1">
                  <c:v>102</c:v>
                </c:pt>
                <c:pt idx="2">
                  <c:v>21</c:v>
                </c:pt>
                <c:pt idx="3">
                  <c:v>85</c:v>
                </c:pt>
                <c:pt idx="4">
                  <c:v>51</c:v>
                </c:pt>
                <c:pt idx="5">
                  <c:v>63</c:v>
                </c:pt>
                <c:pt idx="6">
                  <c:v>109</c:v>
                </c:pt>
                <c:pt idx="7">
                  <c:v>52</c:v>
                </c:pt>
                <c:pt idx="8">
                  <c:v>62</c:v>
                </c:pt>
              </c:numCache>
            </c:numRef>
          </c:bubbleSize>
          <c:bubble3D val="0"/>
        </c:ser>
        <c:dLbls>
          <c:showLegendKey val="0"/>
          <c:showVal val="0"/>
          <c:showCatName val="0"/>
          <c:showSerName val="0"/>
          <c:showPercent val="0"/>
          <c:showBubbleSize val="0"/>
        </c:dLbls>
        <c:bubbleScale val="100"/>
        <c:showNegBubbles val="0"/>
        <c:axId val="495009856"/>
        <c:axId val="495006328"/>
      </c:bubbleChart>
      <c:valAx>
        <c:axId val="4950098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006328"/>
        <c:crosses val="autoZero"/>
        <c:crossBetween val="midCat"/>
      </c:valAx>
      <c:valAx>
        <c:axId val="4950063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009856"/>
        <c:crosses val="autoZero"/>
        <c:crossBetween val="midCat"/>
      </c:valAx>
      <c:spPr>
        <a:noFill/>
        <a:ln>
          <a:noFill/>
        </a:ln>
        <a:effectLst/>
      </c:spPr>
    </c:plotArea>
    <c:plotVisOnly val="1"/>
    <c:dispBlanksAs val="gap"/>
    <c:showDLblsOverMax val="0"/>
  </c:chart>
  <c:spPr>
    <a:noFill/>
    <a:ln w="6350">
      <a:solidFill>
        <a:srgbClr val="C00000"/>
      </a:solid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b="1"/>
              <a:t>RADAR CHART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6225170995826363"/>
          <c:y val="0.33735443468886966"/>
          <c:w val="0.3818470112903391"/>
          <c:h val="0.5281708770088368"/>
        </c:manualLayout>
      </c:layout>
      <c:radarChart>
        <c:radarStyle val="marker"/>
        <c:varyColors val="0"/>
        <c:ser>
          <c:idx val="0"/>
          <c:order val="0"/>
          <c:tx>
            <c:strRef>
              <c:f>[Book1]Sheet1!$B$116</c:f>
              <c:strCache>
                <c:ptCount val="1"/>
                <c:pt idx="0">
                  <c:v>Bob</c:v>
                </c:pt>
              </c:strCache>
            </c:strRef>
          </c:tx>
          <c:spPr>
            <a:ln w="28575" cap="rnd">
              <a:solidFill>
                <a:schemeClr val="accent1"/>
              </a:solidFill>
              <a:round/>
            </a:ln>
            <a:effectLst/>
          </c:spPr>
          <c:marker>
            <c:symbol val="none"/>
          </c:marker>
          <c:cat>
            <c:strRef>
              <c:f>[Book1]Sheet1!$C$115:$I$115</c:f>
              <c:strCache>
                <c:ptCount val="7"/>
                <c:pt idx="0">
                  <c:v>Inormation Tech</c:v>
                </c:pt>
                <c:pt idx="1">
                  <c:v>Administration</c:v>
                </c:pt>
                <c:pt idx="2">
                  <c:v>Marketing</c:v>
                </c:pt>
                <c:pt idx="3">
                  <c:v>Sale</c:v>
                </c:pt>
                <c:pt idx="4">
                  <c:v>Development</c:v>
                </c:pt>
                <c:pt idx="5">
                  <c:v>Customer Support</c:v>
                </c:pt>
                <c:pt idx="6">
                  <c:v>Project Management</c:v>
                </c:pt>
              </c:strCache>
            </c:strRef>
          </c:cat>
          <c:val>
            <c:numRef>
              <c:f>[Book1]Sheet1!$C$116:$I$116</c:f>
              <c:numCache>
                <c:formatCode>General</c:formatCode>
                <c:ptCount val="7"/>
                <c:pt idx="0">
                  <c:v>10</c:v>
                </c:pt>
                <c:pt idx="1">
                  <c:v>7</c:v>
                </c:pt>
                <c:pt idx="2">
                  <c:v>3</c:v>
                </c:pt>
                <c:pt idx="3">
                  <c:v>8</c:v>
                </c:pt>
                <c:pt idx="4">
                  <c:v>8</c:v>
                </c:pt>
                <c:pt idx="5">
                  <c:v>2</c:v>
                </c:pt>
                <c:pt idx="6">
                  <c:v>5</c:v>
                </c:pt>
              </c:numCache>
            </c:numRef>
          </c:val>
        </c:ser>
        <c:ser>
          <c:idx val="1"/>
          <c:order val="1"/>
          <c:tx>
            <c:strRef>
              <c:f>[Book1]Sheet1!$B$117</c:f>
              <c:strCache>
                <c:ptCount val="1"/>
                <c:pt idx="0">
                  <c:v>Mary</c:v>
                </c:pt>
              </c:strCache>
            </c:strRef>
          </c:tx>
          <c:spPr>
            <a:ln w="28575" cap="rnd">
              <a:solidFill>
                <a:schemeClr val="accent2"/>
              </a:solidFill>
              <a:round/>
            </a:ln>
            <a:effectLst/>
          </c:spPr>
          <c:marker>
            <c:symbol val="none"/>
          </c:marker>
          <c:cat>
            <c:strRef>
              <c:f>[Book1]Sheet1!$C$115:$I$115</c:f>
              <c:strCache>
                <c:ptCount val="7"/>
                <c:pt idx="0">
                  <c:v>Inormation Tech</c:v>
                </c:pt>
                <c:pt idx="1">
                  <c:v>Administration</c:v>
                </c:pt>
                <c:pt idx="2">
                  <c:v>Marketing</c:v>
                </c:pt>
                <c:pt idx="3">
                  <c:v>Sale</c:v>
                </c:pt>
                <c:pt idx="4">
                  <c:v>Development</c:v>
                </c:pt>
                <c:pt idx="5">
                  <c:v>Customer Support</c:v>
                </c:pt>
                <c:pt idx="6">
                  <c:v>Project Management</c:v>
                </c:pt>
              </c:strCache>
            </c:strRef>
          </c:cat>
          <c:val>
            <c:numRef>
              <c:f>[Book1]Sheet1!$C$117:$I$117</c:f>
              <c:numCache>
                <c:formatCode>General</c:formatCode>
                <c:ptCount val="7"/>
                <c:pt idx="0">
                  <c:v>2</c:v>
                </c:pt>
                <c:pt idx="1">
                  <c:v>7</c:v>
                </c:pt>
                <c:pt idx="2">
                  <c:v>7</c:v>
                </c:pt>
                <c:pt idx="3">
                  <c:v>3</c:v>
                </c:pt>
                <c:pt idx="4">
                  <c:v>4</c:v>
                </c:pt>
                <c:pt idx="5">
                  <c:v>8</c:v>
                </c:pt>
                <c:pt idx="6">
                  <c:v>5</c:v>
                </c:pt>
              </c:numCache>
            </c:numRef>
          </c:val>
        </c:ser>
        <c:dLbls>
          <c:showLegendKey val="0"/>
          <c:showVal val="0"/>
          <c:showCatName val="0"/>
          <c:showSerName val="0"/>
          <c:showPercent val="0"/>
          <c:showBubbleSize val="0"/>
        </c:dLbls>
        <c:axId val="495002800"/>
        <c:axId val="495003976"/>
      </c:radarChart>
      <c:catAx>
        <c:axId val="495002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003976"/>
        <c:crosses val="autoZero"/>
        <c:auto val="1"/>
        <c:lblAlgn val="ctr"/>
        <c:lblOffset val="100"/>
        <c:noMultiLvlLbl val="0"/>
      </c:catAx>
      <c:valAx>
        <c:axId val="4950039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002800"/>
        <c:crosses val="autoZero"/>
        <c:crossBetween val="between"/>
      </c:valAx>
      <c:spPr>
        <a:noFill/>
        <a:ln>
          <a:noFill/>
        </a:ln>
        <a:effectLst/>
      </c:spPr>
    </c:plotArea>
    <c:legend>
      <c:legendPos val="t"/>
      <c:layout>
        <c:manualLayout>
          <c:xMode val="edge"/>
          <c:yMode val="edge"/>
          <c:x val="0.79728252509818787"/>
          <c:y val="0.69196819903263762"/>
          <c:w val="0.19892300962379703"/>
          <c:h val="0.3053218868474774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6350">
      <a:solidFill>
        <a:srgbClr val="C00000"/>
      </a:solid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b="1"/>
              <a:t>DOUGHNUT CHART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spPr>
            <a:ln>
              <a:solidFill>
                <a:schemeClr val="lt1"/>
              </a:solidFill>
            </a:ln>
          </c:spPr>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Lbls>
            <c:dLbl>
              <c:idx val="7"/>
              <c:layout>
                <c:manualLayout>
                  <c:x val="-0.10368516897710268"/>
                  <c:y val="-0.16139288063521939"/>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solidFill>
                  <a:round/>
                </a:ln>
                <a:effectLst/>
              </c:spPr>
            </c:leaderLines>
            <c:extLst>
              <c:ext xmlns:c15="http://schemas.microsoft.com/office/drawing/2012/chart" uri="{CE6537A1-D6FC-4f65-9D91-7224C49458BB}"/>
            </c:extLst>
          </c:dLbls>
          <c:cat>
            <c:strRef>
              <c:f>[Book1]Sheet1!$B$255:$B$262</c:f>
              <c:strCache>
                <c:ptCount val="8"/>
                <c:pt idx="0">
                  <c:v>Crude</c:v>
                </c:pt>
                <c:pt idx="1">
                  <c:v>mazut</c:v>
                </c:pt>
                <c:pt idx="2">
                  <c:v>Kerosine</c:v>
                </c:pt>
                <c:pt idx="3">
                  <c:v>Diesel</c:v>
                </c:pt>
                <c:pt idx="4">
                  <c:v>Gasoline</c:v>
                </c:pt>
                <c:pt idx="5">
                  <c:v>LPG</c:v>
                </c:pt>
                <c:pt idx="6">
                  <c:v>Natural Gas</c:v>
                </c:pt>
                <c:pt idx="7">
                  <c:v>Parafin</c:v>
                </c:pt>
              </c:strCache>
            </c:strRef>
          </c:cat>
          <c:val>
            <c:numRef>
              <c:f>[Book1]Sheet1!$C$255:$C$262</c:f>
              <c:numCache>
                <c:formatCode>General</c:formatCode>
                <c:ptCount val="8"/>
                <c:pt idx="0">
                  <c:v>10</c:v>
                </c:pt>
                <c:pt idx="1">
                  <c:v>25</c:v>
                </c:pt>
                <c:pt idx="2">
                  <c:v>15</c:v>
                </c:pt>
                <c:pt idx="3">
                  <c:v>13</c:v>
                </c:pt>
                <c:pt idx="4">
                  <c:v>8</c:v>
                </c:pt>
                <c:pt idx="5">
                  <c:v>11</c:v>
                </c:pt>
                <c:pt idx="6">
                  <c:v>15</c:v>
                </c:pt>
                <c:pt idx="7">
                  <c:v>3</c:v>
                </c:pt>
              </c:numCache>
            </c:numRef>
          </c:val>
        </c:ser>
        <c:dLbls>
          <c:showLegendKey val="0"/>
          <c:showVal val="0"/>
          <c:showCatName val="0"/>
          <c:showSerName val="0"/>
          <c:showPercent val="1"/>
          <c:showBubbleSize val="0"/>
          <c:showLeaderLines val="1"/>
        </c:dLbls>
        <c:firstSliceAng val="0"/>
        <c:holeSize val="3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5">
  <cs:axisTitle>
    <cs:lnRef idx="0"/>
    <cs:fillRef idx="0"/>
    <cs:effectRef idx="0"/>
    <cs:fontRef idx="minor">
      <a:schemeClr val="lt1"/>
    </cs:fontRef>
    <cs:defRPr sz="900" b="1" kern="1200"/>
  </cs:axisTitle>
  <cs:categoryAxis>
    <cs:lnRef idx="0"/>
    <cs:fillRef idx="0"/>
    <cs:effectRef idx="0"/>
    <cs:fontRef idx="minor">
      <a:schemeClr val="lt1"/>
    </cs:fontRef>
    <cs:spPr>
      <a:ln w="12700">
        <a:solidFill>
          <a:schemeClr val="lt1"/>
        </a:solidFill>
      </a:ln>
    </cs:spPr>
    <cs:defRPr sz="900" b="1" kern="1200"/>
  </cs:categoryAxis>
  <cs:chartArea>
    <cs:lnRef idx="0">
      <cs:styleClr val="0"/>
    </cs:lnRef>
    <cs:fillRef idx="0">
      <cs:styleClr val="0"/>
    </cs:fillRef>
    <cs:effectRef idx="0"/>
    <cs:fontRef idx="minor">
      <a:schemeClr val="tx1"/>
    </cs:fontRef>
    <cs:spPr>
      <a:solidFill>
        <a:schemeClr val="phClr"/>
      </a:solidFill>
      <a:ln w="9525" cap="flat" cmpd="sng" algn="ctr">
        <a:solidFill>
          <a:schemeClr val="phClr"/>
        </a:solidFill>
        <a:round/>
      </a:ln>
    </cs:spPr>
    <cs:defRPr sz="1000" kern="1200"/>
  </cs:chartArea>
  <cs:dataLabel>
    <cs:lnRef idx="0"/>
    <cs:fillRef idx="0"/>
    <cs:effectRef idx="0"/>
    <cs:fontRef idx="minor">
      <a:schemeClr val="lt1"/>
    </cs:fontRef>
    <cs:spPr/>
    <cs:defRPr sz="900" b="1"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pattFill prst="ltUpDiag">
        <a:fgClr>
          <a:schemeClr val="phClr"/>
        </a:fgClr>
        <a:bgClr>
          <a:schemeClr val="phClr">
            <a:lumMod val="60000"/>
            <a:lumOff val="40000"/>
          </a:schemeClr>
        </a:bgClr>
      </a:pattFill>
      <a:ln w="19050">
        <a:solidFill>
          <a:schemeClr val="lt1">
            <a:alpha val="70000"/>
          </a:schemeClr>
        </a:solidFill>
      </a:ln>
    </cs:spPr>
  </cs:dataPoint>
  <cs:dataPoint3D>
    <cs:lnRef idx="0"/>
    <cs:fillRef idx="0">
      <cs:styleClr val="auto"/>
    </cs:fillRef>
    <cs:effectRef idx="0"/>
    <cs:fontRef idx="minor">
      <a:schemeClr val="tx1"/>
    </cs:fontRef>
    <cs:spPr>
      <a:pattFill prst="ltUpDiag">
        <a:fgClr>
          <a:schemeClr val="phClr"/>
        </a:fgClr>
        <a:bgClr>
          <a:schemeClr val="phClr">
            <a:lumMod val="60000"/>
            <a:lumOff val="40000"/>
          </a:schemeClr>
        </a:bgClr>
      </a:pattFill>
      <a:ln w="19050">
        <a:solidFill>
          <a:schemeClr val="lt1">
            <a:alpha val="70000"/>
          </a:schemeClr>
        </a:solidFill>
      </a:ln>
    </cs:spPr>
  </cs:dataPoint3D>
  <cs:dataPointLine>
    <cs:lnRef idx="0">
      <cs:styleClr val="auto"/>
    </cs:lnRef>
    <cs:fillRef idx="0"/>
    <cs:effectRef idx="0">
      <cs:styleClr val="auto"/>
    </cs:effectRef>
    <cs:fontRef idx="minor">
      <a:schemeClr val="dk1"/>
    </cs:fontRef>
    <cs:spPr>
      <a:ln w="28575" cap="rnd">
        <a:solidFill>
          <a:schemeClr val="lt1">
            <a:alpha val="50000"/>
          </a:schemeClr>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cap="flat" cmpd="sng" algn="ctr">
        <a:gradFill>
          <a:gsLst>
            <a:gs pos="79000">
              <a:schemeClr val="phClr"/>
            </a:gs>
            <a:gs pos="0">
              <a:schemeClr val="lt1">
                <a:alpha val="6000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lt1">
            <a:alpha val="24000"/>
          </a:schemeClr>
        </a:solidFill>
        <a:round/>
      </a:ln>
    </cs:spPr>
  </cs:gridlineMajor>
  <cs:gridlineMinor>
    <cs:lnRef idx="0"/>
    <cs:fillRef idx="0"/>
    <cs:effectRef idx="0"/>
    <cs:fontRef idx="minor">
      <a:schemeClr val="tx1"/>
    </cs:fontRef>
    <cs:spPr>
      <a:ln>
        <a:solidFill>
          <a:schemeClr val="lt1">
            <a:alpha val="24000"/>
            <a:lumOff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styleClr val="auto"/>
    </cs:lnRef>
    <cs:fillRef idx="0"/>
    <cs:effectRef idx="0"/>
    <cs:fontRef idx="minor">
      <a:schemeClr val="tx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spPr>
      <a:ln>
        <a:solidFill>
          <a:schemeClr val="lt1">
            <a:alpha val="50000"/>
          </a:schemeClr>
        </a:solidFill>
        <a:round/>
      </a:ln>
    </cs:spPr>
    <cs:defRPr sz="900" b="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4" dt="2016-12-13T17:34:28.101" idx="56">
    <p:pos x="10" y="10"/>
    <p:text>I propose to delete this slide</p:text>
    <p:extLst>
      <p:ext uri="{C676402C-5697-4E1C-873F-D02D1690AC5C}">
        <p15:threadingInfo xmlns:p15="http://schemas.microsoft.com/office/powerpoint/2012/main" timeZoneBias="-6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4" dt="2016-12-13T17:33:14.901" idx="43">
    <p:pos x="10" y="10"/>
    <p:text>I propose to delete this slide</p:text>
    <p:extLst>
      <p:ext uri="{C676402C-5697-4E1C-873F-D02D1690AC5C}">
        <p15:threadingInfo xmlns:p15="http://schemas.microsoft.com/office/powerpoint/2012/main" timeZoneBias="-6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3" dt="2016-12-13T11:08:00.867" idx="37">
    <p:pos x="10" y="10"/>
    <p:text>THIS I would keep and rference it later on when you show your budget monitoring thing</p:text>
    <p:extLst>
      <p:ext uri="{C676402C-5697-4E1C-873F-D02D1690AC5C}">
        <p15:threadingInfo xmlns:p15="http://schemas.microsoft.com/office/powerpoint/2012/main" timeZoneBias="-60"/>
      </p:ext>
    </p:extLst>
  </p:cm>
  <p:cm authorId="4" dt="2016-12-13T17:33:16.830" idx="44">
    <p:pos x="146" y="146"/>
    <p:text>I propose to delete this slide</p:text>
    <p:extLst>
      <p:ext uri="{C676402C-5697-4E1C-873F-D02D1690AC5C}">
        <p15:threadingInfo xmlns:p15="http://schemas.microsoft.com/office/powerpoint/2012/main" timeZoneBias="-6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3" dt="2016-12-13T11:07:49.723" idx="36">
    <p:pos x="10" y="10"/>
    <p:text>TO REMOVE</p:text>
    <p:extLst>
      <p:ext uri="{C676402C-5697-4E1C-873F-D02D1690AC5C}">
        <p15:threadingInfo xmlns:p15="http://schemas.microsoft.com/office/powerpoint/2012/main" timeZoneBias="-60"/>
      </p:ext>
    </p:extLst>
  </p:cm>
  <p:cm authorId="4" dt="2016-12-13T17:33:18.245" idx="45">
    <p:pos x="146" y="146"/>
    <p:text>I propose to delete this slide</p:text>
    <p:extLst>
      <p:ext uri="{C676402C-5697-4E1C-873F-D02D1690AC5C}">
        <p15:threadingInfo xmlns:p15="http://schemas.microsoft.com/office/powerpoint/2012/main" timeZoneBias="-6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3" dt="2016-12-13T11:07:41.116" idx="35">
    <p:pos x="10" y="10"/>
    <p:text>TO REMOVE</p:text>
    <p:extLst>
      <p:ext uri="{C676402C-5697-4E1C-873F-D02D1690AC5C}">
        <p15:threadingInfo xmlns:p15="http://schemas.microsoft.com/office/powerpoint/2012/main" timeZoneBias="-60"/>
      </p:ext>
    </p:extLst>
  </p:cm>
  <p:cm authorId="4" dt="2016-12-13T17:33:23.358" idx="46">
    <p:pos x="146" y="146"/>
    <p:text>I propose to delete this slide</p:text>
    <p:extLst>
      <p:ext uri="{C676402C-5697-4E1C-873F-D02D1690AC5C}">
        <p15:threadingInfo xmlns:p15="http://schemas.microsoft.com/office/powerpoint/2012/main" timeZoneBias="-6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4" dt="2016-12-13T17:33:25.174" idx="47">
    <p:pos x="10" y="10"/>
    <p:text>I propose to delete this slide</p:text>
    <p:extLst>
      <p:ext uri="{C676402C-5697-4E1C-873F-D02D1690AC5C}">
        <p15:threadingInfo xmlns:p15="http://schemas.microsoft.com/office/powerpoint/2012/main" timeZoneBias="-6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4" dt="2016-12-13T17:33:27.174" idx="48">
    <p:pos x="10" y="10"/>
    <p:text>I propose to delete this slide</p:text>
    <p:extLst>
      <p:ext uri="{C676402C-5697-4E1C-873F-D02D1690AC5C}">
        <p15:threadingInfo xmlns:p15="http://schemas.microsoft.com/office/powerpoint/2012/main" timeZoneBias="-6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4" dt="2016-12-13T17:33:29.125" idx="49">
    <p:pos x="10" y="10"/>
    <p:text>I propose to delete this slide</p:text>
    <p:extLst>
      <p:ext uri="{C676402C-5697-4E1C-873F-D02D1690AC5C}">
        <p15:threadingInfo xmlns:p15="http://schemas.microsoft.com/office/powerpoint/2012/main" timeZoneBias="-6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4" dt="2016-12-13T17:33:30.941" idx="50">
    <p:pos x="10" y="10"/>
    <p:text>I propose to delete this slide</p:text>
    <p:extLst>
      <p:ext uri="{C676402C-5697-4E1C-873F-D02D1690AC5C}">
        <p15:threadingInfo xmlns:p15="http://schemas.microsoft.com/office/powerpoint/2012/main" timeZoneBias="-6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4" dt="2016-12-13T17:33:32.860" idx="51">
    <p:pos x="10" y="10"/>
    <p:text>I propose to delete this slide</p:text>
    <p:extLst>
      <p:ext uri="{C676402C-5697-4E1C-873F-D02D1690AC5C}">
        <p15:threadingInfo xmlns:p15="http://schemas.microsoft.com/office/powerpoint/2012/main" timeZoneBias="-6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4" dt="2016-12-13T17:33:34.836" idx="52">
    <p:pos x="10" y="10"/>
    <p:text>I propose to delete this slide</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16-12-13T11:08:51.111" idx="39">
    <p:pos x="10" y="10"/>
    <p:text>REMOVE</p:text>
    <p:extLst>
      <p:ext uri="{C676402C-5697-4E1C-873F-D02D1690AC5C}">
        <p15:threadingInfo xmlns:p15="http://schemas.microsoft.com/office/powerpoint/2012/main" timeZoneBias="-60"/>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4" dt="2016-12-13T17:33:36.390" idx="53">
    <p:pos x="10" y="10"/>
    <p:text>I propose to delete this slide</p:text>
    <p:extLst>
      <p:ext uri="{C676402C-5697-4E1C-873F-D02D1690AC5C}">
        <p15:threadingInfo xmlns:p15="http://schemas.microsoft.com/office/powerpoint/2012/main" timeZoneBias="-6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4" dt="2016-12-13T17:33:38.629" idx="54">
    <p:pos x="10" y="10"/>
    <p:text>I propose to delete this slide</p:text>
    <p:extLst>
      <p:ext uri="{C676402C-5697-4E1C-873F-D02D1690AC5C}">
        <p15:threadingInfo xmlns:p15="http://schemas.microsoft.com/office/powerpoint/2012/main" timeZoneBias="-60"/>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4" dt="2016-12-13T17:33:41.101" idx="55">
    <p:pos x="10" y="10"/>
    <p:text>I propose to delete this slide</p:text>
    <p:extLst>
      <p:ext uri="{C676402C-5697-4E1C-873F-D02D1690AC5C}">
        <p15:threadingInfo xmlns:p15="http://schemas.microsoft.com/office/powerpoint/2012/main" timeZoneBias="-60"/>
      </p:ext>
    </p:extLst>
  </p:cm>
</p:cmLst>
</file>

<file path=ppt/comments/comment23.xml><?xml version="1.0" encoding="utf-8"?>
<p:cmLst xmlns:a="http://schemas.openxmlformats.org/drawingml/2006/main" xmlns:r="http://schemas.openxmlformats.org/officeDocument/2006/relationships" xmlns:p="http://schemas.openxmlformats.org/presentationml/2006/main">
  <p:cm authorId="3" dt="2016-12-13T11:09:33.683" idx="42">
    <p:pos x="10" y="10"/>
    <p:text>REMOVE? as this is all about Excel now</p:text>
    <p:extLst>
      <p:ext uri="{C676402C-5697-4E1C-873F-D02D1690AC5C}">
        <p15:threadingInfo xmlns:p15="http://schemas.microsoft.com/office/powerpoint/2012/main" timeZoneBias="-60"/>
      </p:ext>
    </p:extLst>
  </p:cm>
  <p:cm authorId="4" dt="2016-12-13T17:32:52.293" idx="40">
    <p:pos x="146" y="146"/>
    <p:text>I propose to delete this slide</p:text>
    <p:extLst>
      <p:ext uri="{C676402C-5697-4E1C-873F-D02D1690AC5C}">
        <p15:threadingInfo xmlns:p15="http://schemas.microsoft.com/office/powerpoint/2012/main" timeZoneBias="-60"/>
      </p:ext>
    </p:extLst>
  </p:cm>
</p:cmLst>
</file>

<file path=ppt/comments/comment24.xml><?xml version="1.0" encoding="utf-8"?>
<p:cmLst xmlns:a="http://schemas.openxmlformats.org/drawingml/2006/main" xmlns:r="http://schemas.openxmlformats.org/officeDocument/2006/relationships" xmlns:p="http://schemas.openxmlformats.org/presentationml/2006/main">
  <p:cm authorId="3" dt="2016-12-13T11:09:23.844" idx="41">
    <p:pos x="10" y="10"/>
    <p:text>REMOVE</p:text>
    <p:extLst>
      <p:ext uri="{C676402C-5697-4E1C-873F-D02D1690AC5C}">
        <p15:threadingInfo xmlns:p15="http://schemas.microsoft.com/office/powerpoint/2012/main" timeZoneBias="-60"/>
      </p:ext>
    </p:extLst>
  </p:cm>
  <p:cm authorId="4" dt="2016-12-13T17:32:53.621" idx="41">
    <p:pos x="146" y="146"/>
    <p:text>I propose to delete this slide</p:text>
    <p:extLst>
      <p:ext uri="{C676402C-5697-4E1C-873F-D02D1690AC5C}">
        <p15:threadingInfo xmlns:p15="http://schemas.microsoft.com/office/powerpoint/2012/main" timeZoneBias="-60"/>
      </p:ext>
    </p:extLst>
  </p:cm>
</p:cmLst>
</file>

<file path=ppt/comments/comment25.xml><?xml version="1.0" encoding="utf-8"?>
<p:cmLst xmlns:a="http://schemas.openxmlformats.org/drawingml/2006/main" xmlns:r="http://schemas.openxmlformats.org/officeDocument/2006/relationships" xmlns:p="http://schemas.openxmlformats.org/presentationml/2006/main">
  <p:cm authorId="3" dt="2016-12-13T11:09:57.091" idx="43">
    <p:pos x="10" y="10"/>
    <p:text>REMOVE</p:text>
    <p:extLst>
      <p:ext uri="{C676402C-5697-4E1C-873F-D02D1690AC5C}">
        <p15:threadingInfo xmlns:p15="http://schemas.microsoft.com/office/powerpoint/2012/main" timeZoneBias="-60"/>
      </p:ext>
    </p:extLst>
  </p:cm>
  <p:cm authorId="4" dt="2016-12-13T17:32:56.182" idx="42">
    <p:pos x="146" y="146"/>
    <p:text>I propose to delete this slide</p:text>
    <p:extLst>
      <p:ext uri="{C676402C-5697-4E1C-873F-D02D1690AC5C}">
        <p15:threadingInfo xmlns:p15="http://schemas.microsoft.com/office/powerpoint/2012/main" timeZoneBias="-60"/>
      </p:ext>
    </p:extLst>
  </p:cm>
</p:cmLst>
</file>

<file path=ppt/comments/comment26.xml><?xml version="1.0" encoding="utf-8"?>
<p:cmLst xmlns:a="http://schemas.openxmlformats.org/drawingml/2006/main" xmlns:r="http://schemas.openxmlformats.org/officeDocument/2006/relationships" xmlns:p="http://schemas.openxmlformats.org/presentationml/2006/main">
  <p:cm authorId="3" dt="2016-12-13T19:21:30.530" idx="44">
    <p:pos x="10" y="10"/>
    <p:text>There isnt any native way to export graphs so we decided to only keep this</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16-12-13T11:08:55.018" idx="40">
    <p:pos x="10" y="10"/>
    <p:text>REMOVE</p:text>
    <p:extLst>
      <p:ext uri="{C676402C-5697-4E1C-873F-D02D1690AC5C}">
        <p15:threadingInfo xmlns:p15="http://schemas.microsoft.com/office/powerpoint/2012/main" timeZoneBias="-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3" dt="2016-12-13T11:08:18.541" idx="38">
    <p:pos x="10" y="10"/>
    <p:text>THESE COULD MAYBE BE REMOVED, AS IN HE OTHER TRAINING THEY ARE A NICE TO HAVE BUT NOT NECESSARY</p:text>
    <p:extLst>
      <p:ext uri="{C676402C-5697-4E1C-873F-D02D1690AC5C}">
        <p15:threadingInfo xmlns:p15="http://schemas.microsoft.com/office/powerpoint/2012/main" timeZoneBias="-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4" dt="2016-12-13T17:32:01.653" idx="35">
    <p:pos x="10" y="10"/>
    <p:text>I propose to delete this slide</p:text>
    <p:extLst>
      <p:ext uri="{C676402C-5697-4E1C-873F-D02D1690AC5C}">
        <p15:threadingInfo xmlns:p15="http://schemas.microsoft.com/office/powerpoint/2012/main" timeZoneBias="-6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4" dt="2016-12-13T17:32:03.982" idx="36">
    <p:pos x="10" y="10"/>
    <p:text>I propose to delete this slide</p:text>
    <p:extLst>
      <p:ext uri="{C676402C-5697-4E1C-873F-D02D1690AC5C}">
        <p15:threadingInfo xmlns:p15="http://schemas.microsoft.com/office/powerpoint/2012/main" timeZoneBias="-6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4" dt="2016-12-13T17:32:06.501" idx="37">
    <p:pos x="10" y="10"/>
    <p:text>I propose to delete this slide</p:text>
    <p:extLst>
      <p:ext uri="{C676402C-5697-4E1C-873F-D02D1690AC5C}">
        <p15:threadingInfo xmlns:p15="http://schemas.microsoft.com/office/powerpoint/2012/main" timeZoneBias="-6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4" dt="2016-12-13T17:32:08.470" idx="38">
    <p:pos x="10" y="10"/>
    <p:text>I propose to delete this slide</p:text>
    <p:extLst>
      <p:ext uri="{C676402C-5697-4E1C-873F-D02D1690AC5C}">
        <p15:threadingInfo xmlns:p15="http://schemas.microsoft.com/office/powerpoint/2012/main" timeZoneBias="-6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4" dt="2016-12-13T17:32:10.268" idx="39">
    <p:pos x="10" y="10"/>
    <p:text>I propose to delete this slide</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latin typeface="Arial" pitchFamily="34" charset="0"/>
              <a:cs typeface="Arial"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5F05CFF-548C-4E04-B325-CF1209D66BDC}" type="datetimeFigureOut">
              <a:rPr lang="en-GB" smtClean="0">
                <a:latin typeface="Arial" pitchFamily="34" charset="0"/>
                <a:cs typeface="Arial" pitchFamily="34" charset="0"/>
              </a:rPr>
              <a:pPr/>
              <a:t>13/12/2016</a:t>
            </a:fld>
            <a:endParaRPr lang="en-GB" dirty="0">
              <a:latin typeface="Arial" pitchFamily="34" charset="0"/>
              <a:cs typeface="Arial"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latin typeface="Arial" pitchFamily="34" charset="0"/>
              <a:cs typeface="Arial"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E90EF7-3E10-491C-87C2-59674BB3AAF6}" type="slidenum">
              <a:rPr lang="en-GB" smtClean="0">
                <a:latin typeface="Arial" pitchFamily="34" charset="0"/>
                <a:cs typeface="Arial" pitchFamily="34" charset="0"/>
              </a:rPr>
              <a:pPr/>
              <a:t>‹#›</a:t>
            </a:fld>
            <a:endParaRPr lang="en-GB" dirty="0">
              <a:latin typeface="Arial" pitchFamily="34" charset="0"/>
              <a:cs typeface="Arial" pitchFamily="34" charset="0"/>
            </a:endParaRPr>
          </a:p>
        </p:txBody>
      </p:sp>
    </p:spTree>
    <p:extLst>
      <p:ext uri="{BB962C8B-B14F-4D97-AF65-F5344CB8AC3E}">
        <p14:creationId xmlns:p14="http://schemas.microsoft.com/office/powerpoint/2010/main" val="23375995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cs typeface="Arial" pitchFamily="34" charset="0"/>
              </a:defRPr>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cs typeface="Arial" pitchFamily="34" charset="0"/>
              </a:defRPr>
            </a:lvl1pPr>
          </a:lstStyle>
          <a:p>
            <a:fld id="{5EFB8DA3-BCA9-4B7D-B50D-14F47506B614}" type="datetimeFigureOut">
              <a:rPr lang="en-GB" smtClean="0"/>
              <a:pPr/>
              <a:t>13/12/2016</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cs typeface="Arial"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cs typeface="Arial" pitchFamily="34" charset="0"/>
              </a:defRPr>
            </a:lvl1pPr>
          </a:lstStyle>
          <a:p>
            <a:fld id="{F07B8F03-BC93-4120-96CA-A36DF640BE24}" type="slidenum">
              <a:rPr lang="en-GB" smtClean="0"/>
              <a:pPr/>
              <a:t>‹#›</a:t>
            </a:fld>
            <a:endParaRPr lang="en-GB" dirty="0"/>
          </a:p>
        </p:txBody>
      </p:sp>
    </p:spTree>
    <p:extLst>
      <p:ext uri="{BB962C8B-B14F-4D97-AF65-F5344CB8AC3E}">
        <p14:creationId xmlns:p14="http://schemas.microsoft.com/office/powerpoint/2010/main" val="242598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Arial" pitchFamily="34" charset="0"/>
      </a:defRPr>
    </a:lvl1pPr>
    <a:lvl2pPr marL="457200" algn="l" defTabSz="914400" rtl="0" eaLnBrk="1" latinLnBrk="0" hangingPunct="1">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ec.europa.eu/budget/figures/interactive/index_en.cfm"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www.carlapedret.cat/data-visualisation-asylum-seekers-refugee-crisis-refugees/"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2</a:t>
            </a:fld>
            <a:endParaRPr lang="en-GB" dirty="0"/>
          </a:p>
        </p:txBody>
      </p:sp>
    </p:spTree>
    <p:extLst>
      <p:ext uri="{BB962C8B-B14F-4D97-AF65-F5344CB8AC3E}">
        <p14:creationId xmlns:p14="http://schemas.microsoft.com/office/powerpoint/2010/main" val="611101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18</a:t>
            </a:fld>
            <a:endParaRPr lang="en-GB" dirty="0"/>
          </a:p>
        </p:txBody>
      </p:sp>
    </p:spTree>
    <p:extLst>
      <p:ext uri="{BB962C8B-B14F-4D97-AF65-F5344CB8AC3E}">
        <p14:creationId xmlns:p14="http://schemas.microsoft.com/office/powerpoint/2010/main" val="2200054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example contains data on 40 years of British people’s consumption</a:t>
            </a:r>
            <a:r>
              <a:rPr lang="en-GB" baseline="0" dirty="0" smtClean="0"/>
              <a:t> of different kinds of foodstuffs. The timelines reveal how their eating habits change through time based on events throughout the years. It is possible to filter by category such as food type and explore the data.</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19</a:t>
            </a:fld>
            <a:endParaRPr lang="en-GB" dirty="0"/>
          </a:p>
        </p:txBody>
      </p:sp>
    </p:spTree>
    <p:extLst>
      <p:ext uri="{BB962C8B-B14F-4D97-AF65-F5344CB8AC3E}">
        <p14:creationId xmlns:p14="http://schemas.microsoft.com/office/powerpoint/2010/main" val="2390784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Again all</a:t>
            </a:r>
            <a:r>
              <a:rPr lang="en-GB" baseline="0" dirty="0" smtClean="0"/>
              <a:t> the value in this one is by clicking through it and “EXPLORING”</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20</a:t>
            </a:fld>
            <a:endParaRPr lang="en-GB" dirty="0"/>
          </a:p>
        </p:txBody>
      </p:sp>
    </p:spTree>
    <p:extLst>
      <p:ext uri="{BB962C8B-B14F-4D97-AF65-F5344CB8AC3E}">
        <p14:creationId xmlns:p14="http://schemas.microsoft.com/office/powerpoint/2010/main" val="1053785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the example we have a chart that shows</a:t>
            </a:r>
            <a:r>
              <a:rPr lang="en-GB" baseline="0" dirty="0" smtClean="0"/>
              <a:t> the relations between different groups in the Syrian conflict. By clicking on the boxes we also get a short summary.</a:t>
            </a:r>
          </a:p>
        </p:txBody>
      </p:sp>
      <p:sp>
        <p:nvSpPr>
          <p:cNvPr id="4" name="Slide Number Placeholder 3"/>
          <p:cNvSpPr>
            <a:spLocks noGrp="1"/>
          </p:cNvSpPr>
          <p:nvPr>
            <p:ph type="sldNum" sz="quarter" idx="10"/>
          </p:nvPr>
        </p:nvSpPr>
        <p:spPr/>
        <p:txBody>
          <a:bodyPr/>
          <a:lstStyle/>
          <a:p>
            <a:fld id="{F07B8F03-BC93-4120-96CA-A36DF640BE24}" type="slidenum">
              <a:rPr lang="en-GB" smtClean="0"/>
              <a:pPr/>
              <a:t>21</a:t>
            </a:fld>
            <a:endParaRPr lang="en-GB" dirty="0"/>
          </a:p>
        </p:txBody>
      </p:sp>
    </p:spTree>
    <p:extLst>
      <p:ext uri="{BB962C8B-B14F-4D97-AF65-F5344CB8AC3E}">
        <p14:creationId xmlns:p14="http://schemas.microsoft.com/office/powerpoint/2010/main" val="1256296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a:t>
            </a:r>
            <a:r>
              <a:rPr lang="en-GB" baseline="0" dirty="0" smtClean="0"/>
              <a:t>the value comes by clicking through it </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22</a:t>
            </a:fld>
            <a:endParaRPr lang="en-GB" dirty="0"/>
          </a:p>
        </p:txBody>
      </p:sp>
    </p:spTree>
    <p:extLst>
      <p:ext uri="{BB962C8B-B14F-4D97-AF65-F5344CB8AC3E}">
        <p14:creationId xmlns:p14="http://schemas.microsoft.com/office/powerpoint/2010/main" val="2376686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very common example of explanatory visualisation</a:t>
            </a:r>
            <a:r>
              <a:rPr lang="en-GB" baseline="0" dirty="0" smtClean="0"/>
              <a:t> is  a </a:t>
            </a:r>
            <a:r>
              <a:rPr lang="en-GB" dirty="0" smtClean="0"/>
              <a:t>subway map</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24</a:t>
            </a:fld>
            <a:endParaRPr lang="en-GB" dirty="0"/>
          </a:p>
        </p:txBody>
      </p:sp>
    </p:spTree>
    <p:extLst>
      <p:ext uri="{BB962C8B-B14F-4D97-AF65-F5344CB8AC3E}">
        <p14:creationId xmlns:p14="http://schemas.microsoft.com/office/powerpoint/2010/main" val="554844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value comes by clicking through it.</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26</a:t>
            </a:fld>
            <a:endParaRPr lang="en-GB" dirty="0"/>
          </a:p>
        </p:txBody>
      </p:sp>
    </p:spTree>
    <p:extLst>
      <p:ext uri="{BB962C8B-B14F-4D97-AF65-F5344CB8AC3E}">
        <p14:creationId xmlns:p14="http://schemas.microsoft.com/office/powerpoint/2010/main" val="2089102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value comes by clicking through it.</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27</a:t>
            </a:fld>
            <a:endParaRPr lang="en-GB" dirty="0"/>
          </a:p>
        </p:txBody>
      </p:sp>
    </p:spTree>
    <p:extLst>
      <p:ext uri="{BB962C8B-B14F-4D97-AF65-F5344CB8AC3E}">
        <p14:creationId xmlns:p14="http://schemas.microsoft.com/office/powerpoint/2010/main" val="354906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29</a:t>
            </a:fld>
            <a:endParaRPr lang="en-GB" dirty="0"/>
          </a:p>
        </p:txBody>
      </p:sp>
    </p:spTree>
    <p:extLst>
      <p:ext uri="{BB962C8B-B14F-4D97-AF65-F5344CB8AC3E}">
        <p14:creationId xmlns:p14="http://schemas.microsoft.com/office/powerpoint/2010/main" val="1095276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30</a:t>
            </a:fld>
            <a:endParaRPr lang="en-GB" dirty="0"/>
          </a:p>
        </p:txBody>
      </p:sp>
    </p:spTree>
    <p:extLst>
      <p:ext uri="{BB962C8B-B14F-4D97-AF65-F5344CB8AC3E}">
        <p14:creationId xmlns:p14="http://schemas.microsoft.com/office/powerpoint/2010/main" val="2940478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The concept of using pictures to understand data has been around for centuries, from maps and graphs in the 17th century to the invention of the pie chart in the early 1800s. </a:t>
            </a:r>
            <a:endParaRPr lang="en-GB" sz="1200" b="0" i="0" kern="1200" dirty="0" smtClean="0">
              <a:solidFill>
                <a:schemeClr val="tx1"/>
              </a:solidFill>
              <a:effectLst/>
              <a:latin typeface="Arial" pitchFamily="34" charset="0"/>
              <a:ea typeface="+mn-ea"/>
              <a:cs typeface="Arial" pitchFamily="34" charset="0"/>
            </a:endParaRPr>
          </a:p>
          <a:p>
            <a:endParaRPr lang="en-GB" sz="1200" b="0" i="0" kern="1200" dirty="0" smtClean="0">
              <a:solidFill>
                <a:schemeClr val="tx1"/>
              </a:solidFill>
              <a:effectLst/>
              <a:latin typeface="Arial" pitchFamily="34" charset="0"/>
              <a:ea typeface="+mn-ea"/>
              <a:cs typeface="Arial" pitchFamily="34" charset="0"/>
            </a:endParaRPr>
          </a:p>
          <a:p>
            <a:r>
              <a:rPr lang="en-GB" sz="1200" b="0" i="0" kern="1200" dirty="0" smtClean="0">
                <a:solidFill>
                  <a:schemeClr val="tx1"/>
                </a:solidFill>
                <a:effectLst/>
                <a:latin typeface="Arial" pitchFamily="34" charset="0"/>
                <a:ea typeface="+mn-ea"/>
                <a:cs typeface="Arial" pitchFamily="34" charset="0"/>
              </a:rPr>
              <a:t>The diagram operates as both a visual timeline and geographic map containing the size and direction of the army, temperature, and landmarks and locations. Starting with the thick brown wedge on the left-hand side, we see the army begin the campaign at the Polish border with 422,000 men. The wedge becomes narrower the deeper it gets into Russia and the lower the temperature. By the time Napoleon reaches Moscow the army has halved in size; cold, disease and fighting taking its toll. A slow retreat begins represented by the increasingly spidery black graphic that moves from right to left culminating at the Polish border with a mere 10,000 survivors. This visualisation manages to condense a number of different numeric and geographic facts into one image and is a wonderful example of how visualisations can turn raw numbers into engaging stories about human events.</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6</a:t>
            </a:fld>
            <a:endParaRPr lang="en-GB" dirty="0"/>
          </a:p>
        </p:txBody>
      </p:sp>
    </p:spTree>
    <p:extLst>
      <p:ext uri="{BB962C8B-B14F-4D97-AF65-F5344CB8AC3E}">
        <p14:creationId xmlns:p14="http://schemas.microsoft.com/office/powerpoint/2010/main" val="3432824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31</a:t>
            </a:fld>
            <a:endParaRPr lang="en-GB" dirty="0"/>
          </a:p>
        </p:txBody>
      </p:sp>
    </p:spTree>
    <p:extLst>
      <p:ext uri="{BB962C8B-B14F-4D97-AF65-F5344CB8AC3E}">
        <p14:creationId xmlns:p14="http://schemas.microsoft.com/office/powerpoint/2010/main" val="2535613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32</a:t>
            </a:fld>
            <a:endParaRPr lang="en-GB" dirty="0"/>
          </a:p>
        </p:txBody>
      </p:sp>
    </p:spTree>
    <p:extLst>
      <p:ext uri="{BB962C8B-B14F-4D97-AF65-F5344CB8AC3E}">
        <p14:creationId xmlns:p14="http://schemas.microsoft.com/office/powerpoint/2010/main" val="1428806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33</a:t>
            </a:fld>
            <a:endParaRPr lang="en-GB" dirty="0"/>
          </a:p>
        </p:txBody>
      </p:sp>
    </p:spTree>
    <p:extLst>
      <p:ext uri="{BB962C8B-B14F-4D97-AF65-F5344CB8AC3E}">
        <p14:creationId xmlns:p14="http://schemas.microsoft.com/office/powerpoint/2010/main" val="906712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35</a:t>
            </a:fld>
            <a:endParaRPr lang="en-GB" dirty="0"/>
          </a:p>
        </p:txBody>
      </p:sp>
    </p:spTree>
    <p:extLst>
      <p:ext uri="{BB962C8B-B14F-4D97-AF65-F5344CB8AC3E}">
        <p14:creationId xmlns:p14="http://schemas.microsoft.com/office/powerpoint/2010/main" val="2388465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36</a:t>
            </a:fld>
            <a:endParaRPr lang="en-GB" dirty="0"/>
          </a:p>
        </p:txBody>
      </p:sp>
    </p:spTree>
    <p:extLst>
      <p:ext uri="{BB962C8B-B14F-4D97-AF65-F5344CB8AC3E}">
        <p14:creationId xmlns:p14="http://schemas.microsoft.com/office/powerpoint/2010/main" val="3544436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37</a:t>
            </a:fld>
            <a:endParaRPr lang="en-GB" dirty="0"/>
          </a:p>
        </p:txBody>
      </p:sp>
    </p:spTree>
    <p:extLst>
      <p:ext uri="{BB962C8B-B14F-4D97-AF65-F5344CB8AC3E}">
        <p14:creationId xmlns:p14="http://schemas.microsoft.com/office/powerpoint/2010/main" val="6763485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38</a:t>
            </a:fld>
            <a:endParaRPr lang="en-GB" dirty="0"/>
          </a:p>
        </p:txBody>
      </p:sp>
    </p:spTree>
    <p:extLst>
      <p:ext uri="{BB962C8B-B14F-4D97-AF65-F5344CB8AC3E}">
        <p14:creationId xmlns:p14="http://schemas.microsoft.com/office/powerpoint/2010/main" val="9144069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39</a:t>
            </a:fld>
            <a:endParaRPr lang="en-GB" dirty="0"/>
          </a:p>
        </p:txBody>
      </p:sp>
    </p:spTree>
    <p:extLst>
      <p:ext uri="{BB962C8B-B14F-4D97-AF65-F5344CB8AC3E}">
        <p14:creationId xmlns:p14="http://schemas.microsoft.com/office/powerpoint/2010/main" val="1372606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40</a:t>
            </a:fld>
            <a:endParaRPr lang="en-GB" dirty="0"/>
          </a:p>
        </p:txBody>
      </p:sp>
    </p:spTree>
    <p:extLst>
      <p:ext uri="{BB962C8B-B14F-4D97-AF65-F5344CB8AC3E}">
        <p14:creationId xmlns:p14="http://schemas.microsoft.com/office/powerpoint/2010/main" val="2062466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41</a:t>
            </a:fld>
            <a:endParaRPr lang="en-GB" dirty="0"/>
          </a:p>
        </p:txBody>
      </p:sp>
    </p:spTree>
    <p:extLst>
      <p:ext uri="{BB962C8B-B14F-4D97-AF65-F5344CB8AC3E}">
        <p14:creationId xmlns:p14="http://schemas.microsoft.com/office/powerpoint/2010/main" val="960664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Georgia" pitchFamily="18" charset="0"/>
              </a:rPr>
              <a:t>Snow's study was a major event in the history of public health and geography. </a:t>
            </a:r>
            <a:r>
              <a:rPr lang="en-GB" sz="1200" b="0" i="0" kern="1200" dirty="0" smtClean="0">
                <a:solidFill>
                  <a:schemeClr val="tx1"/>
                </a:solidFill>
                <a:effectLst/>
                <a:latin typeface="Arial" pitchFamily="34" charset="0"/>
                <a:ea typeface="+mn-ea"/>
                <a:cs typeface="Arial" pitchFamily="34" charset="0"/>
              </a:rPr>
              <a:t> It changed how we saw a disease and i</a:t>
            </a:r>
            <a:r>
              <a:rPr lang="en-GB" sz="1200" dirty="0" smtClean="0">
                <a:latin typeface="Georgia" pitchFamily="18" charset="0"/>
              </a:rPr>
              <a:t>t is regarded as the founding event of the science of epidemiology.</a:t>
            </a:r>
          </a:p>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7</a:t>
            </a:fld>
            <a:endParaRPr lang="en-GB" dirty="0"/>
          </a:p>
        </p:txBody>
      </p:sp>
    </p:spTree>
    <p:extLst>
      <p:ext uri="{BB962C8B-B14F-4D97-AF65-F5344CB8AC3E}">
        <p14:creationId xmlns:p14="http://schemas.microsoft.com/office/powerpoint/2010/main" val="41742322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42</a:t>
            </a:fld>
            <a:endParaRPr lang="en-GB" dirty="0"/>
          </a:p>
        </p:txBody>
      </p:sp>
    </p:spTree>
    <p:extLst>
      <p:ext uri="{BB962C8B-B14F-4D97-AF65-F5344CB8AC3E}">
        <p14:creationId xmlns:p14="http://schemas.microsoft.com/office/powerpoint/2010/main" val="17727373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43</a:t>
            </a:fld>
            <a:endParaRPr lang="en-GB" dirty="0"/>
          </a:p>
        </p:txBody>
      </p:sp>
    </p:spTree>
    <p:extLst>
      <p:ext uri="{BB962C8B-B14F-4D97-AF65-F5344CB8AC3E}">
        <p14:creationId xmlns:p14="http://schemas.microsoft.com/office/powerpoint/2010/main" val="26359286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44</a:t>
            </a:fld>
            <a:endParaRPr lang="en-GB" dirty="0"/>
          </a:p>
        </p:txBody>
      </p:sp>
    </p:spTree>
    <p:extLst>
      <p:ext uri="{BB962C8B-B14F-4D97-AF65-F5344CB8AC3E}">
        <p14:creationId xmlns:p14="http://schemas.microsoft.com/office/powerpoint/2010/main" val="21506990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45</a:t>
            </a:fld>
            <a:endParaRPr lang="en-GB" dirty="0"/>
          </a:p>
        </p:txBody>
      </p:sp>
    </p:spTree>
    <p:extLst>
      <p:ext uri="{BB962C8B-B14F-4D97-AF65-F5344CB8AC3E}">
        <p14:creationId xmlns:p14="http://schemas.microsoft.com/office/powerpoint/2010/main" val="4060509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46</a:t>
            </a:fld>
            <a:endParaRPr lang="en-GB" dirty="0"/>
          </a:p>
        </p:txBody>
      </p:sp>
    </p:spTree>
    <p:extLst>
      <p:ext uri="{BB962C8B-B14F-4D97-AF65-F5344CB8AC3E}">
        <p14:creationId xmlns:p14="http://schemas.microsoft.com/office/powerpoint/2010/main" val="31981631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47</a:t>
            </a:fld>
            <a:endParaRPr lang="en-GB" dirty="0"/>
          </a:p>
        </p:txBody>
      </p:sp>
    </p:spTree>
    <p:extLst>
      <p:ext uri="{BB962C8B-B14F-4D97-AF65-F5344CB8AC3E}">
        <p14:creationId xmlns:p14="http://schemas.microsoft.com/office/powerpoint/2010/main" val="37374367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48</a:t>
            </a:fld>
            <a:endParaRPr lang="en-GB" dirty="0"/>
          </a:p>
        </p:txBody>
      </p:sp>
    </p:spTree>
    <p:extLst>
      <p:ext uri="{BB962C8B-B14F-4D97-AF65-F5344CB8AC3E}">
        <p14:creationId xmlns:p14="http://schemas.microsoft.com/office/powerpoint/2010/main" val="21558259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49</a:t>
            </a:fld>
            <a:endParaRPr lang="en-GB" dirty="0"/>
          </a:p>
        </p:txBody>
      </p:sp>
    </p:spTree>
    <p:extLst>
      <p:ext uri="{BB962C8B-B14F-4D97-AF65-F5344CB8AC3E}">
        <p14:creationId xmlns:p14="http://schemas.microsoft.com/office/powerpoint/2010/main" val="16166097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a:r>
            <a:r>
              <a:rPr lang="en-GB" dirty="0"/>
              <a:t>You don’t always need axes to indicate proportions”</a:t>
            </a:r>
          </a:p>
        </p:txBody>
      </p:sp>
      <p:sp>
        <p:nvSpPr>
          <p:cNvPr id="4" name="Slide Number Placeholder 3"/>
          <p:cNvSpPr>
            <a:spLocks noGrp="1"/>
          </p:cNvSpPr>
          <p:nvPr>
            <p:ph type="sldNum" sz="quarter" idx="10"/>
          </p:nvPr>
        </p:nvSpPr>
        <p:spPr/>
        <p:txBody>
          <a:bodyPr/>
          <a:lstStyle/>
          <a:p>
            <a:fld id="{F07B8F03-BC93-4120-96CA-A36DF640BE24}" type="slidenum">
              <a:rPr lang="en-GB" smtClean="0"/>
              <a:pPr/>
              <a:t>50</a:t>
            </a:fld>
            <a:endParaRPr lang="en-GB" dirty="0"/>
          </a:p>
        </p:txBody>
      </p:sp>
    </p:spTree>
    <p:extLst>
      <p:ext uri="{BB962C8B-B14F-4D97-AF65-F5344CB8AC3E}">
        <p14:creationId xmlns:p14="http://schemas.microsoft.com/office/powerpoint/2010/main" val="10003152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a:r>
            <a:r>
              <a:rPr lang="en-GB" dirty="0"/>
              <a:t>You don’t always need axes to indicate proportions”</a:t>
            </a:r>
          </a:p>
        </p:txBody>
      </p:sp>
      <p:sp>
        <p:nvSpPr>
          <p:cNvPr id="4" name="Slide Number Placeholder 3"/>
          <p:cNvSpPr>
            <a:spLocks noGrp="1"/>
          </p:cNvSpPr>
          <p:nvPr>
            <p:ph type="sldNum" sz="quarter" idx="10"/>
          </p:nvPr>
        </p:nvSpPr>
        <p:spPr/>
        <p:txBody>
          <a:bodyPr/>
          <a:lstStyle/>
          <a:p>
            <a:fld id="{F07B8F03-BC93-4120-96CA-A36DF640BE24}" type="slidenum">
              <a:rPr lang="en-GB" smtClean="0"/>
              <a:pPr/>
              <a:t>51</a:t>
            </a:fld>
            <a:endParaRPr lang="en-GB" dirty="0"/>
          </a:p>
        </p:txBody>
      </p:sp>
    </p:spTree>
    <p:extLst>
      <p:ext uri="{BB962C8B-B14F-4D97-AF65-F5344CB8AC3E}">
        <p14:creationId xmlns:p14="http://schemas.microsoft.com/office/powerpoint/2010/main" val="905464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9</a:t>
            </a:fld>
            <a:endParaRPr lang="en-GB" dirty="0"/>
          </a:p>
        </p:txBody>
      </p:sp>
    </p:spTree>
    <p:extLst>
      <p:ext uri="{BB962C8B-B14F-4D97-AF65-F5344CB8AC3E}">
        <p14:creationId xmlns:p14="http://schemas.microsoft.com/office/powerpoint/2010/main" val="33203066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52</a:t>
            </a:fld>
            <a:endParaRPr lang="en-GB" dirty="0"/>
          </a:p>
        </p:txBody>
      </p:sp>
    </p:spTree>
    <p:extLst>
      <p:ext uri="{BB962C8B-B14F-4D97-AF65-F5344CB8AC3E}">
        <p14:creationId xmlns:p14="http://schemas.microsoft.com/office/powerpoint/2010/main" val="29486925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the typical form of a printed or online infographic,</a:t>
            </a:r>
            <a:r>
              <a:rPr lang="en-GB" baseline="0" dirty="0" smtClean="0"/>
              <a:t> where you scroll down and the information comes out in proper order to tell you the story.</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53</a:t>
            </a:fld>
            <a:endParaRPr lang="en-GB" dirty="0"/>
          </a:p>
        </p:txBody>
      </p:sp>
    </p:spTree>
    <p:extLst>
      <p:ext uri="{BB962C8B-B14F-4D97-AF65-F5344CB8AC3E}">
        <p14:creationId xmlns:p14="http://schemas.microsoft.com/office/powerpoint/2010/main" val="33129174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54</a:t>
            </a:fld>
            <a:endParaRPr lang="en-GB" dirty="0"/>
          </a:p>
        </p:txBody>
      </p:sp>
    </p:spTree>
    <p:extLst>
      <p:ext uri="{BB962C8B-B14F-4D97-AF65-F5344CB8AC3E}">
        <p14:creationId xmlns:p14="http://schemas.microsoft.com/office/powerpoint/2010/main" val="31640579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55</a:t>
            </a:fld>
            <a:endParaRPr lang="en-GB" dirty="0"/>
          </a:p>
        </p:txBody>
      </p:sp>
    </p:spTree>
    <p:extLst>
      <p:ext uri="{BB962C8B-B14F-4D97-AF65-F5344CB8AC3E}">
        <p14:creationId xmlns:p14="http://schemas.microsoft.com/office/powerpoint/2010/main" val="7799675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56</a:t>
            </a:fld>
            <a:endParaRPr lang="en-GB" dirty="0"/>
          </a:p>
        </p:txBody>
      </p:sp>
    </p:spTree>
    <p:extLst>
      <p:ext uri="{BB962C8B-B14F-4D97-AF65-F5344CB8AC3E}">
        <p14:creationId xmlns:p14="http://schemas.microsoft.com/office/powerpoint/2010/main" val="25880749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57</a:t>
            </a:fld>
            <a:endParaRPr lang="en-GB" dirty="0"/>
          </a:p>
        </p:txBody>
      </p:sp>
    </p:spTree>
    <p:extLst>
      <p:ext uri="{BB962C8B-B14F-4D97-AF65-F5344CB8AC3E}">
        <p14:creationId xmlns:p14="http://schemas.microsoft.com/office/powerpoint/2010/main" val="40629690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58</a:t>
            </a:fld>
            <a:endParaRPr lang="en-GB" dirty="0"/>
          </a:p>
        </p:txBody>
      </p:sp>
    </p:spTree>
    <p:extLst>
      <p:ext uri="{BB962C8B-B14F-4D97-AF65-F5344CB8AC3E}">
        <p14:creationId xmlns:p14="http://schemas.microsoft.com/office/powerpoint/2010/main" val="33557048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59</a:t>
            </a:fld>
            <a:endParaRPr lang="en-GB" dirty="0"/>
          </a:p>
        </p:txBody>
      </p:sp>
    </p:spTree>
    <p:extLst>
      <p:ext uri="{BB962C8B-B14F-4D97-AF65-F5344CB8AC3E}">
        <p14:creationId xmlns:p14="http://schemas.microsoft.com/office/powerpoint/2010/main" val="2447740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 interesting DSI is Public Open Data,</a:t>
            </a:r>
            <a:r>
              <a:rPr lang="en-GB" baseline="0" dirty="0" smtClean="0"/>
              <a:t> and filter for domain</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62</a:t>
            </a:fld>
            <a:endParaRPr lang="en-GB" dirty="0"/>
          </a:p>
        </p:txBody>
      </p:sp>
    </p:spTree>
    <p:extLst>
      <p:ext uri="{BB962C8B-B14F-4D97-AF65-F5344CB8AC3E}">
        <p14:creationId xmlns:p14="http://schemas.microsoft.com/office/powerpoint/2010/main" val="18421590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63</a:t>
            </a:fld>
            <a:endParaRPr lang="en-GB" dirty="0"/>
          </a:p>
        </p:txBody>
      </p:sp>
    </p:spTree>
    <p:extLst>
      <p:ext uri="{BB962C8B-B14F-4D97-AF65-F5344CB8AC3E}">
        <p14:creationId xmlns:p14="http://schemas.microsoft.com/office/powerpoint/2010/main" val="3142555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10</a:t>
            </a:fld>
            <a:endParaRPr lang="en-GB" dirty="0"/>
          </a:p>
        </p:txBody>
      </p:sp>
    </p:spTree>
    <p:extLst>
      <p:ext uri="{BB962C8B-B14F-4D97-AF65-F5344CB8AC3E}">
        <p14:creationId xmlns:p14="http://schemas.microsoft.com/office/powerpoint/2010/main" val="26709391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74320">
              <a:spcAft>
                <a:spcPts val="900"/>
              </a:spcAft>
            </a:pPr>
            <a:r>
              <a:rPr lang="en-GB" sz="1200" dirty="0" smtClean="0">
                <a:latin typeface="Georgia" pitchFamily="18" charset="0"/>
              </a:rPr>
              <a:t>An EU example:</a:t>
            </a:r>
          </a:p>
          <a:p>
            <a:pPr indent="-274320">
              <a:spcAft>
                <a:spcPts val="900"/>
              </a:spcAft>
            </a:pPr>
            <a:r>
              <a:rPr lang="en-GB" sz="1200" dirty="0" smtClean="0">
                <a:latin typeface="Georgia" pitchFamily="18" charset="0"/>
                <a:hlinkClick r:id="rId3"/>
              </a:rPr>
              <a:t>http://ec.europa.eu/budget/figures/interactive/index_en.cfm</a:t>
            </a:r>
            <a:endParaRPr lang="en-GB" sz="1200" dirty="0" smtClean="0">
              <a:latin typeface="Georgia" pitchFamily="18" charset="0"/>
            </a:endParaRPr>
          </a:p>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65</a:t>
            </a:fld>
            <a:endParaRPr lang="en-GB" dirty="0"/>
          </a:p>
        </p:txBody>
      </p:sp>
    </p:spTree>
    <p:extLst>
      <p:ext uri="{BB962C8B-B14F-4D97-AF65-F5344CB8AC3E}">
        <p14:creationId xmlns:p14="http://schemas.microsoft.com/office/powerpoint/2010/main" val="33335779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67</a:t>
            </a:fld>
            <a:endParaRPr lang="en-GB" dirty="0"/>
          </a:p>
        </p:txBody>
      </p:sp>
    </p:spTree>
    <p:extLst>
      <p:ext uri="{BB962C8B-B14F-4D97-AF65-F5344CB8AC3E}">
        <p14:creationId xmlns:p14="http://schemas.microsoft.com/office/powerpoint/2010/main" val="38234084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68</a:t>
            </a:fld>
            <a:endParaRPr lang="en-GB" dirty="0"/>
          </a:p>
        </p:txBody>
      </p:sp>
    </p:spTree>
    <p:extLst>
      <p:ext uri="{BB962C8B-B14F-4D97-AF65-F5344CB8AC3E}">
        <p14:creationId xmlns:p14="http://schemas.microsoft.com/office/powerpoint/2010/main" val="35957155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Credits Forbes: http://www.forbes.com/sites/brentdykes/2016/03/31/data-storytelling-the-essential-data-science-skill-everyone-needs/#2d3603a7f0c8</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69</a:t>
            </a:fld>
            <a:endParaRPr lang="en-GB" dirty="0"/>
          </a:p>
        </p:txBody>
      </p:sp>
    </p:spTree>
    <p:extLst>
      <p:ext uri="{BB962C8B-B14F-4D97-AF65-F5344CB8AC3E}">
        <p14:creationId xmlns:p14="http://schemas.microsoft.com/office/powerpoint/2010/main" val="28880113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Examples of different ways to visualise same data to tell different stories:</a:t>
            </a:r>
          </a:p>
          <a:p>
            <a:r>
              <a:rPr lang="en-GB" sz="1200" dirty="0" smtClean="0">
                <a:hlinkClick r:id="rId3"/>
              </a:rPr>
              <a:t>http://www.carlapedret.cat/data-visualisation-asylum-seekers-refugee-crisis-refugees/</a:t>
            </a:r>
            <a:endParaRPr lang="en-GB" sz="1200" dirty="0" smtClean="0"/>
          </a:p>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73</a:t>
            </a:fld>
            <a:endParaRPr lang="en-GB" dirty="0"/>
          </a:p>
        </p:txBody>
      </p:sp>
    </p:spTree>
    <p:extLst>
      <p:ext uri="{BB962C8B-B14F-4D97-AF65-F5344CB8AC3E}">
        <p14:creationId xmlns:p14="http://schemas.microsoft.com/office/powerpoint/2010/main" val="29786929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75</a:t>
            </a:fld>
            <a:endParaRPr lang="en-GB" dirty="0"/>
          </a:p>
        </p:txBody>
      </p:sp>
    </p:spTree>
    <p:extLst>
      <p:ext uri="{BB962C8B-B14F-4D97-AF65-F5344CB8AC3E}">
        <p14:creationId xmlns:p14="http://schemas.microsoft.com/office/powerpoint/2010/main" val="11044940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Catalogue of visualisation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bg1"/>
                </a:solidFill>
                <a:latin typeface="Georgia" pitchFamily="18" charset="0"/>
              </a:rPr>
              <a:t>https://joinup.ec.europa.eu/sites/default/files/isa_field_path/presentation_workshop_data_visualisation.pdf</a:t>
            </a:r>
          </a:p>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76</a:t>
            </a:fld>
            <a:endParaRPr lang="en-GB" dirty="0"/>
          </a:p>
        </p:txBody>
      </p:sp>
    </p:spTree>
    <p:extLst>
      <p:ext uri="{BB962C8B-B14F-4D97-AF65-F5344CB8AC3E}">
        <p14:creationId xmlns:p14="http://schemas.microsoft.com/office/powerpoint/2010/main" val="41488751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78</a:t>
            </a:fld>
            <a:endParaRPr lang="en-GB" dirty="0"/>
          </a:p>
        </p:txBody>
      </p:sp>
    </p:spTree>
    <p:extLst>
      <p:ext uri="{BB962C8B-B14F-4D97-AF65-F5344CB8AC3E}">
        <p14:creationId xmlns:p14="http://schemas.microsoft.com/office/powerpoint/2010/main" val="14978210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a:t> should be an area chart!!!</a:t>
            </a:r>
          </a:p>
        </p:txBody>
      </p:sp>
      <p:sp>
        <p:nvSpPr>
          <p:cNvPr id="4" name="Slide Number Placeholder 3"/>
          <p:cNvSpPr>
            <a:spLocks noGrp="1"/>
          </p:cNvSpPr>
          <p:nvPr>
            <p:ph type="sldNum" sz="quarter" idx="10"/>
          </p:nvPr>
        </p:nvSpPr>
        <p:spPr/>
        <p:txBody>
          <a:bodyPr/>
          <a:lstStyle/>
          <a:p>
            <a:fld id="{F07B8F03-BC93-4120-96CA-A36DF640BE24}" type="slidenum">
              <a:rPr lang="en-GB" smtClean="0"/>
              <a:pPr/>
              <a:t>86</a:t>
            </a:fld>
            <a:endParaRPr lang="en-GB" dirty="0"/>
          </a:p>
        </p:txBody>
      </p:sp>
    </p:spTree>
    <p:extLst>
      <p:ext uri="{BB962C8B-B14F-4D97-AF65-F5344CB8AC3E}">
        <p14:creationId xmlns:p14="http://schemas.microsoft.com/office/powerpoint/2010/main" val="24118804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kT</a:t>
            </a:r>
            <a:r>
              <a:rPr lang="en-GB" dirty="0" smtClean="0"/>
              <a:t> = kilotons</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106</a:t>
            </a:fld>
            <a:endParaRPr lang="en-GB" dirty="0"/>
          </a:p>
        </p:txBody>
      </p:sp>
    </p:spTree>
    <p:extLst>
      <p:ext uri="{BB962C8B-B14F-4D97-AF65-F5344CB8AC3E}">
        <p14:creationId xmlns:p14="http://schemas.microsoft.com/office/powerpoint/2010/main" val="989443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7B8F03-BC93-4120-96CA-A36DF640BE24}" type="slidenum">
              <a:rPr lang="en-GB" smtClean="0"/>
              <a:pPr/>
              <a:t>11</a:t>
            </a:fld>
            <a:endParaRPr lang="en-GB" dirty="0"/>
          </a:p>
        </p:txBody>
      </p:sp>
    </p:spTree>
    <p:extLst>
      <p:ext uri="{BB962C8B-B14F-4D97-AF65-F5344CB8AC3E}">
        <p14:creationId xmlns:p14="http://schemas.microsoft.com/office/powerpoint/2010/main" val="19433398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Information is a commodity.</a:t>
            </a:r>
            <a:r>
              <a:rPr lang="en-GB" baseline="0" dirty="0" smtClean="0"/>
              <a:t> Clients pay us to get messages.</a:t>
            </a:r>
            <a:endParaRPr lang="en-GB" dirty="0" smtClean="0"/>
          </a:p>
        </p:txBody>
      </p:sp>
      <p:sp>
        <p:nvSpPr>
          <p:cNvPr id="4" name="Slide Number Placeholder 3"/>
          <p:cNvSpPr>
            <a:spLocks noGrp="1"/>
          </p:cNvSpPr>
          <p:nvPr>
            <p:ph type="sldNum" sz="quarter" idx="10"/>
          </p:nvPr>
        </p:nvSpPr>
        <p:spPr/>
        <p:txBody>
          <a:bodyPr/>
          <a:lstStyle/>
          <a:p>
            <a:fld id="{F07B8F03-BC93-4120-96CA-A36DF640BE24}" type="slidenum">
              <a:rPr lang="en-GB" smtClean="0">
                <a:solidFill>
                  <a:prstClr val="black"/>
                </a:solidFill>
              </a:rPr>
              <a:pPr/>
              <a:t>110</a:t>
            </a:fld>
            <a:endParaRPr lang="en-GB" dirty="0">
              <a:solidFill>
                <a:prstClr val="black"/>
              </a:solidFill>
            </a:endParaRPr>
          </a:p>
        </p:txBody>
      </p:sp>
    </p:spTree>
    <p:extLst>
      <p:ext uri="{BB962C8B-B14F-4D97-AF65-F5344CB8AC3E}">
        <p14:creationId xmlns:p14="http://schemas.microsoft.com/office/powerpoint/2010/main" val="10211623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How can we improve this table? What is our message?</a:t>
            </a:r>
          </a:p>
          <a:p>
            <a:endParaRPr lang="en-GB" baseline="0" dirty="0" smtClean="0"/>
          </a:p>
          <a:p>
            <a:pPr marL="171450" indent="-171450">
              <a:buFontTx/>
              <a:buChar char="-"/>
            </a:pPr>
            <a:r>
              <a:rPr lang="en-GB" baseline="0" dirty="0" smtClean="0"/>
              <a:t>Linux has the most viruses, this is where efforts should be taken!</a:t>
            </a:r>
          </a:p>
          <a:p>
            <a:pPr marL="171450" indent="-171450">
              <a:buFontTx/>
              <a:buChar char="-"/>
            </a:pPr>
            <a:endParaRPr lang="en-GB" baseline="0" dirty="0" smtClean="0"/>
          </a:p>
          <a:p>
            <a:pPr marL="0" indent="0">
              <a:buFontTx/>
              <a:buNone/>
            </a:pPr>
            <a:r>
              <a:rPr lang="en-GB" baseline="0" dirty="0" smtClean="0"/>
              <a:t>Visualisation is a good way to do </a:t>
            </a:r>
            <a:r>
              <a:rPr lang="en-GB" baseline="0" smtClean="0"/>
              <a:t>effective redundancy.</a:t>
            </a:r>
            <a:endParaRPr lang="en-GB" baseline="0" dirty="0" smtClean="0"/>
          </a:p>
        </p:txBody>
      </p:sp>
      <p:sp>
        <p:nvSpPr>
          <p:cNvPr id="4" name="Slide Number Placeholder 3"/>
          <p:cNvSpPr>
            <a:spLocks noGrp="1"/>
          </p:cNvSpPr>
          <p:nvPr>
            <p:ph type="sldNum" sz="quarter" idx="10"/>
          </p:nvPr>
        </p:nvSpPr>
        <p:spPr/>
        <p:txBody>
          <a:bodyPr/>
          <a:lstStyle/>
          <a:p>
            <a:fld id="{F07B8F03-BC93-4120-96CA-A36DF640BE24}" type="slidenum">
              <a:rPr lang="en-GB" smtClean="0"/>
              <a:pPr/>
              <a:t>111</a:t>
            </a:fld>
            <a:endParaRPr lang="en-GB" dirty="0"/>
          </a:p>
        </p:txBody>
      </p:sp>
    </p:spTree>
    <p:extLst>
      <p:ext uri="{BB962C8B-B14F-4D97-AF65-F5344CB8AC3E}">
        <p14:creationId xmlns:p14="http://schemas.microsoft.com/office/powerpoint/2010/main" val="12814485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smtClean="0"/>
              <a:t>How can we improve this table? What is our message?</a:t>
            </a:r>
          </a:p>
          <a:p>
            <a:endParaRPr lang="en-GB" baseline="0" smtClean="0"/>
          </a:p>
          <a:p>
            <a:r>
              <a:rPr lang="en-GB" baseline="0" smtClean="0"/>
              <a:t>- Linux has the most viruses, this is where efforts should be taken!</a:t>
            </a:r>
            <a:endParaRPr lang="en-GB" baseline="0" dirty="0" smtClean="0"/>
          </a:p>
        </p:txBody>
      </p:sp>
      <p:sp>
        <p:nvSpPr>
          <p:cNvPr id="4" name="Slide Number Placeholder 3"/>
          <p:cNvSpPr>
            <a:spLocks noGrp="1"/>
          </p:cNvSpPr>
          <p:nvPr>
            <p:ph type="sldNum" sz="quarter" idx="10"/>
          </p:nvPr>
        </p:nvSpPr>
        <p:spPr/>
        <p:txBody>
          <a:bodyPr/>
          <a:lstStyle/>
          <a:p>
            <a:fld id="{F07B8F03-BC93-4120-96CA-A36DF640BE24}" type="slidenum">
              <a:rPr lang="en-GB" smtClean="0"/>
              <a:pPr/>
              <a:t>112</a:t>
            </a:fld>
            <a:endParaRPr lang="en-GB" dirty="0"/>
          </a:p>
        </p:txBody>
      </p:sp>
    </p:spTree>
    <p:extLst>
      <p:ext uri="{BB962C8B-B14F-4D97-AF65-F5344CB8AC3E}">
        <p14:creationId xmlns:p14="http://schemas.microsoft.com/office/powerpoint/2010/main" val="21457964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smtClean="0"/>
              <a:t>How can we improve this table? What is our message?</a:t>
            </a:r>
          </a:p>
          <a:p>
            <a:endParaRPr lang="en-GB" baseline="0" smtClean="0"/>
          </a:p>
          <a:p>
            <a:r>
              <a:rPr lang="en-GB" baseline="0" smtClean="0"/>
              <a:t>- Linux has the most viruses, this is where efforts should be taken!</a:t>
            </a:r>
            <a:endParaRPr lang="en-GB" baseline="0" dirty="0" smtClean="0"/>
          </a:p>
        </p:txBody>
      </p:sp>
      <p:sp>
        <p:nvSpPr>
          <p:cNvPr id="4" name="Slide Number Placeholder 3"/>
          <p:cNvSpPr>
            <a:spLocks noGrp="1"/>
          </p:cNvSpPr>
          <p:nvPr>
            <p:ph type="sldNum" sz="quarter" idx="10"/>
          </p:nvPr>
        </p:nvSpPr>
        <p:spPr/>
        <p:txBody>
          <a:bodyPr/>
          <a:lstStyle/>
          <a:p>
            <a:fld id="{F07B8F03-BC93-4120-96CA-A36DF640BE24}" type="slidenum">
              <a:rPr lang="en-GB" smtClean="0"/>
              <a:pPr/>
              <a:t>113</a:t>
            </a:fld>
            <a:endParaRPr lang="en-GB" dirty="0"/>
          </a:p>
        </p:txBody>
      </p:sp>
    </p:spTree>
    <p:extLst>
      <p:ext uri="{BB962C8B-B14F-4D97-AF65-F5344CB8AC3E}">
        <p14:creationId xmlns:p14="http://schemas.microsoft.com/office/powerpoint/2010/main" val="20570783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smtClean="0"/>
              <a:t>How can we improve this table? What is our message?</a:t>
            </a:r>
          </a:p>
          <a:p>
            <a:endParaRPr lang="en-GB" baseline="0" smtClean="0"/>
          </a:p>
          <a:p>
            <a:r>
              <a:rPr lang="en-GB" baseline="0" smtClean="0"/>
              <a:t>- Linux has the most viruses, this is where efforts should be taken!</a:t>
            </a:r>
            <a:endParaRPr lang="en-GB" baseline="0" dirty="0" smtClean="0"/>
          </a:p>
        </p:txBody>
      </p:sp>
      <p:sp>
        <p:nvSpPr>
          <p:cNvPr id="4" name="Slide Number Placeholder 3"/>
          <p:cNvSpPr>
            <a:spLocks noGrp="1"/>
          </p:cNvSpPr>
          <p:nvPr>
            <p:ph type="sldNum" sz="quarter" idx="10"/>
          </p:nvPr>
        </p:nvSpPr>
        <p:spPr/>
        <p:txBody>
          <a:bodyPr/>
          <a:lstStyle/>
          <a:p>
            <a:fld id="{F07B8F03-BC93-4120-96CA-A36DF640BE24}" type="slidenum">
              <a:rPr lang="en-GB" smtClean="0"/>
              <a:pPr/>
              <a:t>114</a:t>
            </a:fld>
            <a:endParaRPr lang="en-GB" dirty="0"/>
          </a:p>
        </p:txBody>
      </p:sp>
    </p:spTree>
    <p:extLst>
      <p:ext uri="{BB962C8B-B14F-4D97-AF65-F5344CB8AC3E}">
        <p14:creationId xmlns:p14="http://schemas.microsoft.com/office/powerpoint/2010/main" val="15918135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smtClean="0"/>
              <a:t>How can we improve this table? What is our message?</a:t>
            </a:r>
          </a:p>
          <a:p>
            <a:endParaRPr lang="en-GB" baseline="0" smtClean="0"/>
          </a:p>
          <a:p>
            <a:r>
              <a:rPr lang="en-GB" baseline="0" smtClean="0"/>
              <a:t>- Linux has the most viruses, this is where efforts should be taken!</a:t>
            </a:r>
            <a:endParaRPr lang="en-GB" baseline="0" dirty="0" smtClean="0"/>
          </a:p>
        </p:txBody>
      </p:sp>
      <p:sp>
        <p:nvSpPr>
          <p:cNvPr id="4" name="Slide Number Placeholder 3"/>
          <p:cNvSpPr>
            <a:spLocks noGrp="1"/>
          </p:cNvSpPr>
          <p:nvPr>
            <p:ph type="sldNum" sz="quarter" idx="10"/>
          </p:nvPr>
        </p:nvSpPr>
        <p:spPr/>
        <p:txBody>
          <a:bodyPr/>
          <a:lstStyle/>
          <a:p>
            <a:fld id="{F07B8F03-BC93-4120-96CA-A36DF640BE24}" type="slidenum">
              <a:rPr lang="en-GB" smtClean="0"/>
              <a:pPr/>
              <a:t>115</a:t>
            </a:fld>
            <a:endParaRPr lang="en-GB" dirty="0"/>
          </a:p>
        </p:txBody>
      </p:sp>
    </p:spTree>
    <p:extLst>
      <p:ext uri="{BB962C8B-B14F-4D97-AF65-F5344CB8AC3E}">
        <p14:creationId xmlns:p14="http://schemas.microsoft.com/office/powerpoint/2010/main" val="33917567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F07B8F03-BC93-4120-96CA-A36DF640BE24}" type="slidenum">
              <a:rPr lang="en-GB" smtClean="0"/>
              <a:pPr/>
              <a:t>116</a:t>
            </a:fld>
            <a:endParaRPr lang="en-GB" dirty="0"/>
          </a:p>
        </p:txBody>
      </p:sp>
    </p:spTree>
    <p:extLst>
      <p:ext uri="{BB962C8B-B14F-4D97-AF65-F5344CB8AC3E}">
        <p14:creationId xmlns:p14="http://schemas.microsoft.com/office/powerpoint/2010/main" val="18015036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F07B8F03-BC93-4120-96CA-A36DF640BE24}" type="slidenum">
              <a:rPr lang="en-GB" smtClean="0"/>
              <a:pPr/>
              <a:t>117</a:t>
            </a:fld>
            <a:endParaRPr lang="en-GB" dirty="0"/>
          </a:p>
        </p:txBody>
      </p:sp>
    </p:spTree>
    <p:extLst>
      <p:ext uri="{BB962C8B-B14F-4D97-AF65-F5344CB8AC3E}">
        <p14:creationId xmlns:p14="http://schemas.microsoft.com/office/powerpoint/2010/main" val="33966903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F07B8F03-BC93-4120-96CA-A36DF640BE24}" type="slidenum">
              <a:rPr lang="en-GB" smtClean="0"/>
              <a:pPr/>
              <a:t>118</a:t>
            </a:fld>
            <a:endParaRPr lang="en-GB" dirty="0"/>
          </a:p>
        </p:txBody>
      </p:sp>
    </p:spTree>
    <p:extLst>
      <p:ext uri="{BB962C8B-B14F-4D97-AF65-F5344CB8AC3E}">
        <p14:creationId xmlns:p14="http://schemas.microsoft.com/office/powerpoint/2010/main" val="3592659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F07B8F03-BC93-4120-96CA-A36DF640BE24}" type="slidenum">
              <a:rPr lang="en-GB" smtClean="0"/>
              <a:pPr/>
              <a:t>119</a:t>
            </a:fld>
            <a:endParaRPr lang="en-GB" dirty="0"/>
          </a:p>
        </p:txBody>
      </p:sp>
    </p:spTree>
    <p:extLst>
      <p:ext uri="{BB962C8B-B14F-4D97-AF65-F5344CB8AC3E}">
        <p14:creationId xmlns:p14="http://schemas.microsoft.com/office/powerpoint/2010/main" val="3103601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7B8F03-BC93-4120-96CA-A36DF640BE24}" type="slidenum">
              <a:rPr lang="en-GB" smtClean="0"/>
              <a:pPr/>
              <a:t>12</a:t>
            </a:fld>
            <a:endParaRPr lang="en-GB" dirty="0"/>
          </a:p>
        </p:txBody>
      </p:sp>
    </p:spTree>
    <p:extLst>
      <p:ext uri="{BB962C8B-B14F-4D97-AF65-F5344CB8AC3E}">
        <p14:creationId xmlns:p14="http://schemas.microsoft.com/office/powerpoint/2010/main" val="38257147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122</a:t>
            </a:fld>
            <a:endParaRPr lang="en-GB" dirty="0"/>
          </a:p>
        </p:txBody>
      </p:sp>
    </p:spTree>
    <p:extLst>
      <p:ext uri="{BB962C8B-B14F-4D97-AF65-F5344CB8AC3E}">
        <p14:creationId xmlns:p14="http://schemas.microsoft.com/office/powerpoint/2010/main" val="29447539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Bars are often chosen, but not always the best format.</a:t>
            </a:r>
          </a:p>
        </p:txBody>
      </p:sp>
      <p:sp>
        <p:nvSpPr>
          <p:cNvPr id="4" name="Slide Number Placeholder 3"/>
          <p:cNvSpPr>
            <a:spLocks noGrp="1"/>
          </p:cNvSpPr>
          <p:nvPr>
            <p:ph type="sldNum" sz="quarter" idx="10"/>
          </p:nvPr>
        </p:nvSpPr>
        <p:spPr/>
        <p:txBody>
          <a:bodyPr/>
          <a:lstStyle/>
          <a:p>
            <a:fld id="{F07B8F03-BC93-4120-96CA-A36DF640BE24}" type="slidenum">
              <a:rPr lang="en-GB" smtClean="0"/>
              <a:pPr/>
              <a:t>133</a:t>
            </a:fld>
            <a:endParaRPr lang="en-GB" dirty="0"/>
          </a:p>
        </p:txBody>
      </p:sp>
    </p:spTree>
    <p:extLst>
      <p:ext uri="{BB962C8B-B14F-4D97-AF65-F5344CB8AC3E}">
        <p14:creationId xmlns:p14="http://schemas.microsoft.com/office/powerpoint/2010/main" val="26775087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Bars are often chosen, but not always the best format.</a:t>
            </a:r>
          </a:p>
        </p:txBody>
      </p:sp>
      <p:sp>
        <p:nvSpPr>
          <p:cNvPr id="4" name="Slide Number Placeholder 3"/>
          <p:cNvSpPr>
            <a:spLocks noGrp="1"/>
          </p:cNvSpPr>
          <p:nvPr>
            <p:ph type="sldNum" sz="quarter" idx="10"/>
          </p:nvPr>
        </p:nvSpPr>
        <p:spPr/>
        <p:txBody>
          <a:bodyPr/>
          <a:lstStyle/>
          <a:p>
            <a:fld id="{F07B8F03-BC93-4120-96CA-A36DF640BE24}" type="slidenum">
              <a:rPr lang="en-GB" smtClean="0"/>
              <a:pPr/>
              <a:t>134</a:t>
            </a:fld>
            <a:endParaRPr lang="en-GB" dirty="0"/>
          </a:p>
        </p:txBody>
      </p:sp>
    </p:spTree>
    <p:extLst>
      <p:ext uri="{BB962C8B-B14F-4D97-AF65-F5344CB8AC3E}">
        <p14:creationId xmlns:p14="http://schemas.microsoft.com/office/powerpoint/2010/main" val="8833676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7B8F03-BC93-4120-96CA-A36DF640BE24}" type="slidenum">
              <a:rPr lang="en-GB" smtClean="0"/>
              <a:pPr/>
              <a:t>159</a:t>
            </a:fld>
            <a:endParaRPr lang="en-GB" dirty="0"/>
          </a:p>
        </p:txBody>
      </p:sp>
    </p:spTree>
    <p:extLst>
      <p:ext uri="{BB962C8B-B14F-4D97-AF65-F5344CB8AC3E}">
        <p14:creationId xmlns:p14="http://schemas.microsoft.com/office/powerpoint/2010/main" val="10909912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7B8F03-BC93-4120-96CA-A36DF640BE24}" type="slidenum">
              <a:rPr lang="en-GB" smtClean="0"/>
              <a:pPr/>
              <a:t>160</a:t>
            </a:fld>
            <a:endParaRPr lang="en-GB" dirty="0"/>
          </a:p>
        </p:txBody>
      </p:sp>
    </p:spTree>
    <p:extLst>
      <p:ext uri="{BB962C8B-B14F-4D97-AF65-F5344CB8AC3E}">
        <p14:creationId xmlns:p14="http://schemas.microsoft.com/office/powerpoint/2010/main" val="28012948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Granularity per country AND per gender or other</a:t>
            </a:r>
            <a:r>
              <a:rPr lang="en-GB" baseline="0" dirty="0" smtClean="0"/>
              <a:t> category to allow calculations</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163</a:t>
            </a:fld>
            <a:endParaRPr lang="en-GB" dirty="0"/>
          </a:p>
        </p:txBody>
      </p:sp>
    </p:spTree>
    <p:extLst>
      <p:ext uri="{BB962C8B-B14F-4D97-AF65-F5344CB8AC3E}">
        <p14:creationId xmlns:p14="http://schemas.microsoft.com/office/powerpoint/2010/main" val="28089495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164</a:t>
            </a:fld>
            <a:endParaRPr lang="en-GB" dirty="0"/>
          </a:p>
        </p:txBody>
      </p:sp>
    </p:spTree>
    <p:extLst>
      <p:ext uri="{BB962C8B-B14F-4D97-AF65-F5344CB8AC3E}">
        <p14:creationId xmlns:p14="http://schemas.microsoft.com/office/powerpoint/2010/main" val="2963690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 nicer image of an outlier in A LOT of data could be used</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13</a:t>
            </a:fld>
            <a:endParaRPr lang="en-GB" dirty="0"/>
          </a:p>
        </p:txBody>
      </p:sp>
    </p:spTree>
    <p:extLst>
      <p:ext uri="{BB962C8B-B14F-4D97-AF65-F5344CB8AC3E}">
        <p14:creationId xmlns:p14="http://schemas.microsoft.com/office/powerpoint/2010/main" val="1255541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a</a:t>
            </a:r>
            <a:r>
              <a:rPr lang="en-GB" baseline="0" dirty="0" smtClean="0"/>
              <a:t> nice and engaging video we will play</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16</a:t>
            </a:fld>
            <a:endParaRPr lang="en-GB" dirty="0"/>
          </a:p>
        </p:txBody>
      </p:sp>
    </p:spTree>
    <p:extLst>
      <p:ext uri="{BB962C8B-B14F-4D97-AF65-F5344CB8AC3E}">
        <p14:creationId xmlns:p14="http://schemas.microsoft.com/office/powerpoint/2010/main" val="2993239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Slide">
    <p:spTree>
      <p:nvGrpSpPr>
        <p:cNvPr id="1" name=""/>
        <p:cNvGrpSpPr/>
        <p:nvPr/>
      </p:nvGrpSpPr>
      <p:grpSpPr>
        <a:xfrm>
          <a:off x="0" y="0"/>
          <a:ext cx="0" cy="0"/>
          <a:chOff x="0" y="0"/>
          <a:chExt cx="0" cy="0"/>
        </a:xfrm>
      </p:grpSpPr>
      <p:grpSp>
        <p:nvGrpSpPr>
          <p:cNvPr id="19" name="Group 18"/>
          <p:cNvGrpSpPr/>
          <p:nvPr userDrawn="1"/>
        </p:nvGrpSpPr>
        <p:grpSpPr bwMode="gray">
          <a:xfrm>
            <a:off x="1752601" y="1"/>
            <a:ext cx="7391400" cy="6176009"/>
            <a:chOff x="19140488" y="13674"/>
            <a:chExt cx="7443798" cy="6145827"/>
          </a:xfrm>
        </p:grpSpPr>
        <p:sp>
          <p:nvSpPr>
            <p:cNvPr id="23" name="Rectangle 17"/>
            <p:cNvSpPr>
              <a:spLocks noChangeArrowheads="1"/>
            </p:cNvSpPr>
            <p:nvPr/>
          </p:nvSpPr>
          <p:spPr bwMode="gray">
            <a:xfrm>
              <a:off x="19140488" y="4188799"/>
              <a:ext cx="2302206" cy="1970702"/>
            </a:xfrm>
            <a:prstGeom prst="rect">
              <a:avLst/>
            </a:prstGeom>
            <a:solidFill>
              <a:srgbClr val="9A170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 name="Rectangle 7"/>
            <p:cNvSpPr>
              <a:spLocks noChangeArrowheads="1"/>
            </p:cNvSpPr>
            <p:nvPr/>
          </p:nvSpPr>
          <p:spPr bwMode="gray">
            <a:xfrm>
              <a:off x="25663403" y="4032250"/>
              <a:ext cx="920883" cy="2127250"/>
            </a:xfrm>
            <a:prstGeom prst="rect">
              <a:avLst/>
            </a:prstGeom>
            <a:solidFill>
              <a:srgbClr val="F3BE26"/>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 name="Rectangle 8"/>
            <p:cNvSpPr>
              <a:spLocks noChangeArrowheads="1"/>
            </p:cNvSpPr>
            <p:nvPr/>
          </p:nvSpPr>
          <p:spPr bwMode="gray">
            <a:xfrm>
              <a:off x="25049482" y="2899477"/>
              <a:ext cx="734694" cy="1289321"/>
            </a:xfrm>
            <a:prstGeom prst="rect">
              <a:avLst/>
            </a:prstGeom>
            <a:solidFill>
              <a:srgbClr val="F3BC87"/>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 name="Rectangle 9"/>
            <p:cNvSpPr>
              <a:spLocks noChangeArrowheads="1"/>
            </p:cNvSpPr>
            <p:nvPr/>
          </p:nvSpPr>
          <p:spPr bwMode="gray">
            <a:xfrm>
              <a:off x="25049482" y="4032250"/>
              <a:ext cx="734693" cy="2127250"/>
            </a:xfrm>
            <a:prstGeom prst="rect">
              <a:avLst/>
            </a:prstGeom>
            <a:solidFill>
              <a:srgbClr val="E88C14"/>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 name="Rectangle 11"/>
            <p:cNvSpPr>
              <a:spLocks noChangeArrowheads="1"/>
            </p:cNvSpPr>
            <p:nvPr/>
          </p:nvSpPr>
          <p:spPr bwMode="gray">
            <a:xfrm>
              <a:off x="24665780" y="706365"/>
              <a:ext cx="477045" cy="2263848"/>
            </a:xfrm>
            <a:prstGeom prst="rect">
              <a:avLst/>
            </a:prstGeom>
            <a:solidFill>
              <a:srgbClr val="E669A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 name="Rectangle 12"/>
            <p:cNvSpPr>
              <a:spLocks noChangeArrowheads="1"/>
            </p:cNvSpPr>
            <p:nvPr/>
          </p:nvSpPr>
          <p:spPr bwMode="gray">
            <a:xfrm>
              <a:off x="24665780" y="2899478"/>
              <a:ext cx="477045" cy="1289321"/>
            </a:xfrm>
            <a:prstGeom prst="rect">
              <a:avLst/>
            </a:prstGeom>
            <a:solidFill>
              <a:srgbClr val="DB4D56"/>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 name="Rectangle 13"/>
            <p:cNvSpPr>
              <a:spLocks noChangeArrowheads="1"/>
            </p:cNvSpPr>
            <p:nvPr/>
          </p:nvSpPr>
          <p:spPr bwMode="gray">
            <a:xfrm>
              <a:off x="24665780" y="4032250"/>
              <a:ext cx="477045" cy="2127250"/>
            </a:xfrm>
            <a:prstGeom prst="rect">
              <a:avLst/>
            </a:prstGeom>
            <a:solidFill>
              <a:srgbClr val="D13A0D"/>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 name="Rectangle 14"/>
            <p:cNvSpPr>
              <a:spLocks noChangeArrowheads="1"/>
            </p:cNvSpPr>
            <p:nvPr/>
          </p:nvSpPr>
          <p:spPr bwMode="gray">
            <a:xfrm>
              <a:off x="19140488" y="669925"/>
              <a:ext cx="5662612" cy="2300288"/>
            </a:xfrm>
            <a:prstGeom prst="rect">
              <a:avLst/>
            </a:prstGeom>
            <a:solidFill>
              <a:srgbClr val="D7402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 name="Rectangle 15"/>
            <p:cNvSpPr>
              <a:spLocks noChangeArrowheads="1"/>
            </p:cNvSpPr>
            <p:nvPr/>
          </p:nvSpPr>
          <p:spPr bwMode="gray">
            <a:xfrm>
              <a:off x="19140488" y="2899478"/>
              <a:ext cx="5662612" cy="1289321"/>
            </a:xfrm>
            <a:prstGeom prst="rect">
              <a:avLst/>
            </a:prstGeom>
            <a:solidFill>
              <a:srgbClr val="CD2F1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 name="Freeform 16"/>
            <p:cNvSpPr>
              <a:spLocks/>
            </p:cNvSpPr>
            <p:nvPr/>
          </p:nvSpPr>
          <p:spPr bwMode="gray">
            <a:xfrm>
              <a:off x="19140488" y="4032250"/>
              <a:ext cx="5662612" cy="2127250"/>
            </a:xfrm>
            <a:custGeom>
              <a:avLst/>
              <a:gdLst/>
              <a:ahLst/>
              <a:cxnLst>
                <a:cxn ang="0">
                  <a:pos x="0" y="0"/>
                </a:cxn>
                <a:cxn ang="0">
                  <a:pos x="3567" y="0"/>
                </a:cxn>
                <a:cxn ang="0">
                  <a:pos x="3567" y="1340"/>
                </a:cxn>
                <a:cxn ang="0">
                  <a:pos x="1372" y="1340"/>
                </a:cxn>
                <a:cxn ang="0">
                  <a:pos x="1372" y="181"/>
                </a:cxn>
                <a:cxn ang="0">
                  <a:pos x="0" y="181"/>
                </a:cxn>
                <a:cxn ang="0">
                  <a:pos x="0" y="0"/>
                </a:cxn>
              </a:cxnLst>
              <a:rect l="0" t="0" r="r" b="b"/>
              <a:pathLst>
                <a:path w="3567" h="1340">
                  <a:moveTo>
                    <a:pt x="0" y="0"/>
                  </a:moveTo>
                  <a:lnTo>
                    <a:pt x="3567" y="0"/>
                  </a:lnTo>
                  <a:lnTo>
                    <a:pt x="3567" y="1340"/>
                  </a:lnTo>
                  <a:lnTo>
                    <a:pt x="1372" y="1340"/>
                  </a:lnTo>
                  <a:lnTo>
                    <a:pt x="1372" y="181"/>
                  </a:lnTo>
                  <a:lnTo>
                    <a:pt x="0" y="181"/>
                  </a:lnTo>
                  <a:lnTo>
                    <a:pt x="0" y="0"/>
                  </a:lnTo>
                  <a:close/>
                </a:path>
              </a:pathLst>
            </a:custGeom>
            <a:solidFill>
              <a:srgbClr val="C4230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0" name="Rectangle 10"/>
            <p:cNvSpPr>
              <a:spLocks noChangeArrowheads="1"/>
            </p:cNvSpPr>
            <p:nvPr/>
          </p:nvSpPr>
          <p:spPr bwMode="gray">
            <a:xfrm>
              <a:off x="19140488" y="13674"/>
              <a:ext cx="5662612" cy="692692"/>
            </a:xfrm>
            <a:prstGeom prst="rect">
              <a:avLst/>
            </a:prstGeom>
            <a:solidFill>
              <a:srgbClr val="EE9C34"/>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sp>
        <p:nvSpPr>
          <p:cNvPr id="15" name="Title 1"/>
          <p:cNvSpPr>
            <a:spLocks noGrp="1"/>
          </p:cNvSpPr>
          <p:nvPr>
            <p:ph type="ctrTitle" hasCustomPrompt="1"/>
          </p:nvPr>
        </p:nvSpPr>
        <p:spPr bwMode="white">
          <a:xfrm>
            <a:off x="1895475" y="838200"/>
            <a:ext cx="5343525" cy="914400"/>
          </a:xfrm>
        </p:spPr>
        <p:txBody>
          <a:bodyPr anchor="t" anchorCtr="0">
            <a:noAutofit/>
          </a:bodyPr>
          <a:lstStyle>
            <a:lvl1pPr>
              <a:lnSpc>
                <a:spcPct val="90000"/>
              </a:lnSpc>
              <a:defRPr sz="3200" b="1" i="1" baseline="0">
                <a:solidFill>
                  <a:schemeClr val="bg1"/>
                </a:solidFill>
              </a:defRPr>
            </a:lvl1pPr>
          </a:lstStyle>
          <a:p>
            <a:r>
              <a:rPr lang="en-GB" noProof="0" dirty="0" smtClean="0"/>
              <a:t>Click to add the presentation’s main title</a:t>
            </a:r>
            <a:endParaRPr lang="en-GB" noProof="0" dirty="0"/>
          </a:p>
        </p:txBody>
      </p:sp>
      <p:sp>
        <p:nvSpPr>
          <p:cNvPr id="18" name="Subtitle 2"/>
          <p:cNvSpPr>
            <a:spLocks noGrp="1"/>
          </p:cNvSpPr>
          <p:nvPr>
            <p:ph type="subTitle" idx="1" hasCustomPrompt="1"/>
          </p:nvPr>
        </p:nvSpPr>
        <p:spPr bwMode="white">
          <a:xfrm>
            <a:off x="1895475" y="1828799"/>
            <a:ext cx="5343525" cy="914401"/>
          </a:xfrm>
        </p:spPr>
        <p:txBody>
          <a:bodyPr>
            <a:noAutofit/>
          </a:bodyPr>
          <a:lstStyle>
            <a:lvl1pPr marL="0" indent="0" algn="l">
              <a:lnSpc>
                <a:spcPct val="90000"/>
              </a:lnSpc>
              <a:spcAft>
                <a:spcPts val="0"/>
              </a:spcAft>
              <a:buNone/>
              <a:defRPr sz="3200" baseline="0">
                <a:solidFill>
                  <a:schemeClr val="bg1"/>
                </a:solidFill>
                <a:latin typeface="+mj-lt"/>
              </a:defRPr>
            </a:lvl1pPr>
            <a:lvl2pPr marL="0" indent="0" algn="l">
              <a:buNone/>
              <a:defRPr sz="1800">
                <a:solidFill>
                  <a:schemeClr val="bg1"/>
                </a:solidFill>
                <a:latin typeface="+mj-lt"/>
              </a:defRPr>
            </a:lvl2pPr>
            <a:lvl3pPr marL="457200" indent="0" algn="l">
              <a:buNone/>
              <a:defRPr sz="1800">
                <a:solidFill>
                  <a:schemeClr val="bg1"/>
                </a:solidFill>
                <a:latin typeface="+mj-lt"/>
              </a:defRPr>
            </a:lvl3pPr>
            <a:lvl4pPr marL="914400" indent="0" algn="l">
              <a:buNone/>
              <a:defRPr sz="1800">
                <a:solidFill>
                  <a:schemeClr val="bg1"/>
                </a:solidFill>
                <a:latin typeface="+mj-lt"/>
              </a:defRPr>
            </a:lvl4pPr>
            <a:lvl5pPr marL="1371600" indent="0" algn="l">
              <a:buNone/>
              <a:defRPr sz="1800">
                <a:solidFill>
                  <a:schemeClr val="bg1"/>
                </a:solidFill>
                <a:latin typeface="+mj-lt"/>
              </a:defRPr>
            </a:lvl5pPr>
            <a:lvl6pPr marL="1828800" indent="0" algn="l">
              <a:buNone/>
              <a:defRPr sz="1800">
                <a:solidFill>
                  <a:schemeClr val="bg1"/>
                </a:solidFill>
                <a:latin typeface="+mj-lt"/>
              </a:defRPr>
            </a:lvl6pPr>
            <a:lvl7pPr marL="2286000" indent="0" algn="l">
              <a:buNone/>
              <a:defRPr sz="1800">
                <a:solidFill>
                  <a:schemeClr val="bg1"/>
                </a:solidFill>
                <a:latin typeface="+mj-lt"/>
              </a:defRPr>
            </a:lvl7pPr>
            <a:lvl8pPr marL="2743200" indent="0" algn="l">
              <a:buNone/>
              <a:defRPr sz="1800">
                <a:solidFill>
                  <a:schemeClr val="bg1"/>
                </a:solidFill>
                <a:latin typeface="+mj-lt"/>
              </a:defRPr>
            </a:lvl8pPr>
            <a:lvl9pPr marL="3200400" indent="0" algn="l">
              <a:buNone/>
              <a:defRPr sz="1800">
                <a:solidFill>
                  <a:schemeClr val="bg1"/>
                </a:solidFill>
                <a:latin typeface="+mj-lt"/>
              </a:defRPr>
            </a:lvl9pPr>
          </a:lstStyle>
          <a:p>
            <a:r>
              <a:rPr lang="en-GB" noProof="0" dirty="0" smtClean="0"/>
              <a:t>Subtitle and date (move higher if title is only one line)</a:t>
            </a:r>
          </a:p>
        </p:txBody>
      </p:sp>
      <p:sp>
        <p:nvSpPr>
          <p:cNvPr id="21" name="Text Placeholder 31"/>
          <p:cNvSpPr>
            <a:spLocks noGrp="1"/>
          </p:cNvSpPr>
          <p:nvPr>
            <p:ph type="body" sz="quarter" idx="10" hasCustomPrompt="1"/>
          </p:nvPr>
        </p:nvSpPr>
        <p:spPr bwMode="white">
          <a:xfrm>
            <a:off x="1895475" y="374904"/>
            <a:ext cx="4105656" cy="146304"/>
          </a:xfrm>
        </p:spPr>
        <p:txBody>
          <a:bodyPr/>
          <a:lstStyle>
            <a:lvl1pPr>
              <a:defRPr sz="1100">
                <a:solidFill>
                  <a:schemeClr val="bg1"/>
                </a:solidFill>
                <a:latin typeface="Arial" pitchFamily="34" charset="0"/>
                <a:cs typeface="Arial" pitchFamily="34" charset="0"/>
              </a:defRPr>
            </a:lvl1pPr>
            <a:lvl2pPr>
              <a:defRPr sz="1000">
                <a:solidFill>
                  <a:schemeClr val="bg1"/>
                </a:solidFill>
                <a:latin typeface="Arial" pitchFamily="34" charset="0"/>
                <a:cs typeface="Arial" pitchFamily="34" charset="0"/>
              </a:defRPr>
            </a:lvl2pPr>
            <a:lvl3pPr>
              <a:defRPr sz="1000">
                <a:solidFill>
                  <a:schemeClr val="bg1"/>
                </a:solidFill>
                <a:latin typeface="Arial" pitchFamily="34" charset="0"/>
                <a:cs typeface="Arial" pitchFamily="34" charset="0"/>
              </a:defRPr>
            </a:lvl3pPr>
            <a:lvl4pPr>
              <a:defRPr sz="1000">
                <a:solidFill>
                  <a:schemeClr val="bg1"/>
                </a:solidFill>
                <a:latin typeface="Arial" pitchFamily="34" charset="0"/>
                <a:cs typeface="Arial" pitchFamily="34" charset="0"/>
              </a:defRPr>
            </a:lvl4pPr>
            <a:lvl5pPr>
              <a:defRPr sz="1000">
                <a:solidFill>
                  <a:schemeClr val="bg1"/>
                </a:solidFill>
                <a:latin typeface="Arial" pitchFamily="34" charset="0"/>
                <a:cs typeface="Arial" pitchFamily="34" charset="0"/>
              </a:defRPr>
            </a:lvl5pPr>
          </a:lstStyle>
          <a:p>
            <a:pPr lvl="0"/>
            <a:r>
              <a:rPr lang="en-GB" noProof="0" dirty="0" err="1" smtClean="0"/>
              <a:t>www.pwc.com</a:t>
            </a:r>
            <a:endParaRPr lang="en-GB" noProof="0" dirty="0"/>
          </a:p>
        </p:txBody>
      </p:sp>
      <p:grpSp>
        <p:nvGrpSpPr>
          <p:cNvPr id="16" name="Group 32"/>
          <p:cNvGrpSpPr/>
          <p:nvPr userDrawn="1"/>
        </p:nvGrpSpPr>
        <p:grpSpPr>
          <a:xfrm>
            <a:off x="968592" y="6170991"/>
            <a:ext cx="914400" cy="533479"/>
            <a:chOff x="518032" y="978681"/>
            <a:chExt cx="4572000" cy="2667393"/>
          </a:xfrm>
        </p:grpSpPr>
        <p:sp>
          <p:nvSpPr>
            <p:cNvPr id="17" name="Rectangle 37"/>
            <p:cNvSpPr>
              <a:spLocks noChangeArrowheads="1"/>
            </p:cNvSpPr>
            <p:nvPr userDrawn="1"/>
          </p:nvSpPr>
          <p:spPr bwMode="black">
            <a:xfrm>
              <a:off x="3295650" y="978681"/>
              <a:ext cx="1143000" cy="263229"/>
            </a:xfrm>
            <a:prstGeom prst="rect">
              <a:avLst/>
            </a:prstGeom>
            <a:solidFill>
              <a:srgbClr val="A1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20" name="Freeform 7"/>
            <p:cNvSpPr>
              <a:spLocks noEditPoints="1"/>
            </p:cNvSpPr>
            <p:nvPr userDrawn="1"/>
          </p:nvSpPr>
          <p:spPr bwMode="black">
            <a:xfrm>
              <a:off x="518032" y="1922794"/>
              <a:ext cx="4572000" cy="1723280"/>
            </a:xfrm>
            <a:custGeom>
              <a:avLst/>
              <a:gdLst/>
              <a:ahLst/>
              <a:cxnLst>
                <a:cxn ang="0">
                  <a:pos x="581" y="233"/>
                </a:cxn>
                <a:cxn ang="0">
                  <a:pos x="538" y="949"/>
                </a:cxn>
                <a:cxn ang="0">
                  <a:pos x="630" y="946"/>
                </a:cxn>
                <a:cxn ang="0">
                  <a:pos x="793" y="880"/>
                </a:cxn>
                <a:cxn ang="0">
                  <a:pos x="886" y="728"/>
                </a:cxn>
                <a:cxn ang="0">
                  <a:pos x="905" y="505"/>
                </a:cxn>
                <a:cxn ang="0">
                  <a:pos x="850" y="329"/>
                </a:cxn>
                <a:cxn ang="0">
                  <a:pos x="727" y="241"/>
                </a:cxn>
                <a:cxn ang="0">
                  <a:pos x="521" y="3"/>
                </a:cxn>
                <a:cxn ang="0">
                  <a:pos x="643" y="74"/>
                </a:cxn>
                <a:cxn ang="0">
                  <a:pos x="761" y="24"/>
                </a:cxn>
                <a:cxn ang="0">
                  <a:pos x="855" y="9"/>
                </a:cxn>
                <a:cxn ang="0">
                  <a:pos x="1026" y="40"/>
                </a:cxn>
                <a:cxn ang="0">
                  <a:pos x="1180" y="172"/>
                </a:cxn>
                <a:cxn ang="0">
                  <a:pos x="1265" y="383"/>
                </a:cxn>
                <a:cxn ang="0">
                  <a:pos x="1265" y="641"/>
                </a:cxn>
                <a:cxn ang="0">
                  <a:pos x="1175" y="857"/>
                </a:cxn>
                <a:cxn ang="0">
                  <a:pos x="1005" y="1006"/>
                </a:cxn>
                <a:cxn ang="0">
                  <a:pos x="766" y="1074"/>
                </a:cxn>
                <a:cxn ang="0">
                  <a:pos x="601" y="1074"/>
                </a:cxn>
                <a:cxn ang="0">
                  <a:pos x="692" y="1447"/>
                </a:cxn>
                <a:cxn ang="0">
                  <a:pos x="171" y="1408"/>
                </a:cxn>
                <a:cxn ang="0">
                  <a:pos x="413" y="3"/>
                </a:cxn>
                <a:cxn ang="0">
                  <a:pos x="3876" y="20"/>
                </a:cxn>
                <a:cxn ang="0">
                  <a:pos x="4036" y="100"/>
                </a:cxn>
                <a:cxn ang="0">
                  <a:pos x="4113" y="232"/>
                </a:cxn>
                <a:cxn ang="0">
                  <a:pos x="4091" y="362"/>
                </a:cxn>
                <a:cxn ang="0">
                  <a:pos x="3995" y="436"/>
                </a:cxn>
                <a:cxn ang="0">
                  <a:pos x="3859" y="438"/>
                </a:cxn>
                <a:cxn ang="0">
                  <a:pos x="3757" y="114"/>
                </a:cxn>
                <a:cxn ang="0">
                  <a:pos x="3597" y="187"/>
                </a:cxn>
                <a:cxn ang="0">
                  <a:pos x="3508" y="339"/>
                </a:cxn>
                <a:cxn ang="0">
                  <a:pos x="3489" y="565"/>
                </a:cxn>
                <a:cxn ang="0">
                  <a:pos x="3547" y="753"/>
                </a:cxn>
                <a:cxn ang="0">
                  <a:pos x="3668" y="869"/>
                </a:cxn>
                <a:cxn ang="0">
                  <a:pos x="3821" y="896"/>
                </a:cxn>
                <a:cxn ang="0">
                  <a:pos x="3931" y="872"/>
                </a:cxn>
                <a:cxn ang="0">
                  <a:pos x="4079" y="810"/>
                </a:cxn>
                <a:cxn ang="0">
                  <a:pos x="4016" y="1024"/>
                </a:cxn>
                <a:cxn ang="0">
                  <a:pos x="3830" y="1080"/>
                </a:cxn>
                <a:cxn ang="0">
                  <a:pos x="3651" y="1095"/>
                </a:cxn>
                <a:cxn ang="0">
                  <a:pos x="3426" y="1060"/>
                </a:cxn>
                <a:cxn ang="0">
                  <a:pos x="3255" y="947"/>
                </a:cxn>
                <a:cxn ang="0">
                  <a:pos x="3140" y="772"/>
                </a:cxn>
                <a:cxn ang="0">
                  <a:pos x="3101" y="561"/>
                </a:cxn>
                <a:cxn ang="0">
                  <a:pos x="3153" y="318"/>
                </a:cxn>
                <a:cxn ang="0">
                  <a:pos x="3293" y="135"/>
                </a:cxn>
                <a:cxn ang="0">
                  <a:pos x="3508" y="27"/>
                </a:cxn>
                <a:cxn ang="0">
                  <a:pos x="2910" y="0"/>
                </a:cxn>
                <a:cxn ang="0">
                  <a:pos x="3040" y="52"/>
                </a:cxn>
                <a:cxn ang="0">
                  <a:pos x="3093" y="178"/>
                </a:cxn>
                <a:cxn ang="0">
                  <a:pos x="3071" y="277"/>
                </a:cxn>
                <a:cxn ang="0">
                  <a:pos x="3004" y="393"/>
                </a:cxn>
                <a:cxn ang="0">
                  <a:pos x="2876" y="561"/>
                </a:cxn>
                <a:cxn ang="0">
                  <a:pos x="1784" y="1078"/>
                </a:cxn>
                <a:cxn ang="0">
                  <a:pos x="1313" y="118"/>
                </a:cxn>
                <a:cxn ang="0">
                  <a:pos x="2247" y="25"/>
                </a:cxn>
                <a:cxn ang="0">
                  <a:pos x="2759" y="62"/>
                </a:cxn>
                <a:cxn ang="0">
                  <a:pos x="2872" y="4"/>
                </a:cxn>
              </a:cxnLst>
              <a:rect l="0" t="0" r="r" b="b"/>
              <a:pathLst>
                <a:path w="4127" h="1544">
                  <a:moveTo>
                    <a:pt x="640" y="229"/>
                  </a:moveTo>
                  <a:lnTo>
                    <a:pt x="622" y="229"/>
                  </a:lnTo>
                  <a:lnTo>
                    <a:pt x="603" y="230"/>
                  </a:lnTo>
                  <a:lnTo>
                    <a:pt x="581" y="233"/>
                  </a:lnTo>
                  <a:lnTo>
                    <a:pt x="553" y="235"/>
                  </a:lnTo>
                  <a:lnTo>
                    <a:pt x="521" y="241"/>
                  </a:lnTo>
                  <a:lnTo>
                    <a:pt x="521" y="947"/>
                  </a:lnTo>
                  <a:lnTo>
                    <a:pt x="538" y="949"/>
                  </a:lnTo>
                  <a:lnTo>
                    <a:pt x="553" y="949"/>
                  </a:lnTo>
                  <a:lnTo>
                    <a:pt x="566" y="949"/>
                  </a:lnTo>
                  <a:lnTo>
                    <a:pt x="578" y="949"/>
                  </a:lnTo>
                  <a:lnTo>
                    <a:pt x="630" y="946"/>
                  </a:lnTo>
                  <a:lnTo>
                    <a:pt x="677" y="937"/>
                  </a:lnTo>
                  <a:lnTo>
                    <a:pt x="720" y="924"/>
                  </a:lnTo>
                  <a:lnTo>
                    <a:pt x="758" y="905"/>
                  </a:lnTo>
                  <a:lnTo>
                    <a:pt x="793" y="880"/>
                  </a:lnTo>
                  <a:lnTo>
                    <a:pt x="824" y="850"/>
                  </a:lnTo>
                  <a:lnTo>
                    <a:pt x="849" y="815"/>
                  </a:lnTo>
                  <a:lnTo>
                    <a:pt x="870" y="775"/>
                  </a:lnTo>
                  <a:lnTo>
                    <a:pt x="886" y="728"/>
                  </a:lnTo>
                  <a:lnTo>
                    <a:pt x="897" y="678"/>
                  </a:lnTo>
                  <a:lnTo>
                    <a:pt x="905" y="622"/>
                  </a:lnTo>
                  <a:lnTo>
                    <a:pt x="907" y="561"/>
                  </a:lnTo>
                  <a:lnTo>
                    <a:pt x="905" y="505"/>
                  </a:lnTo>
                  <a:lnTo>
                    <a:pt x="897" y="452"/>
                  </a:lnTo>
                  <a:lnTo>
                    <a:pt x="886" y="407"/>
                  </a:lnTo>
                  <a:lnTo>
                    <a:pt x="870" y="366"/>
                  </a:lnTo>
                  <a:lnTo>
                    <a:pt x="850" y="329"/>
                  </a:lnTo>
                  <a:lnTo>
                    <a:pt x="826" y="299"/>
                  </a:lnTo>
                  <a:lnTo>
                    <a:pt x="797" y="274"/>
                  </a:lnTo>
                  <a:lnTo>
                    <a:pt x="763" y="254"/>
                  </a:lnTo>
                  <a:lnTo>
                    <a:pt x="727" y="241"/>
                  </a:lnTo>
                  <a:lnTo>
                    <a:pt x="686" y="232"/>
                  </a:lnTo>
                  <a:lnTo>
                    <a:pt x="640" y="229"/>
                  </a:lnTo>
                  <a:close/>
                  <a:moveTo>
                    <a:pt x="413" y="3"/>
                  </a:moveTo>
                  <a:lnTo>
                    <a:pt x="521" y="3"/>
                  </a:lnTo>
                  <a:lnTo>
                    <a:pt x="521" y="143"/>
                  </a:lnTo>
                  <a:lnTo>
                    <a:pt x="566" y="117"/>
                  </a:lnTo>
                  <a:lnTo>
                    <a:pt x="607" y="93"/>
                  </a:lnTo>
                  <a:lnTo>
                    <a:pt x="643" y="74"/>
                  </a:lnTo>
                  <a:lnTo>
                    <a:pt x="677" y="57"/>
                  </a:lnTo>
                  <a:lnTo>
                    <a:pt x="707" y="44"/>
                  </a:lnTo>
                  <a:lnTo>
                    <a:pt x="735" y="33"/>
                  </a:lnTo>
                  <a:lnTo>
                    <a:pt x="761" y="24"/>
                  </a:lnTo>
                  <a:lnTo>
                    <a:pt x="785" y="18"/>
                  </a:lnTo>
                  <a:lnTo>
                    <a:pt x="809" y="13"/>
                  </a:lnTo>
                  <a:lnTo>
                    <a:pt x="831" y="10"/>
                  </a:lnTo>
                  <a:lnTo>
                    <a:pt x="855" y="9"/>
                  </a:lnTo>
                  <a:lnTo>
                    <a:pt x="879" y="8"/>
                  </a:lnTo>
                  <a:lnTo>
                    <a:pt x="931" y="12"/>
                  </a:lnTo>
                  <a:lnTo>
                    <a:pt x="980" y="23"/>
                  </a:lnTo>
                  <a:lnTo>
                    <a:pt x="1026" y="40"/>
                  </a:lnTo>
                  <a:lnTo>
                    <a:pt x="1070" y="64"/>
                  </a:lnTo>
                  <a:lnTo>
                    <a:pt x="1110" y="94"/>
                  </a:lnTo>
                  <a:lnTo>
                    <a:pt x="1148" y="130"/>
                  </a:lnTo>
                  <a:lnTo>
                    <a:pt x="1180" y="172"/>
                  </a:lnTo>
                  <a:lnTo>
                    <a:pt x="1209" y="218"/>
                  </a:lnTo>
                  <a:lnTo>
                    <a:pt x="1233" y="268"/>
                  </a:lnTo>
                  <a:lnTo>
                    <a:pt x="1252" y="324"/>
                  </a:lnTo>
                  <a:lnTo>
                    <a:pt x="1265" y="383"/>
                  </a:lnTo>
                  <a:lnTo>
                    <a:pt x="1274" y="446"/>
                  </a:lnTo>
                  <a:lnTo>
                    <a:pt x="1278" y="512"/>
                  </a:lnTo>
                  <a:lnTo>
                    <a:pt x="1274" y="578"/>
                  </a:lnTo>
                  <a:lnTo>
                    <a:pt x="1265" y="641"/>
                  </a:lnTo>
                  <a:lnTo>
                    <a:pt x="1252" y="701"/>
                  </a:lnTo>
                  <a:lnTo>
                    <a:pt x="1232" y="756"/>
                  </a:lnTo>
                  <a:lnTo>
                    <a:pt x="1205" y="809"/>
                  </a:lnTo>
                  <a:lnTo>
                    <a:pt x="1175" y="857"/>
                  </a:lnTo>
                  <a:lnTo>
                    <a:pt x="1140" y="901"/>
                  </a:lnTo>
                  <a:lnTo>
                    <a:pt x="1099" y="941"/>
                  </a:lnTo>
                  <a:lnTo>
                    <a:pt x="1054" y="976"/>
                  </a:lnTo>
                  <a:lnTo>
                    <a:pt x="1005" y="1006"/>
                  </a:lnTo>
                  <a:lnTo>
                    <a:pt x="951" y="1031"/>
                  </a:lnTo>
                  <a:lnTo>
                    <a:pt x="894" y="1051"/>
                  </a:lnTo>
                  <a:lnTo>
                    <a:pt x="831" y="1065"/>
                  </a:lnTo>
                  <a:lnTo>
                    <a:pt x="766" y="1074"/>
                  </a:lnTo>
                  <a:lnTo>
                    <a:pt x="696" y="1078"/>
                  </a:lnTo>
                  <a:lnTo>
                    <a:pt x="670" y="1078"/>
                  </a:lnTo>
                  <a:lnTo>
                    <a:pt x="637" y="1076"/>
                  </a:lnTo>
                  <a:lnTo>
                    <a:pt x="601" y="1074"/>
                  </a:lnTo>
                  <a:lnTo>
                    <a:pt x="561" y="1071"/>
                  </a:lnTo>
                  <a:lnTo>
                    <a:pt x="521" y="1068"/>
                  </a:lnTo>
                  <a:lnTo>
                    <a:pt x="521" y="1408"/>
                  </a:lnTo>
                  <a:lnTo>
                    <a:pt x="692" y="1447"/>
                  </a:lnTo>
                  <a:lnTo>
                    <a:pt x="692" y="1544"/>
                  </a:lnTo>
                  <a:lnTo>
                    <a:pt x="18" y="1544"/>
                  </a:lnTo>
                  <a:lnTo>
                    <a:pt x="18" y="1447"/>
                  </a:lnTo>
                  <a:lnTo>
                    <a:pt x="171" y="1408"/>
                  </a:lnTo>
                  <a:lnTo>
                    <a:pt x="171" y="229"/>
                  </a:lnTo>
                  <a:lnTo>
                    <a:pt x="0" y="229"/>
                  </a:lnTo>
                  <a:lnTo>
                    <a:pt x="0" y="128"/>
                  </a:lnTo>
                  <a:lnTo>
                    <a:pt x="413" y="3"/>
                  </a:lnTo>
                  <a:close/>
                  <a:moveTo>
                    <a:pt x="3711" y="0"/>
                  </a:moveTo>
                  <a:lnTo>
                    <a:pt x="3770" y="3"/>
                  </a:lnTo>
                  <a:lnTo>
                    <a:pt x="3825" y="9"/>
                  </a:lnTo>
                  <a:lnTo>
                    <a:pt x="3876" y="20"/>
                  </a:lnTo>
                  <a:lnTo>
                    <a:pt x="3923" y="34"/>
                  </a:lnTo>
                  <a:lnTo>
                    <a:pt x="3965" y="53"/>
                  </a:lnTo>
                  <a:lnTo>
                    <a:pt x="4004" y="75"/>
                  </a:lnTo>
                  <a:lnTo>
                    <a:pt x="4036" y="100"/>
                  </a:lnTo>
                  <a:lnTo>
                    <a:pt x="4064" y="129"/>
                  </a:lnTo>
                  <a:lnTo>
                    <a:pt x="4086" y="160"/>
                  </a:lnTo>
                  <a:lnTo>
                    <a:pt x="4103" y="194"/>
                  </a:lnTo>
                  <a:lnTo>
                    <a:pt x="4113" y="232"/>
                  </a:lnTo>
                  <a:lnTo>
                    <a:pt x="4117" y="271"/>
                  </a:lnTo>
                  <a:lnTo>
                    <a:pt x="4114" y="304"/>
                  </a:lnTo>
                  <a:lnTo>
                    <a:pt x="4105" y="334"/>
                  </a:lnTo>
                  <a:lnTo>
                    <a:pt x="4091" y="362"/>
                  </a:lnTo>
                  <a:lnTo>
                    <a:pt x="4074" y="387"/>
                  </a:lnTo>
                  <a:lnTo>
                    <a:pt x="4051" y="407"/>
                  </a:lnTo>
                  <a:lnTo>
                    <a:pt x="4025" y="423"/>
                  </a:lnTo>
                  <a:lnTo>
                    <a:pt x="3995" y="436"/>
                  </a:lnTo>
                  <a:lnTo>
                    <a:pt x="3961" y="443"/>
                  </a:lnTo>
                  <a:lnTo>
                    <a:pt x="3925" y="446"/>
                  </a:lnTo>
                  <a:lnTo>
                    <a:pt x="3891" y="444"/>
                  </a:lnTo>
                  <a:lnTo>
                    <a:pt x="3859" y="438"/>
                  </a:lnTo>
                  <a:lnTo>
                    <a:pt x="3826" y="428"/>
                  </a:lnTo>
                  <a:lnTo>
                    <a:pt x="3792" y="413"/>
                  </a:lnTo>
                  <a:lnTo>
                    <a:pt x="3757" y="394"/>
                  </a:lnTo>
                  <a:lnTo>
                    <a:pt x="3757" y="114"/>
                  </a:lnTo>
                  <a:lnTo>
                    <a:pt x="3711" y="125"/>
                  </a:lnTo>
                  <a:lnTo>
                    <a:pt x="3668" y="140"/>
                  </a:lnTo>
                  <a:lnTo>
                    <a:pt x="3631" y="162"/>
                  </a:lnTo>
                  <a:lnTo>
                    <a:pt x="3597" y="187"/>
                  </a:lnTo>
                  <a:lnTo>
                    <a:pt x="3568" y="218"/>
                  </a:lnTo>
                  <a:lnTo>
                    <a:pt x="3543" y="253"/>
                  </a:lnTo>
                  <a:lnTo>
                    <a:pt x="3523" y="294"/>
                  </a:lnTo>
                  <a:lnTo>
                    <a:pt x="3508" y="339"/>
                  </a:lnTo>
                  <a:lnTo>
                    <a:pt x="3497" y="391"/>
                  </a:lnTo>
                  <a:lnTo>
                    <a:pt x="3489" y="447"/>
                  </a:lnTo>
                  <a:lnTo>
                    <a:pt x="3487" y="507"/>
                  </a:lnTo>
                  <a:lnTo>
                    <a:pt x="3489" y="565"/>
                  </a:lnTo>
                  <a:lnTo>
                    <a:pt x="3497" y="617"/>
                  </a:lnTo>
                  <a:lnTo>
                    <a:pt x="3509" y="667"/>
                  </a:lnTo>
                  <a:lnTo>
                    <a:pt x="3526" y="712"/>
                  </a:lnTo>
                  <a:lnTo>
                    <a:pt x="3547" y="753"/>
                  </a:lnTo>
                  <a:lnTo>
                    <a:pt x="3571" y="790"/>
                  </a:lnTo>
                  <a:lnTo>
                    <a:pt x="3600" y="821"/>
                  </a:lnTo>
                  <a:lnTo>
                    <a:pt x="3632" y="847"/>
                  </a:lnTo>
                  <a:lnTo>
                    <a:pt x="3668" y="869"/>
                  </a:lnTo>
                  <a:lnTo>
                    <a:pt x="3707" y="885"/>
                  </a:lnTo>
                  <a:lnTo>
                    <a:pt x="3750" y="894"/>
                  </a:lnTo>
                  <a:lnTo>
                    <a:pt x="3795" y="897"/>
                  </a:lnTo>
                  <a:lnTo>
                    <a:pt x="3821" y="896"/>
                  </a:lnTo>
                  <a:lnTo>
                    <a:pt x="3847" y="894"/>
                  </a:lnTo>
                  <a:lnTo>
                    <a:pt x="3874" y="889"/>
                  </a:lnTo>
                  <a:lnTo>
                    <a:pt x="3901" y="881"/>
                  </a:lnTo>
                  <a:lnTo>
                    <a:pt x="3931" y="872"/>
                  </a:lnTo>
                  <a:lnTo>
                    <a:pt x="3964" y="861"/>
                  </a:lnTo>
                  <a:lnTo>
                    <a:pt x="3999" y="846"/>
                  </a:lnTo>
                  <a:lnTo>
                    <a:pt x="4036" y="830"/>
                  </a:lnTo>
                  <a:lnTo>
                    <a:pt x="4079" y="810"/>
                  </a:lnTo>
                  <a:lnTo>
                    <a:pt x="4127" y="787"/>
                  </a:lnTo>
                  <a:lnTo>
                    <a:pt x="4127" y="976"/>
                  </a:lnTo>
                  <a:lnTo>
                    <a:pt x="4069" y="1001"/>
                  </a:lnTo>
                  <a:lnTo>
                    <a:pt x="4016" y="1024"/>
                  </a:lnTo>
                  <a:lnTo>
                    <a:pt x="3966" y="1041"/>
                  </a:lnTo>
                  <a:lnTo>
                    <a:pt x="3919" y="1058"/>
                  </a:lnTo>
                  <a:lnTo>
                    <a:pt x="3874" y="1070"/>
                  </a:lnTo>
                  <a:lnTo>
                    <a:pt x="3830" y="1080"/>
                  </a:lnTo>
                  <a:lnTo>
                    <a:pt x="3786" y="1086"/>
                  </a:lnTo>
                  <a:lnTo>
                    <a:pt x="3742" y="1091"/>
                  </a:lnTo>
                  <a:lnTo>
                    <a:pt x="3697" y="1094"/>
                  </a:lnTo>
                  <a:lnTo>
                    <a:pt x="3651" y="1095"/>
                  </a:lnTo>
                  <a:lnTo>
                    <a:pt x="3588" y="1093"/>
                  </a:lnTo>
                  <a:lnTo>
                    <a:pt x="3530" y="1086"/>
                  </a:lnTo>
                  <a:lnTo>
                    <a:pt x="3476" y="1075"/>
                  </a:lnTo>
                  <a:lnTo>
                    <a:pt x="3426" y="1060"/>
                  </a:lnTo>
                  <a:lnTo>
                    <a:pt x="3378" y="1039"/>
                  </a:lnTo>
                  <a:lnTo>
                    <a:pt x="3334" y="1014"/>
                  </a:lnTo>
                  <a:lnTo>
                    <a:pt x="3294" y="984"/>
                  </a:lnTo>
                  <a:lnTo>
                    <a:pt x="3255" y="947"/>
                  </a:lnTo>
                  <a:lnTo>
                    <a:pt x="3219" y="907"/>
                  </a:lnTo>
                  <a:lnTo>
                    <a:pt x="3188" y="865"/>
                  </a:lnTo>
                  <a:lnTo>
                    <a:pt x="3162" y="820"/>
                  </a:lnTo>
                  <a:lnTo>
                    <a:pt x="3140" y="772"/>
                  </a:lnTo>
                  <a:lnTo>
                    <a:pt x="3124" y="722"/>
                  </a:lnTo>
                  <a:lnTo>
                    <a:pt x="3111" y="670"/>
                  </a:lnTo>
                  <a:lnTo>
                    <a:pt x="3104" y="616"/>
                  </a:lnTo>
                  <a:lnTo>
                    <a:pt x="3101" y="561"/>
                  </a:lnTo>
                  <a:lnTo>
                    <a:pt x="3105" y="494"/>
                  </a:lnTo>
                  <a:lnTo>
                    <a:pt x="3115" y="433"/>
                  </a:lnTo>
                  <a:lnTo>
                    <a:pt x="3130" y="373"/>
                  </a:lnTo>
                  <a:lnTo>
                    <a:pt x="3153" y="318"/>
                  </a:lnTo>
                  <a:lnTo>
                    <a:pt x="3179" y="267"/>
                  </a:lnTo>
                  <a:lnTo>
                    <a:pt x="3213" y="219"/>
                  </a:lnTo>
                  <a:lnTo>
                    <a:pt x="3250" y="175"/>
                  </a:lnTo>
                  <a:lnTo>
                    <a:pt x="3293" y="135"/>
                  </a:lnTo>
                  <a:lnTo>
                    <a:pt x="3341" y="102"/>
                  </a:lnTo>
                  <a:lnTo>
                    <a:pt x="3392" y="72"/>
                  </a:lnTo>
                  <a:lnTo>
                    <a:pt x="3448" y="47"/>
                  </a:lnTo>
                  <a:lnTo>
                    <a:pt x="3508" y="27"/>
                  </a:lnTo>
                  <a:lnTo>
                    <a:pt x="3573" y="12"/>
                  </a:lnTo>
                  <a:lnTo>
                    <a:pt x="3640" y="3"/>
                  </a:lnTo>
                  <a:lnTo>
                    <a:pt x="3711" y="0"/>
                  </a:lnTo>
                  <a:close/>
                  <a:moveTo>
                    <a:pt x="2910" y="0"/>
                  </a:moveTo>
                  <a:lnTo>
                    <a:pt x="2948" y="4"/>
                  </a:lnTo>
                  <a:lnTo>
                    <a:pt x="2983" y="14"/>
                  </a:lnTo>
                  <a:lnTo>
                    <a:pt x="3014" y="30"/>
                  </a:lnTo>
                  <a:lnTo>
                    <a:pt x="3040" y="52"/>
                  </a:lnTo>
                  <a:lnTo>
                    <a:pt x="3063" y="78"/>
                  </a:lnTo>
                  <a:lnTo>
                    <a:pt x="3079" y="109"/>
                  </a:lnTo>
                  <a:lnTo>
                    <a:pt x="3089" y="142"/>
                  </a:lnTo>
                  <a:lnTo>
                    <a:pt x="3093" y="178"/>
                  </a:lnTo>
                  <a:lnTo>
                    <a:pt x="3091" y="203"/>
                  </a:lnTo>
                  <a:lnTo>
                    <a:pt x="3088" y="227"/>
                  </a:lnTo>
                  <a:lnTo>
                    <a:pt x="3081" y="252"/>
                  </a:lnTo>
                  <a:lnTo>
                    <a:pt x="3071" y="277"/>
                  </a:lnTo>
                  <a:lnTo>
                    <a:pt x="3060" y="303"/>
                  </a:lnTo>
                  <a:lnTo>
                    <a:pt x="3044" y="331"/>
                  </a:lnTo>
                  <a:lnTo>
                    <a:pt x="3025" y="361"/>
                  </a:lnTo>
                  <a:lnTo>
                    <a:pt x="3004" y="393"/>
                  </a:lnTo>
                  <a:lnTo>
                    <a:pt x="2978" y="429"/>
                  </a:lnTo>
                  <a:lnTo>
                    <a:pt x="2948" y="468"/>
                  </a:lnTo>
                  <a:lnTo>
                    <a:pt x="2914" y="512"/>
                  </a:lnTo>
                  <a:lnTo>
                    <a:pt x="2876" y="561"/>
                  </a:lnTo>
                  <a:lnTo>
                    <a:pt x="2472" y="1078"/>
                  </a:lnTo>
                  <a:lnTo>
                    <a:pt x="2182" y="1078"/>
                  </a:lnTo>
                  <a:lnTo>
                    <a:pt x="2182" y="424"/>
                  </a:lnTo>
                  <a:lnTo>
                    <a:pt x="1784" y="1078"/>
                  </a:lnTo>
                  <a:lnTo>
                    <a:pt x="1518" y="1078"/>
                  </a:lnTo>
                  <a:lnTo>
                    <a:pt x="1518" y="234"/>
                  </a:lnTo>
                  <a:lnTo>
                    <a:pt x="1313" y="214"/>
                  </a:lnTo>
                  <a:lnTo>
                    <a:pt x="1313" y="118"/>
                  </a:lnTo>
                  <a:lnTo>
                    <a:pt x="1690" y="25"/>
                  </a:lnTo>
                  <a:lnTo>
                    <a:pt x="1832" y="25"/>
                  </a:lnTo>
                  <a:lnTo>
                    <a:pt x="1832" y="713"/>
                  </a:lnTo>
                  <a:lnTo>
                    <a:pt x="2247" y="25"/>
                  </a:lnTo>
                  <a:lnTo>
                    <a:pt x="2497" y="25"/>
                  </a:lnTo>
                  <a:lnTo>
                    <a:pt x="2497" y="822"/>
                  </a:lnTo>
                  <a:lnTo>
                    <a:pt x="2759" y="473"/>
                  </a:lnTo>
                  <a:lnTo>
                    <a:pt x="2759" y="62"/>
                  </a:lnTo>
                  <a:lnTo>
                    <a:pt x="2779" y="44"/>
                  </a:lnTo>
                  <a:lnTo>
                    <a:pt x="2806" y="27"/>
                  </a:lnTo>
                  <a:lnTo>
                    <a:pt x="2837" y="13"/>
                  </a:lnTo>
                  <a:lnTo>
                    <a:pt x="2872" y="4"/>
                  </a:lnTo>
                  <a:lnTo>
                    <a:pt x="291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noProof="0"/>
            </a:p>
          </p:txBody>
        </p:sp>
      </p:grpSp>
      <p:sp>
        <p:nvSpPr>
          <p:cNvPr id="2" name="TextBox 1"/>
          <p:cNvSpPr txBox="1"/>
          <p:nvPr userDrawn="1"/>
        </p:nvSpPr>
        <p:spPr>
          <a:xfrm rot="1479263">
            <a:off x="1979300" y="2379149"/>
            <a:ext cx="5331666" cy="1626891"/>
          </a:xfrm>
          <a:prstGeom prst="rect">
            <a:avLst/>
          </a:prstGeom>
          <a:noFill/>
        </p:spPr>
        <p:txBody>
          <a:bodyPr wrap="square" lIns="0" tIns="0" rIns="0" bIns="0" rtlCol="0">
            <a:noAutofit/>
          </a:bodyPr>
          <a:lstStyle/>
          <a:p>
            <a:pPr indent="-274320" algn="ctr">
              <a:spcAft>
                <a:spcPts val="900"/>
              </a:spcAft>
            </a:pPr>
            <a:r>
              <a:rPr lang="en-GB" sz="11500" dirty="0" smtClean="0">
                <a:solidFill>
                  <a:schemeClr val="bg2">
                    <a:lumMod val="85000"/>
                  </a:schemeClr>
                </a:solidFill>
                <a:latin typeface="+mn-lt"/>
              </a:rPr>
              <a:t>DRAFT</a:t>
            </a:r>
          </a:p>
        </p:txBody>
      </p:sp>
    </p:spTree>
    <p:extLst>
      <p:ext uri="{BB962C8B-B14F-4D97-AF65-F5344CB8AC3E}">
        <p14:creationId xmlns:p14="http://schemas.microsoft.com/office/powerpoint/2010/main" val="274816994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One with Impact">
    <p:spTree>
      <p:nvGrpSpPr>
        <p:cNvPr id="1" name=""/>
        <p:cNvGrpSpPr/>
        <p:nvPr/>
      </p:nvGrpSpPr>
      <p:grpSpPr>
        <a:xfrm>
          <a:off x="0" y="0"/>
          <a:ext cx="0" cy="0"/>
          <a:chOff x="0" y="0"/>
          <a:chExt cx="0" cy="0"/>
        </a:xfrm>
      </p:grpSpPr>
      <p:sp>
        <p:nvSpPr>
          <p:cNvPr id="2" name="Title 1"/>
          <p:cNvSpPr>
            <a:spLocks noGrp="1"/>
          </p:cNvSpPr>
          <p:nvPr>
            <p:ph type="title"/>
          </p:nvPr>
        </p:nvSpPr>
        <p:spPr>
          <a:xfrm>
            <a:off x="3276600" y="685800"/>
            <a:ext cx="5334000" cy="914400"/>
          </a:xfrm>
        </p:spPr>
        <p:txBody>
          <a:bodyPr/>
          <a:lstStyle>
            <a:lvl1pPr>
              <a:defRPr/>
            </a:lvl1pPr>
          </a:lstStyle>
          <a:p>
            <a:r>
              <a:rPr lang="en-GB" noProof="1" smtClean="0"/>
              <a:t>Click to edit Master title style</a:t>
            </a:r>
            <a:endParaRPr lang="en-GB" noProof="1"/>
          </a:p>
        </p:txBody>
      </p:sp>
      <p:sp>
        <p:nvSpPr>
          <p:cNvPr id="31" name="Content Placeholder 26"/>
          <p:cNvSpPr>
            <a:spLocks noGrp="1"/>
          </p:cNvSpPr>
          <p:nvPr>
            <p:ph sz="quarter" idx="15"/>
          </p:nvPr>
        </p:nvSpPr>
        <p:spPr>
          <a:xfrm>
            <a:off x="3276600" y="1752600"/>
            <a:ext cx="5334000" cy="4419600"/>
          </a:xfrm>
        </p:spPr>
        <p:txBody>
          <a:bodyPr/>
          <a:lstStyle>
            <a:lvl1pPr>
              <a:defRPr baseline="0"/>
            </a:lvl1pPr>
          </a:lstStyle>
          <a:p>
            <a:pPr lvl="0"/>
            <a:r>
              <a:rPr lang="en-GB" noProof="1" smtClean="0"/>
              <a:t>Click to edit Master text styles</a:t>
            </a:r>
          </a:p>
          <a:p>
            <a:pPr lvl="1"/>
            <a:r>
              <a:rPr lang="en-GB" noProof="1" smtClean="0"/>
              <a:t>Second level</a:t>
            </a:r>
          </a:p>
          <a:p>
            <a:pPr lvl="2"/>
            <a:r>
              <a:rPr lang="en-GB" noProof="1" smtClean="0"/>
              <a:t>Third level</a:t>
            </a:r>
          </a:p>
          <a:p>
            <a:pPr lvl="3"/>
            <a:r>
              <a:rPr lang="en-GB" noProof="1" smtClean="0"/>
              <a:t>Fourth level</a:t>
            </a:r>
          </a:p>
          <a:p>
            <a:pPr lvl="4"/>
            <a:r>
              <a:rPr lang="en-GB" noProof="1" smtClean="0"/>
              <a:t>Fifth level</a:t>
            </a:r>
            <a:endParaRPr lang="en-GB" noProof="1"/>
          </a:p>
        </p:txBody>
      </p:sp>
      <p:sp>
        <p:nvSpPr>
          <p:cNvPr id="12" name="Text Placeholder 11"/>
          <p:cNvSpPr>
            <a:spLocks noGrp="1"/>
          </p:cNvSpPr>
          <p:nvPr>
            <p:ph type="body" sz="quarter" idx="16"/>
          </p:nvPr>
        </p:nvSpPr>
        <p:spPr>
          <a:xfrm>
            <a:off x="533400" y="1752600"/>
            <a:ext cx="2590800" cy="2130552"/>
          </a:xfrm>
        </p:spPr>
        <p:txBody>
          <a:bodyPr/>
          <a:lstStyle>
            <a:lvl1pPr>
              <a:defRPr sz="2400" b="1" i="1" baseline="0">
                <a:solidFill>
                  <a:schemeClr val="tx2"/>
                </a:solidFill>
              </a:defRPr>
            </a:lvl1pPr>
          </a:lstStyle>
          <a:p>
            <a:pPr lvl="0"/>
            <a:r>
              <a:rPr lang="en-GB" noProof="1" smtClean="0"/>
              <a:t>Click to edit Master text styles</a:t>
            </a:r>
          </a:p>
        </p:txBody>
      </p:sp>
      <p:cxnSp>
        <p:nvCxnSpPr>
          <p:cNvPr id="30" name="Shape 29"/>
          <p:cNvCxnSpPr/>
          <p:nvPr/>
        </p:nvCxnSpPr>
        <p:spPr>
          <a:xfrm rot="5400000" flipH="1" flipV="1">
            <a:off x="5791201" y="-2057400"/>
            <a:ext cx="152399" cy="54864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7"/>
          </p:nvPr>
        </p:nvSpPr>
        <p:spPr/>
        <p:txBody>
          <a:bodyPr/>
          <a:lstStyle/>
          <a:p>
            <a:r>
              <a:rPr lang="en-US" smtClean="0"/>
              <a:t>November 2016</a:t>
            </a:r>
            <a:endParaRPr lang="en-GB"/>
          </a:p>
        </p:txBody>
      </p:sp>
      <p:sp>
        <p:nvSpPr>
          <p:cNvPr id="4" name="Footer Placeholder 3"/>
          <p:cNvSpPr>
            <a:spLocks noGrp="1"/>
          </p:cNvSpPr>
          <p:nvPr>
            <p:ph type="ftr" sz="quarter" idx="18"/>
          </p:nvPr>
        </p:nvSpPr>
        <p:spPr/>
        <p:txBody>
          <a:bodyPr/>
          <a:lstStyle/>
          <a:p>
            <a:r>
              <a:rPr lang="en-GB" smtClean="0"/>
              <a:t>Data visualisation workshop - Excel</a:t>
            </a:r>
            <a:endParaRPr lang="en-GB"/>
          </a:p>
        </p:txBody>
      </p:sp>
      <p:sp>
        <p:nvSpPr>
          <p:cNvPr id="5" name="Slide Number Placeholder 4"/>
          <p:cNvSpPr>
            <a:spLocks noGrp="1"/>
          </p:cNvSpPr>
          <p:nvPr>
            <p:ph type="sldNum" sz="quarter" idx="19"/>
          </p:nvPr>
        </p:nvSpPr>
        <p:spPr/>
        <p:txBody>
          <a:bodyPr/>
          <a:lstStyle/>
          <a:p>
            <a:fld id="{20CC945E-52C2-4662-9259-F254A4082FF1}" type="slidenum">
              <a:rPr lang="en-GB" smtClean="0"/>
              <a:pPr/>
              <a:t>‹#›</a:t>
            </a:fld>
            <a:endParaRPr lang="en-GB"/>
          </a:p>
        </p:txBody>
      </p:sp>
      <p:sp>
        <p:nvSpPr>
          <p:cNvPr id="6"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latin typeface="Arial" panose="020B0604020202020204" pitchFamily="34" charset="0"/>
              </a:rPr>
              <a:t>PwC</a:t>
            </a:r>
            <a:endParaRPr kumimoji="0" lang="en-GB" sz="1000" b="0" i="0" u="none" baseline="0" dirty="0" err="1" smtClean="0">
              <a:latin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ver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077200" cy="914400"/>
          </a:xfrm>
        </p:spPr>
        <p:txBody>
          <a:bodyPr/>
          <a:lstStyle/>
          <a:p>
            <a:r>
              <a:rPr lang="en-GB" noProof="0" dirty="0" smtClean="0"/>
              <a:t>Click to edit Master title style</a:t>
            </a:r>
            <a:endParaRPr lang="en-GB" noProof="0" dirty="0"/>
          </a:p>
        </p:txBody>
      </p:sp>
      <p:cxnSp>
        <p:nvCxnSpPr>
          <p:cNvPr id="10" name="Shape 9"/>
          <p:cNvCxnSpPr/>
          <p:nvPr/>
        </p:nvCxnSpPr>
        <p:spPr>
          <a:xfrm rot="5400000" flipH="1" flipV="1">
            <a:off x="4419601" y="-3429000"/>
            <a:ext cx="152399" cy="82296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r>
              <a:rPr lang="en-US" smtClean="0"/>
              <a:t>November 2016</a:t>
            </a:r>
            <a:endParaRPr lang="en-GB"/>
          </a:p>
        </p:txBody>
      </p:sp>
      <p:sp>
        <p:nvSpPr>
          <p:cNvPr id="4" name="Footer Placeholder 3"/>
          <p:cNvSpPr>
            <a:spLocks noGrp="1"/>
          </p:cNvSpPr>
          <p:nvPr>
            <p:ph type="ftr" sz="quarter" idx="11"/>
          </p:nvPr>
        </p:nvSpPr>
        <p:spPr/>
        <p:txBody>
          <a:bodyPr/>
          <a:lstStyle/>
          <a:p>
            <a:r>
              <a:rPr lang="en-GB" smtClean="0"/>
              <a:t>Data visualisation workshop - Excel</a:t>
            </a:r>
            <a:endParaRPr lang="en-GB"/>
          </a:p>
        </p:txBody>
      </p:sp>
      <p:sp>
        <p:nvSpPr>
          <p:cNvPr id="5" name="Slide Number Placeholder 4"/>
          <p:cNvSpPr>
            <a:spLocks noGrp="1"/>
          </p:cNvSpPr>
          <p:nvPr>
            <p:ph type="sldNum" sz="quarter" idx="12"/>
          </p:nvPr>
        </p:nvSpPr>
        <p:spPr/>
        <p:txBody>
          <a:bodyPr/>
          <a:lstStyle/>
          <a:p>
            <a:fld id="{6BF7FB3E-DF40-472E-9600-31838D191595}" type="slidenum">
              <a:rPr lang="en-GB" smtClean="0"/>
              <a:pPr/>
              <a:t>‹#›</a:t>
            </a:fld>
            <a:endParaRPr lang="en-GB"/>
          </a:p>
        </p:txBody>
      </p:sp>
      <p:sp>
        <p:nvSpPr>
          <p:cNvPr id="6"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latin typeface="Arial" panose="020B0604020202020204" pitchFamily="34" charset="0"/>
              </a:rPr>
              <a:t>PwC</a:t>
            </a:r>
            <a:endParaRPr kumimoji="0" lang="en-GB" sz="1000" b="0" i="0" u="none" baseline="0" dirty="0" err="1" smtClean="0">
              <a:latin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mpty no Footer">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November 2016</a:t>
            </a:r>
            <a:endParaRPr lang="en-GB"/>
          </a:p>
        </p:txBody>
      </p:sp>
      <p:sp>
        <p:nvSpPr>
          <p:cNvPr id="3" name="Footer Placeholder 2"/>
          <p:cNvSpPr>
            <a:spLocks noGrp="1"/>
          </p:cNvSpPr>
          <p:nvPr>
            <p:ph type="ftr" sz="quarter" idx="11"/>
          </p:nvPr>
        </p:nvSpPr>
        <p:spPr/>
        <p:txBody>
          <a:bodyPr/>
          <a:lstStyle/>
          <a:p>
            <a:r>
              <a:rPr lang="en-GB" smtClean="0"/>
              <a:t>Data visualisation workshop - Excel</a:t>
            </a:r>
            <a:endParaRPr lang="en-GB"/>
          </a:p>
        </p:txBody>
      </p:sp>
      <p:sp>
        <p:nvSpPr>
          <p:cNvPr id="4" name="Slide Number Placeholder 3"/>
          <p:cNvSpPr>
            <a:spLocks noGrp="1"/>
          </p:cNvSpPr>
          <p:nvPr>
            <p:ph type="sldNum" sz="quarter" idx="12"/>
          </p:nvPr>
        </p:nvSpPr>
        <p:spPr/>
        <p:txBody>
          <a:bodyPr/>
          <a:lstStyle/>
          <a:p>
            <a:fld id="{90826078-68C9-4812-A727-99B36B801D14}" type="slidenum">
              <a:rPr lang="en-GB" smtClean="0"/>
              <a:pPr/>
              <a:t>‹#›</a:t>
            </a:fld>
            <a:endParaRPr lang="en-GB"/>
          </a:p>
        </p:txBody>
      </p:sp>
      <p:sp>
        <p:nvSpPr>
          <p:cNvPr id="5"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latin typeface="Arial" panose="020B0604020202020204" pitchFamily="34" charset="0"/>
              </a:rPr>
              <a:t>PwC</a:t>
            </a:r>
            <a:endParaRPr kumimoji="0" lang="en-GB" sz="1000" b="0" i="0" u="none" baseline="0" dirty="0" err="1" smtClean="0">
              <a:latin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Key poi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077200" cy="914400"/>
          </a:xfrm>
        </p:spPr>
        <p:txBody>
          <a:bodyPr/>
          <a:lstStyle>
            <a:lvl1pPr>
              <a:lnSpc>
                <a:spcPct val="100000"/>
              </a:lnSpc>
              <a:defRPr baseline="0">
                <a:solidFill>
                  <a:schemeClr val="tx1"/>
                </a:solidFill>
              </a:defRPr>
            </a:lvl1pPr>
          </a:lstStyle>
          <a:p>
            <a:r>
              <a:rPr lang="en-GB" noProof="0" dirty="0" smtClean="0"/>
              <a:t>Click to edit Master title style</a:t>
            </a:r>
            <a:endParaRPr lang="en-GB" noProof="0" dirty="0"/>
          </a:p>
        </p:txBody>
      </p:sp>
      <p:cxnSp>
        <p:nvCxnSpPr>
          <p:cNvPr id="11" name="Shape 10"/>
          <p:cNvCxnSpPr/>
          <p:nvPr/>
        </p:nvCxnSpPr>
        <p:spPr>
          <a:xfrm rot="5400000" flipH="1" flipV="1">
            <a:off x="4419601" y="-3429000"/>
            <a:ext cx="152399" cy="82296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26"/>
          <p:cNvSpPr>
            <a:spLocks noGrp="1"/>
          </p:cNvSpPr>
          <p:nvPr>
            <p:ph sz="quarter" idx="15"/>
          </p:nvPr>
        </p:nvSpPr>
        <p:spPr>
          <a:xfrm>
            <a:off x="533400" y="1752600"/>
            <a:ext cx="8077200" cy="4419600"/>
          </a:xfrm>
        </p:spPr>
        <p:txBody>
          <a:bodyPr/>
          <a:lstStyle>
            <a:lvl1pPr>
              <a:defRPr sz="3200" baseline="0">
                <a:solidFill>
                  <a:schemeClr val="tx2"/>
                </a:solidFill>
              </a:defRPr>
            </a:lvl1pPr>
            <a:lvl2pPr>
              <a:buClr>
                <a:schemeClr val="tx2"/>
              </a:buClr>
              <a:defRPr sz="3200">
                <a:solidFill>
                  <a:schemeClr val="tx2"/>
                </a:solidFill>
              </a:defRPr>
            </a:lvl2pPr>
            <a:lvl3pPr>
              <a:buClr>
                <a:schemeClr val="tx2"/>
              </a:buClr>
              <a:defRPr sz="3200">
                <a:solidFill>
                  <a:schemeClr val="tx2"/>
                </a:solidFill>
              </a:defRPr>
            </a:lvl3pPr>
            <a:lvl4pPr>
              <a:buClr>
                <a:schemeClr val="tx2"/>
              </a:buClr>
              <a:defRPr sz="3200">
                <a:solidFill>
                  <a:schemeClr val="tx2"/>
                </a:solidFill>
              </a:defRPr>
            </a:lvl4pPr>
            <a:lvl5pPr>
              <a:buClr>
                <a:schemeClr val="tx2"/>
              </a:buClr>
              <a:defRPr sz="3200">
                <a:solidFill>
                  <a:schemeClr val="tx2"/>
                </a:solidFill>
              </a:defRPr>
            </a:lvl5pPr>
            <a:lvl6pPr>
              <a:buClr>
                <a:schemeClr val="tx2"/>
              </a:buClr>
              <a:defRPr sz="3200" baseline="0">
                <a:solidFill>
                  <a:schemeClr val="tx2"/>
                </a:solidFill>
              </a:defRPr>
            </a:lvl6pPr>
            <a:lvl7pPr>
              <a:buClr>
                <a:schemeClr val="tx2"/>
              </a:buClr>
              <a:buAutoNum type="alphaLcPeriod"/>
              <a:defRPr sz="3200" baseline="0">
                <a:solidFill>
                  <a:schemeClr val="tx2"/>
                </a:solidFill>
              </a:defRPr>
            </a:lvl7pPr>
            <a:lvl8pPr>
              <a:buClr>
                <a:schemeClr val="tx2"/>
              </a:buClr>
              <a:buNone/>
              <a:defRPr sz="3200">
                <a:solidFill>
                  <a:schemeClr val="tx2"/>
                </a:solidFill>
              </a:defRPr>
            </a:lvl8pPr>
            <a:lvl9pPr>
              <a:defRPr sz="3200"/>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Date Placeholder 2"/>
          <p:cNvSpPr>
            <a:spLocks noGrp="1"/>
          </p:cNvSpPr>
          <p:nvPr>
            <p:ph type="dt" sz="half" idx="16"/>
          </p:nvPr>
        </p:nvSpPr>
        <p:spPr/>
        <p:txBody>
          <a:bodyPr/>
          <a:lstStyle/>
          <a:p>
            <a:r>
              <a:rPr lang="en-US" smtClean="0"/>
              <a:t>November 2016</a:t>
            </a:r>
            <a:endParaRPr lang="en-GB"/>
          </a:p>
        </p:txBody>
      </p:sp>
      <p:sp>
        <p:nvSpPr>
          <p:cNvPr id="4" name="Footer Placeholder 3"/>
          <p:cNvSpPr>
            <a:spLocks noGrp="1"/>
          </p:cNvSpPr>
          <p:nvPr>
            <p:ph type="ftr" sz="quarter" idx="17"/>
          </p:nvPr>
        </p:nvSpPr>
        <p:spPr/>
        <p:txBody>
          <a:bodyPr/>
          <a:lstStyle/>
          <a:p>
            <a:r>
              <a:rPr lang="en-GB" smtClean="0"/>
              <a:t>Data visualisation workshop - Excel</a:t>
            </a:r>
            <a:endParaRPr lang="en-GB"/>
          </a:p>
        </p:txBody>
      </p:sp>
      <p:sp>
        <p:nvSpPr>
          <p:cNvPr id="5" name="Slide Number Placeholder 4"/>
          <p:cNvSpPr>
            <a:spLocks noGrp="1"/>
          </p:cNvSpPr>
          <p:nvPr>
            <p:ph type="sldNum" sz="quarter" idx="18"/>
          </p:nvPr>
        </p:nvSpPr>
        <p:spPr/>
        <p:txBody>
          <a:bodyPr/>
          <a:lstStyle/>
          <a:p>
            <a:fld id="{3C0EA5AD-AF93-47BD-80FE-10C9BD4392D2}" type="slidenum">
              <a:rPr lang="en-GB" smtClean="0"/>
              <a:pPr/>
              <a:t>‹#›</a:t>
            </a:fld>
            <a:endParaRPr lang="en-GB"/>
          </a:p>
        </p:txBody>
      </p:sp>
      <p:sp>
        <p:nvSpPr>
          <p:cNvPr id="6"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latin typeface="Arial" panose="020B0604020202020204" pitchFamily="34" charset="0"/>
              </a:rPr>
              <a:t>PwC</a:t>
            </a:r>
            <a:endParaRPr kumimoji="0" lang="en-GB" sz="1000" b="0" i="0" u="none" baseline="0" dirty="0" err="1" smtClean="0">
              <a:latin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Key point: Colou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077200" cy="914400"/>
          </a:xfrm>
        </p:spPr>
        <p:txBody>
          <a:bodyPr/>
          <a:lstStyle>
            <a:lvl1pPr>
              <a:lnSpc>
                <a:spcPct val="100000"/>
              </a:lnSpc>
              <a:defRPr baseline="0">
                <a:solidFill>
                  <a:schemeClr val="bg1"/>
                </a:solidFill>
              </a:defRPr>
            </a:lvl1pPr>
          </a:lstStyle>
          <a:p>
            <a:r>
              <a:rPr lang="en-GB" noProof="0" dirty="0" smtClean="0"/>
              <a:t>Click to edit Master title style</a:t>
            </a:r>
            <a:endParaRPr lang="en-GB" noProof="0" dirty="0"/>
          </a:p>
        </p:txBody>
      </p:sp>
      <p:sp>
        <p:nvSpPr>
          <p:cNvPr id="3" name="Content Placeholder 2"/>
          <p:cNvSpPr>
            <a:spLocks noGrp="1"/>
          </p:cNvSpPr>
          <p:nvPr>
            <p:ph idx="1"/>
          </p:nvPr>
        </p:nvSpPr>
        <p:spPr>
          <a:xfrm>
            <a:off x="533400" y="1752600"/>
            <a:ext cx="8077200" cy="4419600"/>
          </a:xfrm>
        </p:spPr>
        <p:txBody>
          <a:bodyPr>
            <a:noAutofit/>
          </a:bodyPr>
          <a:lstStyle>
            <a:lvl1pPr>
              <a:lnSpc>
                <a:spcPts val="3600"/>
              </a:lnSpc>
              <a:spcBef>
                <a:spcPts val="0"/>
              </a:spcBef>
              <a:spcAft>
                <a:spcPts val="600"/>
              </a:spcAft>
              <a:defRPr sz="3200" baseline="0">
                <a:solidFill>
                  <a:schemeClr val="bg1"/>
                </a:solidFill>
              </a:defRPr>
            </a:lvl1pPr>
            <a:lvl2pPr marL="444500" indent="-263525">
              <a:lnSpc>
                <a:spcPts val="3600"/>
              </a:lnSpc>
              <a:spcBef>
                <a:spcPts val="0"/>
              </a:spcBef>
              <a:spcAft>
                <a:spcPts val="600"/>
              </a:spcAft>
              <a:buClr>
                <a:schemeClr val="bg1"/>
              </a:buClr>
              <a:defRPr sz="3200">
                <a:solidFill>
                  <a:schemeClr val="bg1"/>
                </a:solidFill>
              </a:defRPr>
            </a:lvl2pPr>
            <a:lvl3pPr marL="714375" indent="-266700">
              <a:lnSpc>
                <a:spcPts val="3600"/>
              </a:lnSpc>
              <a:spcBef>
                <a:spcPts val="0"/>
              </a:spcBef>
              <a:spcAft>
                <a:spcPts val="600"/>
              </a:spcAft>
              <a:buClr>
                <a:schemeClr val="bg1"/>
              </a:buClr>
              <a:defRPr sz="3200">
                <a:solidFill>
                  <a:schemeClr val="bg1"/>
                </a:solidFill>
              </a:defRPr>
            </a:lvl3pPr>
            <a:lvl4pPr marL="984250" indent="-266700">
              <a:lnSpc>
                <a:spcPts val="3600"/>
              </a:lnSpc>
              <a:spcBef>
                <a:spcPts val="0"/>
              </a:spcBef>
              <a:spcAft>
                <a:spcPts val="600"/>
              </a:spcAft>
              <a:buClr>
                <a:schemeClr val="bg1"/>
              </a:buClr>
              <a:defRPr sz="3200">
                <a:solidFill>
                  <a:schemeClr val="bg1"/>
                </a:solidFill>
              </a:defRPr>
            </a:lvl4pPr>
            <a:lvl5pPr marL="1341438" indent="-266700">
              <a:lnSpc>
                <a:spcPts val="3600"/>
              </a:lnSpc>
              <a:spcBef>
                <a:spcPts val="0"/>
              </a:spcBef>
              <a:spcAft>
                <a:spcPts val="600"/>
              </a:spcAft>
              <a:buClr>
                <a:schemeClr val="bg1"/>
              </a:buClr>
              <a:defRPr sz="3200">
                <a:solidFill>
                  <a:schemeClr val="bg1"/>
                </a:solidFill>
              </a:defRPr>
            </a:lvl5pPr>
            <a:lvl6pPr marL="1611313" indent="-271463">
              <a:lnSpc>
                <a:spcPts val="3600"/>
              </a:lnSpc>
              <a:spcBef>
                <a:spcPts val="0"/>
              </a:spcBef>
              <a:spcAft>
                <a:spcPts val="60"/>
              </a:spcAft>
              <a:buClr>
                <a:schemeClr val="bg1"/>
              </a:buClr>
              <a:buFont typeface="Arial" pitchFamily="34" charset="0"/>
              <a:buNone/>
              <a:defRPr sz="2800">
                <a:solidFill>
                  <a:schemeClr val="bg1"/>
                </a:solidFill>
              </a:defRPr>
            </a:lvl6pPr>
            <a:lvl7pPr>
              <a:defRPr sz="2800">
                <a:solidFill>
                  <a:schemeClr val="bg1"/>
                </a:solidFill>
              </a:defRPr>
            </a:lvl7pPr>
            <a:lvl8pPr>
              <a:lnSpc>
                <a:spcPts val="3600"/>
              </a:lnSpc>
              <a:defRPr sz="2800">
                <a:solidFill>
                  <a:schemeClr val="bg1"/>
                </a:solidFill>
              </a:defRPr>
            </a:lvl8pPr>
            <a:lvl9pPr>
              <a:defRPr sz="2800">
                <a:solidFill>
                  <a:schemeClr val="bg1"/>
                </a:solidFill>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cxnSp>
        <p:nvCxnSpPr>
          <p:cNvPr id="11" name="Shape 10"/>
          <p:cNvCxnSpPr/>
          <p:nvPr/>
        </p:nvCxnSpPr>
        <p:spPr>
          <a:xfrm rot="5400000" flipH="1" flipV="1">
            <a:off x="4419601" y="-3429000"/>
            <a:ext cx="152399" cy="8229600"/>
          </a:xfrm>
          <a:prstGeom prst="bentConnector2">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lvl1pPr>
              <a:defRPr>
                <a:solidFill>
                  <a:schemeClr val="lt1"/>
                </a:solidFill>
              </a:defRPr>
            </a:lvl1pPr>
          </a:lstStyle>
          <a:p>
            <a:r>
              <a:rPr lang="en-US" smtClean="0"/>
              <a:t>November 2016</a:t>
            </a:r>
            <a:endParaRPr lang="en-GB"/>
          </a:p>
        </p:txBody>
      </p:sp>
      <p:sp>
        <p:nvSpPr>
          <p:cNvPr id="5" name="Footer Placeholder 4"/>
          <p:cNvSpPr>
            <a:spLocks noGrp="1"/>
          </p:cNvSpPr>
          <p:nvPr>
            <p:ph type="ftr" sz="quarter" idx="11"/>
          </p:nvPr>
        </p:nvSpPr>
        <p:spPr/>
        <p:txBody>
          <a:bodyPr/>
          <a:lstStyle>
            <a:lvl1pPr>
              <a:defRPr>
                <a:solidFill>
                  <a:schemeClr val="lt1"/>
                </a:solidFill>
              </a:defRPr>
            </a:lvl1pPr>
          </a:lstStyle>
          <a:p>
            <a:r>
              <a:rPr lang="en-GB" smtClean="0"/>
              <a:t>Data visualisation workshop - Excel</a:t>
            </a:r>
            <a:endParaRPr lang="en-GB"/>
          </a:p>
        </p:txBody>
      </p:sp>
      <p:sp>
        <p:nvSpPr>
          <p:cNvPr id="6" name="Slide Number Placeholder 5"/>
          <p:cNvSpPr>
            <a:spLocks noGrp="1"/>
          </p:cNvSpPr>
          <p:nvPr>
            <p:ph type="sldNum" sz="quarter" idx="12"/>
          </p:nvPr>
        </p:nvSpPr>
        <p:spPr/>
        <p:txBody>
          <a:bodyPr/>
          <a:lstStyle>
            <a:lvl1pPr>
              <a:defRPr>
                <a:solidFill>
                  <a:schemeClr val="lt1"/>
                </a:solidFill>
              </a:defRPr>
            </a:lvl1pPr>
          </a:lstStyle>
          <a:p>
            <a:fld id="{7D8ADBB9-0137-46E8-B7C7-63732D3C260B}" type="slidenum">
              <a:rPr lang="en-GB" smtClean="0"/>
              <a:pPr/>
              <a:t>‹#›</a:t>
            </a:fld>
            <a:endParaRPr lang="en-GB"/>
          </a:p>
        </p:txBody>
      </p:sp>
      <p:sp>
        <p:nvSpPr>
          <p:cNvPr id="7"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solidFill>
                  <a:schemeClr val="lt1"/>
                </a:solidFill>
                <a:latin typeface="Arial" panose="020B0604020202020204" pitchFamily="34" charset="0"/>
              </a:rPr>
              <a:t>PwC</a:t>
            </a:r>
            <a:endParaRPr kumimoji="0" lang="en-GB" sz="1000" b="0" i="0" u="none" baseline="0" dirty="0" err="1" smtClean="0">
              <a:solidFill>
                <a:schemeClr val="lt1"/>
              </a:solidFill>
              <a:latin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57" name="Title 1"/>
          <p:cNvSpPr>
            <a:spLocks noGrp="1"/>
          </p:cNvSpPr>
          <p:nvPr>
            <p:ph type="ctrTitle"/>
          </p:nvPr>
        </p:nvSpPr>
        <p:spPr bwMode="black">
          <a:xfrm>
            <a:off x="533400" y="685801"/>
            <a:ext cx="8077200" cy="1066799"/>
          </a:xfrm>
        </p:spPr>
        <p:txBody>
          <a:bodyPr anchor="t" anchorCtr="0">
            <a:noAutofit/>
          </a:bodyPr>
          <a:lstStyle>
            <a:lvl1pPr>
              <a:lnSpc>
                <a:spcPct val="90000"/>
              </a:lnSpc>
              <a:defRPr sz="3200">
                <a:solidFill>
                  <a:schemeClr val="tx1"/>
                </a:solidFill>
              </a:defRPr>
            </a:lvl1pPr>
          </a:lstStyle>
          <a:p>
            <a:r>
              <a:rPr lang="en-GB" noProof="0" dirty="0" smtClean="0"/>
              <a:t>Click to edit Master title style</a:t>
            </a:r>
          </a:p>
        </p:txBody>
      </p:sp>
      <p:sp>
        <p:nvSpPr>
          <p:cNvPr id="58" name="Subtitle 2"/>
          <p:cNvSpPr>
            <a:spLocks noGrp="1"/>
          </p:cNvSpPr>
          <p:nvPr>
            <p:ph type="subTitle" idx="1"/>
          </p:nvPr>
        </p:nvSpPr>
        <p:spPr bwMode="black">
          <a:xfrm>
            <a:off x="533400" y="1905001"/>
            <a:ext cx="8077200" cy="1371599"/>
          </a:xfrm>
        </p:spPr>
        <p:txBody>
          <a:bodyPr>
            <a:noAutofit/>
          </a:bodyPr>
          <a:lstStyle>
            <a:lvl1pPr marL="0" indent="0" algn="l">
              <a:lnSpc>
                <a:spcPct val="90000"/>
              </a:lnSpc>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smtClean="0"/>
              <a:t>Click to edit Master subtitle style</a:t>
            </a:r>
          </a:p>
        </p:txBody>
      </p:sp>
      <p:cxnSp>
        <p:nvCxnSpPr>
          <p:cNvPr id="12" name="Shape 11"/>
          <p:cNvCxnSpPr/>
          <p:nvPr/>
        </p:nvCxnSpPr>
        <p:spPr>
          <a:xfrm rot="5400000" flipH="1" flipV="1">
            <a:off x="4419601" y="-3429000"/>
            <a:ext cx="152399" cy="82296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r>
              <a:rPr lang="en-US" smtClean="0"/>
              <a:t>November 2016</a:t>
            </a:r>
            <a:endParaRPr lang="en-GB"/>
          </a:p>
        </p:txBody>
      </p:sp>
      <p:sp>
        <p:nvSpPr>
          <p:cNvPr id="3" name="Footer Placeholder 2"/>
          <p:cNvSpPr>
            <a:spLocks noGrp="1"/>
          </p:cNvSpPr>
          <p:nvPr>
            <p:ph type="ftr" sz="quarter" idx="11"/>
          </p:nvPr>
        </p:nvSpPr>
        <p:spPr/>
        <p:txBody>
          <a:bodyPr/>
          <a:lstStyle/>
          <a:p>
            <a:r>
              <a:rPr lang="en-GB" smtClean="0"/>
              <a:t>Data visualisation workshop - Excel</a:t>
            </a:r>
            <a:endParaRPr lang="en-GB"/>
          </a:p>
        </p:txBody>
      </p:sp>
      <p:sp>
        <p:nvSpPr>
          <p:cNvPr id="4" name="Slide Number Placeholder 3"/>
          <p:cNvSpPr>
            <a:spLocks noGrp="1"/>
          </p:cNvSpPr>
          <p:nvPr>
            <p:ph type="sldNum" sz="quarter" idx="12"/>
          </p:nvPr>
        </p:nvSpPr>
        <p:spPr/>
        <p:txBody>
          <a:bodyPr/>
          <a:lstStyle/>
          <a:p>
            <a:fld id="{FA2D2AEC-32A0-49A2-AEBE-B973ED0852F0}" type="slidenum">
              <a:rPr lang="en-GB" smtClean="0"/>
              <a:pPr/>
              <a:t>‹#›</a:t>
            </a:fld>
            <a:endParaRPr lang="en-GB"/>
          </a:p>
        </p:txBody>
      </p:sp>
      <p:sp>
        <p:nvSpPr>
          <p:cNvPr id="5"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latin typeface="Arial" panose="020B0604020202020204" pitchFamily="34" charset="0"/>
              </a:rPr>
              <a:t>PwC</a:t>
            </a:r>
            <a:endParaRPr kumimoji="0" lang="en-GB" sz="1000" b="0" i="0" u="none" baseline="0" dirty="0" err="1" smtClean="0">
              <a:latin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Section Divider: Colour">
    <p:bg>
      <p:bgPr>
        <a:solidFill>
          <a:schemeClr val="tx2"/>
        </a:solidFill>
        <a:effectLst/>
      </p:bgPr>
    </p:bg>
    <p:spTree>
      <p:nvGrpSpPr>
        <p:cNvPr id="1" name=""/>
        <p:cNvGrpSpPr/>
        <p:nvPr/>
      </p:nvGrpSpPr>
      <p:grpSpPr>
        <a:xfrm>
          <a:off x="0" y="0"/>
          <a:ext cx="0" cy="0"/>
          <a:chOff x="0" y="0"/>
          <a:chExt cx="0" cy="0"/>
        </a:xfrm>
      </p:grpSpPr>
      <p:sp>
        <p:nvSpPr>
          <p:cNvPr id="57" name="Title 1"/>
          <p:cNvSpPr>
            <a:spLocks noGrp="1"/>
          </p:cNvSpPr>
          <p:nvPr>
            <p:ph type="ctrTitle"/>
          </p:nvPr>
        </p:nvSpPr>
        <p:spPr bwMode="black">
          <a:xfrm>
            <a:off x="533400" y="685800"/>
            <a:ext cx="8077200" cy="1066800"/>
          </a:xfrm>
        </p:spPr>
        <p:txBody>
          <a:bodyPr anchor="t" anchorCtr="0">
            <a:noAutofit/>
          </a:bodyPr>
          <a:lstStyle>
            <a:lvl1pPr>
              <a:lnSpc>
                <a:spcPct val="90000"/>
              </a:lnSpc>
              <a:defRPr sz="3200" baseline="0">
                <a:solidFill>
                  <a:schemeClr val="bg1"/>
                </a:solidFill>
              </a:defRPr>
            </a:lvl1pPr>
          </a:lstStyle>
          <a:p>
            <a:r>
              <a:rPr lang="en-GB" noProof="0" dirty="0" smtClean="0"/>
              <a:t>Click to edit Master title style</a:t>
            </a:r>
            <a:endParaRPr lang="en-GB" noProof="0" dirty="0"/>
          </a:p>
        </p:txBody>
      </p:sp>
      <p:sp>
        <p:nvSpPr>
          <p:cNvPr id="22" name="Subtitle 2"/>
          <p:cNvSpPr>
            <a:spLocks noGrp="1"/>
          </p:cNvSpPr>
          <p:nvPr>
            <p:ph type="subTitle" idx="1"/>
          </p:nvPr>
        </p:nvSpPr>
        <p:spPr bwMode="black">
          <a:xfrm>
            <a:off x="533400" y="1905000"/>
            <a:ext cx="8077200" cy="1371600"/>
          </a:xfrm>
        </p:spPr>
        <p:txBody>
          <a:bodyPr>
            <a:noAutofit/>
          </a:bodyPr>
          <a:lstStyle>
            <a:lvl1pPr marL="0" indent="0" algn="l">
              <a:lnSpc>
                <a:spcPct val="90000"/>
              </a:lnSpc>
              <a:buNone/>
              <a:defRPr sz="3200" baseline="0">
                <a:solidFill>
                  <a:schemeClr val="bg1"/>
                </a:solidFill>
                <a:latin typeface="+mj-lt"/>
              </a:defRPr>
            </a:lvl1pPr>
            <a:lvl2pPr marL="0" indent="0" algn="l">
              <a:buNone/>
              <a:defRPr sz="1800">
                <a:solidFill>
                  <a:schemeClr val="bg1"/>
                </a:solidFill>
                <a:latin typeface="+mj-lt"/>
              </a:defRPr>
            </a:lvl2pPr>
            <a:lvl3pPr marL="457200" indent="0" algn="l">
              <a:buNone/>
              <a:defRPr sz="1800">
                <a:solidFill>
                  <a:schemeClr val="bg1"/>
                </a:solidFill>
                <a:latin typeface="+mj-lt"/>
              </a:defRPr>
            </a:lvl3pPr>
            <a:lvl4pPr marL="914400" indent="0" algn="l">
              <a:buNone/>
              <a:defRPr sz="1800">
                <a:solidFill>
                  <a:schemeClr val="bg1"/>
                </a:solidFill>
                <a:latin typeface="+mj-lt"/>
              </a:defRPr>
            </a:lvl4pPr>
            <a:lvl5pPr marL="1371600" indent="0" algn="l">
              <a:buNone/>
              <a:defRPr sz="1800">
                <a:solidFill>
                  <a:schemeClr val="bg1"/>
                </a:solidFill>
                <a:latin typeface="+mj-lt"/>
              </a:defRPr>
            </a:lvl5pPr>
            <a:lvl6pPr marL="1828800" indent="0" algn="l">
              <a:buNone/>
              <a:defRPr sz="1800">
                <a:solidFill>
                  <a:schemeClr val="bg1"/>
                </a:solidFill>
                <a:latin typeface="+mj-lt"/>
              </a:defRPr>
            </a:lvl6pPr>
            <a:lvl7pPr marL="2286000" indent="0" algn="l">
              <a:buNone/>
              <a:defRPr sz="1800">
                <a:solidFill>
                  <a:schemeClr val="bg1"/>
                </a:solidFill>
                <a:latin typeface="+mj-lt"/>
              </a:defRPr>
            </a:lvl7pPr>
            <a:lvl8pPr marL="2743200" indent="0" algn="l">
              <a:buNone/>
              <a:defRPr sz="1800">
                <a:solidFill>
                  <a:schemeClr val="bg1"/>
                </a:solidFill>
                <a:latin typeface="+mj-lt"/>
              </a:defRPr>
            </a:lvl8pPr>
            <a:lvl9pPr marL="3200400" indent="0" algn="l">
              <a:buNone/>
              <a:defRPr sz="1800">
                <a:solidFill>
                  <a:schemeClr val="bg1"/>
                </a:solidFill>
                <a:latin typeface="+mj-lt"/>
              </a:defRPr>
            </a:lvl9pPr>
          </a:lstStyle>
          <a:p>
            <a:r>
              <a:rPr lang="en-GB" noProof="0" dirty="0" smtClean="0"/>
              <a:t>Click to edit Master subtitle style</a:t>
            </a:r>
          </a:p>
        </p:txBody>
      </p:sp>
      <p:cxnSp>
        <p:nvCxnSpPr>
          <p:cNvPr id="11" name="Shape 10"/>
          <p:cNvCxnSpPr/>
          <p:nvPr/>
        </p:nvCxnSpPr>
        <p:spPr>
          <a:xfrm rot="5400000" flipH="1" flipV="1">
            <a:off x="4419601" y="-3429000"/>
            <a:ext cx="152399" cy="8229600"/>
          </a:xfrm>
          <a:prstGeom prst="bentConnector2">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lvl1pPr>
              <a:defRPr>
                <a:solidFill>
                  <a:schemeClr val="lt1"/>
                </a:solidFill>
              </a:defRPr>
            </a:lvl1pPr>
          </a:lstStyle>
          <a:p>
            <a:r>
              <a:rPr lang="en-US" smtClean="0"/>
              <a:t>November 2016</a:t>
            </a:r>
            <a:endParaRPr lang="en-GB"/>
          </a:p>
        </p:txBody>
      </p:sp>
      <p:sp>
        <p:nvSpPr>
          <p:cNvPr id="3" name="Footer Placeholder 2"/>
          <p:cNvSpPr>
            <a:spLocks noGrp="1"/>
          </p:cNvSpPr>
          <p:nvPr>
            <p:ph type="ftr" sz="quarter" idx="11"/>
          </p:nvPr>
        </p:nvSpPr>
        <p:spPr/>
        <p:txBody>
          <a:bodyPr/>
          <a:lstStyle>
            <a:lvl1pPr>
              <a:defRPr>
                <a:solidFill>
                  <a:schemeClr val="lt1"/>
                </a:solidFill>
              </a:defRPr>
            </a:lvl1pPr>
          </a:lstStyle>
          <a:p>
            <a:r>
              <a:rPr lang="en-GB" smtClean="0"/>
              <a:t>Data visualisation workshop - Excel</a:t>
            </a:r>
            <a:endParaRPr lang="en-GB"/>
          </a:p>
        </p:txBody>
      </p:sp>
      <p:sp>
        <p:nvSpPr>
          <p:cNvPr id="4" name="Slide Number Placeholder 3"/>
          <p:cNvSpPr>
            <a:spLocks noGrp="1"/>
          </p:cNvSpPr>
          <p:nvPr>
            <p:ph type="sldNum" sz="quarter" idx="12"/>
          </p:nvPr>
        </p:nvSpPr>
        <p:spPr/>
        <p:txBody>
          <a:bodyPr/>
          <a:lstStyle>
            <a:lvl1pPr>
              <a:defRPr>
                <a:solidFill>
                  <a:schemeClr val="lt1"/>
                </a:solidFill>
              </a:defRPr>
            </a:lvl1pPr>
          </a:lstStyle>
          <a:p>
            <a:fld id="{5E547F4A-EA33-434A-9321-9BA4A0125808}" type="slidenum">
              <a:rPr lang="en-GB" smtClean="0"/>
              <a:pPr/>
              <a:t>‹#›</a:t>
            </a:fld>
            <a:endParaRPr lang="en-GB"/>
          </a:p>
        </p:txBody>
      </p:sp>
      <p:sp>
        <p:nvSpPr>
          <p:cNvPr id="5"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solidFill>
                  <a:schemeClr val="lt1"/>
                </a:solidFill>
                <a:latin typeface="Arial" panose="020B0604020202020204" pitchFamily="34" charset="0"/>
              </a:rPr>
              <a:t>PwC</a:t>
            </a:r>
            <a:endParaRPr kumimoji="0" lang="en-GB" sz="1000" b="0" i="0" u="none" baseline="0" dirty="0" err="1" smtClean="0">
              <a:solidFill>
                <a:schemeClr val="lt1"/>
              </a:solidFill>
              <a:latin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Divider: Colour">
    <p:bg>
      <p:bgPr>
        <a:solidFill>
          <a:schemeClr val="tx2"/>
        </a:solidFill>
        <a:effectLst/>
      </p:bgPr>
    </p:bg>
    <p:spTree>
      <p:nvGrpSpPr>
        <p:cNvPr id="1" name=""/>
        <p:cNvGrpSpPr/>
        <p:nvPr/>
      </p:nvGrpSpPr>
      <p:grpSpPr>
        <a:xfrm>
          <a:off x="0" y="0"/>
          <a:ext cx="0" cy="0"/>
          <a:chOff x="0" y="0"/>
          <a:chExt cx="0" cy="0"/>
        </a:xfrm>
      </p:grpSpPr>
      <p:sp>
        <p:nvSpPr>
          <p:cNvPr id="57" name="Title 1"/>
          <p:cNvSpPr>
            <a:spLocks noGrp="1"/>
          </p:cNvSpPr>
          <p:nvPr>
            <p:ph type="ctrTitle"/>
          </p:nvPr>
        </p:nvSpPr>
        <p:spPr bwMode="black">
          <a:xfrm>
            <a:off x="533400" y="685800"/>
            <a:ext cx="8077200" cy="1066800"/>
          </a:xfrm>
        </p:spPr>
        <p:txBody>
          <a:bodyPr anchor="t" anchorCtr="0">
            <a:noAutofit/>
          </a:bodyPr>
          <a:lstStyle>
            <a:lvl1pPr>
              <a:lnSpc>
                <a:spcPct val="90000"/>
              </a:lnSpc>
              <a:defRPr sz="3200" baseline="0">
                <a:solidFill>
                  <a:schemeClr val="bg1"/>
                </a:solidFill>
              </a:defRPr>
            </a:lvl1pPr>
          </a:lstStyle>
          <a:p>
            <a:r>
              <a:rPr lang="en-GB" noProof="0" dirty="0" smtClean="0"/>
              <a:t>Click to edit Master title style</a:t>
            </a:r>
            <a:endParaRPr lang="en-GB" noProof="0" dirty="0"/>
          </a:p>
        </p:txBody>
      </p:sp>
      <p:sp>
        <p:nvSpPr>
          <p:cNvPr id="22" name="Subtitle 2"/>
          <p:cNvSpPr>
            <a:spLocks noGrp="1"/>
          </p:cNvSpPr>
          <p:nvPr>
            <p:ph type="subTitle" idx="1"/>
          </p:nvPr>
        </p:nvSpPr>
        <p:spPr bwMode="black">
          <a:xfrm>
            <a:off x="533400" y="1905000"/>
            <a:ext cx="8077200" cy="1371600"/>
          </a:xfrm>
        </p:spPr>
        <p:txBody>
          <a:bodyPr>
            <a:noAutofit/>
          </a:bodyPr>
          <a:lstStyle>
            <a:lvl1pPr marL="0" indent="0" algn="l">
              <a:lnSpc>
                <a:spcPct val="90000"/>
              </a:lnSpc>
              <a:buNone/>
              <a:defRPr sz="3200" baseline="0">
                <a:solidFill>
                  <a:schemeClr val="bg1"/>
                </a:solidFill>
                <a:latin typeface="+mj-lt"/>
              </a:defRPr>
            </a:lvl1pPr>
            <a:lvl2pPr marL="0" indent="0" algn="l">
              <a:buNone/>
              <a:defRPr sz="1800">
                <a:solidFill>
                  <a:schemeClr val="bg1"/>
                </a:solidFill>
                <a:latin typeface="+mj-lt"/>
              </a:defRPr>
            </a:lvl2pPr>
            <a:lvl3pPr marL="457200" indent="0" algn="l">
              <a:buNone/>
              <a:defRPr sz="1800">
                <a:solidFill>
                  <a:schemeClr val="bg1"/>
                </a:solidFill>
                <a:latin typeface="+mj-lt"/>
              </a:defRPr>
            </a:lvl3pPr>
            <a:lvl4pPr marL="914400" indent="0" algn="l">
              <a:buNone/>
              <a:defRPr sz="1800">
                <a:solidFill>
                  <a:schemeClr val="bg1"/>
                </a:solidFill>
                <a:latin typeface="+mj-lt"/>
              </a:defRPr>
            </a:lvl4pPr>
            <a:lvl5pPr marL="1371600" indent="0" algn="l">
              <a:buNone/>
              <a:defRPr sz="1800">
                <a:solidFill>
                  <a:schemeClr val="bg1"/>
                </a:solidFill>
                <a:latin typeface="+mj-lt"/>
              </a:defRPr>
            </a:lvl5pPr>
            <a:lvl6pPr marL="1828800" indent="0" algn="l">
              <a:buNone/>
              <a:defRPr sz="1800">
                <a:solidFill>
                  <a:schemeClr val="bg1"/>
                </a:solidFill>
                <a:latin typeface="+mj-lt"/>
              </a:defRPr>
            </a:lvl6pPr>
            <a:lvl7pPr marL="2286000" indent="0" algn="l">
              <a:buNone/>
              <a:defRPr sz="1800">
                <a:solidFill>
                  <a:schemeClr val="bg1"/>
                </a:solidFill>
                <a:latin typeface="+mj-lt"/>
              </a:defRPr>
            </a:lvl7pPr>
            <a:lvl8pPr marL="2743200" indent="0" algn="l">
              <a:buNone/>
              <a:defRPr sz="1800">
                <a:solidFill>
                  <a:schemeClr val="bg1"/>
                </a:solidFill>
                <a:latin typeface="+mj-lt"/>
              </a:defRPr>
            </a:lvl8pPr>
            <a:lvl9pPr marL="3200400" indent="0" algn="l">
              <a:buNone/>
              <a:defRPr sz="1800">
                <a:solidFill>
                  <a:schemeClr val="bg1"/>
                </a:solidFill>
                <a:latin typeface="+mj-lt"/>
              </a:defRPr>
            </a:lvl9pPr>
          </a:lstStyle>
          <a:p>
            <a:r>
              <a:rPr lang="en-GB" noProof="0" dirty="0" smtClean="0"/>
              <a:t>Click to edit Master subtitle style</a:t>
            </a:r>
          </a:p>
        </p:txBody>
      </p:sp>
      <p:cxnSp>
        <p:nvCxnSpPr>
          <p:cNvPr id="11" name="Shape 10"/>
          <p:cNvCxnSpPr/>
          <p:nvPr/>
        </p:nvCxnSpPr>
        <p:spPr>
          <a:xfrm rot="5400000" flipH="1" flipV="1">
            <a:off x="4419601" y="-3429000"/>
            <a:ext cx="152399" cy="8229600"/>
          </a:xfrm>
          <a:prstGeom prst="bentConnector2">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rot="1479263">
            <a:off x="1979300" y="2379149"/>
            <a:ext cx="5331666" cy="1626891"/>
          </a:xfrm>
          <a:prstGeom prst="rect">
            <a:avLst/>
          </a:prstGeom>
          <a:noFill/>
        </p:spPr>
        <p:txBody>
          <a:bodyPr wrap="square" lIns="0" tIns="0" rIns="0" bIns="0" rtlCol="0">
            <a:noAutofit/>
          </a:bodyPr>
          <a:lstStyle/>
          <a:p>
            <a:pPr indent="-274320" algn="ctr">
              <a:spcAft>
                <a:spcPts val="900"/>
              </a:spcAft>
            </a:pPr>
            <a:endParaRPr lang="en-GB" sz="11500" dirty="0" smtClean="0">
              <a:solidFill>
                <a:schemeClr val="bg2">
                  <a:lumMod val="85000"/>
                </a:schemeClr>
              </a:solidFill>
              <a:latin typeface="+mn-lt"/>
            </a:endParaRPr>
          </a:p>
        </p:txBody>
      </p:sp>
      <p:sp>
        <p:nvSpPr>
          <p:cNvPr id="2" name="Date Placeholder 1"/>
          <p:cNvSpPr>
            <a:spLocks noGrp="1"/>
          </p:cNvSpPr>
          <p:nvPr>
            <p:ph type="dt" sz="half" idx="10"/>
          </p:nvPr>
        </p:nvSpPr>
        <p:spPr/>
        <p:txBody>
          <a:bodyPr/>
          <a:lstStyle>
            <a:lvl1pPr>
              <a:defRPr>
                <a:solidFill>
                  <a:schemeClr val="lt1"/>
                </a:solidFill>
              </a:defRPr>
            </a:lvl1pPr>
          </a:lstStyle>
          <a:p>
            <a:r>
              <a:rPr lang="en-US" smtClean="0"/>
              <a:t>November 2016</a:t>
            </a:r>
            <a:endParaRPr lang="en-GB"/>
          </a:p>
        </p:txBody>
      </p:sp>
      <p:sp>
        <p:nvSpPr>
          <p:cNvPr id="3" name="Footer Placeholder 2"/>
          <p:cNvSpPr>
            <a:spLocks noGrp="1"/>
          </p:cNvSpPr>
          <p:nvPr>
            <p:ph type="ftr" sz="quarter" idx="11"/>
          </p:nvPr>
        </p:nvSpPr>
        <p:spPr/>
        <p:txBody>
          <a:bodyPr/>
          <a:lstStyle>
            <a:lvl1pPr>
              <a:defRPr>
                <a:solidFill>
                  <a:schemeClr val="lt1"/>
                </a:solidFill>
              </a:defRPr>
            </a:lvl1pPr>
          </a:lstStyle>
          <a:p>
            <a:r>
              <a:rPr lang="en-GB" smtClean="0"/>
              <a:t>Data visualisation workshop - Excel</a:t>
            </a:r>
            <a:endParaRPr lang="en-GB"/>
          </a:p>
        </p:txBody>
      </p:sp>
      <p:sp>
        <p:nvSpPr>
          <p:cNvPr id="4" name="Slide Number Placeholder 3"/>
          <p:cNvSpPr>
            <a:spLocks noGrp="1"/>
          </p:cNvSpPr>
          <p:nvPr>
            <p:ph type="sldNum" sz="quarter" idx="12"/>
          </p:nvPr>
        </p:nvSpPr>
        <p:spPr/>
        <p:txBody>
          <a:bodyPr/>
          <a:lstStyle>
            <a:lvl1pPr>
              <a:defRPr>
                <a:solidFill>
                  <a:schemeClr val="lt1"/>
                </a:solidFill>
              </a:defRPr>
            </a:lvl1pPr>
          </a:lstStyle>
          <a:p>
            <a:fld id="{73DE2538-1682-4691-9D76-BD63A21848D4}" type="slidenum">
              <a:rPr lang="en-GB" smtClean="0"/>
              <a:pPr/>
              <a:t>‹#›</a:t>
            </a:fld>
            <a:endParaRPr lang="en-GB"/>
          </a:p>
        </p:txBody>
      </p:sp>
      <p:sp>
        <p:nvSpPr>
          <p:cNvPr id="5"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solidFill>
                  <a:schemeClr val="lt1"/>
                </a:solidFill>
                <a:latin typeface="Arial" panose="020B0604020202020204" pitchFamily="34" charset="0"/>
              </a:rPr>
              <a:t>PwC</a:t>
            </a:r>
            <a:endParaRPr kumimoji="0" lang="en-GB" sz="1000" b="0" i="0" u="none" baseline="0" dirty="0" err="1" smtClean="0">
              <a:solidFill>
                <a:schemeClr val="lt1"/>
              </a:solidFill>
              <a:latin typeface="Arial" panose="020B0604020202020204" pitchFamily="34" charset="0"/>
            </a:endParaRPr>
          </a:p>
        </p:txBody>
      </p:sp>
    </p:spTree>
    <p:extLst>
      <p:ext uri="{BB962C8B-B14F-4D97-AF65-F5344CB8AC3E}">
        <p14:creationId xmlns:p14="http://schemas.microsoft.com/office/powerpoint/2010/main" val="57798743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ction Divider: Content">
    <p:bg>
      <p:bgPr>
        <a:solidFill>
          <a:schemeClr val="tx2"/>
        </a:solidFill>
        <a:effectLst/>
      </p:bgPr>
    </p:bg>
    <p:spTree>
      <p:nvGrpSpPr>
        <p:cNvPr id="1" name=""/>
        <p:cNvGrpSpPr/>
        <p:nvPr/>
      </p:nvGrpSpPr>
      <p:grpSpPr>
        <a:xfrm>
          <a:off x="0" y="0"/>
          <a:ext cx="0" cy="0"/>
          <a:chOff x="0" y="0"/>
          <a:chExt cx="0" cy="0"/>
        </a:xfrm>
      </p:grpSpPr>
      <p:sp>
        <p:nvSpPr>
          <p:cNvPr id="57" name="Title 1"/>
          <p:cNvSpPr>
            <a:spLocks noGrp="1"/>
          </p:cNvSpPr>
          <p:nvPr>
            <p:ph type="ctrTitle"/>
          </p:nvPr>
        </p:nvSpPr>
        <p:spPr bwMode="black">
          <a:xfrm>
            <a:off x="533400" y="685800"/>
            <a:ext cx="8077200" cy="1066800"/>
          </a:xfrm>
        </p:spPr>
        <p:txBody>
          <a:bodyPr anchor="t" anchorCtr="0">
            <a:noAutofit/>
          </a:bodyPr>
          <a:lstStyle>
            <a:lvl1pPr>
              <a:lnSpc>
                <a:spcPct val="90000"/>
              </a:lnSpc>
              <a:defRPr sz="3200">
                <a:solidFill>
                  <a:schemeClr val="bg1"/>
                </a:solidFill>
              </a:defRPr>
            </a:lvl1pPr>
          </a:lstStyle>
          <a:p>
            <a:r>
              <a:rPr lang="en-GB" noProof="0" dirty="0" smtClean="0"/>
              <a:t>Click to edit Master title style</a:t>
            </a:r>
          </a:p>
        </p:txBody>
      </p:sp>
      <p:sp>
        <p:nvSpPr>
          <p:cNvPr id="20" name="Content Placeholder 19"/>
          <p:cNvSpPr>
            <a:spLocks noGrp="1"/>
          </p:cNvSpPr>
          <p:nvPr>
            <p:ph sz="quarter" idx="13"/>
          </p:nvPr>
        </p:nvSpPr>
        <p:spPr>
          <a:xfrm>
            <a:off x="533401" y="2819400"/>
            <a:ext cx="3962399" cy="3352800"/>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33" name="Subtitle 2"/>
          <p:cNvSpPr>
            <a:spLocks noGrp="1"/>
          </p:cNvSpPr>
          <p:nvPr>
            <p:ph type="subTitle" idx="1"/>
          </p:nvPr>
        </p:nvSpPr>
        <p:spPr bwMode="black">
          <a:xfrm>
            <a:off x="533400" y="1905001"/>
            <a:ext cx="8077200" cy="762000"/>
          </a:xfrm>
        </p:spPr>
        <p:txBody>
          <a:bodyPr>
            <a:noAutofit/>
          </a:bodyPr>
          <a:lstStyle>
            <a:lvl1pPr marL="0" indent="0" algn="l">
              <a:lnSpc>
                <a:spcPct val="90000"/>
              </a:lnSpc>
              <a:buNone/>
              <a:defRPr sz="3200">
                <a:solidFill>
                  <a:schemeClr val="bg1"/>
                </a:solidFill>
                <a:latin typeface="+mj-lt"/>
              </a:defRPr>
            </a:lvl1pPr>
            <a:lvl2pPr marL="0" indent="0" algn="l">
              <a:buNone/>
              <a:defRPr sz="1800">
                <a:solidFill>
                  <a:schemeClr val="bg1"/>
                </a:solidFill>
                <a:latin typeface="+mj-lt"/>
              </a:defRPr>
            </a:lvl2pPr>
            <a:lvl3pPr marL="457200" indent="0" algn="l">
              <a:buNone/>
              <a:defRPr sz="1800">
                <a:solidFill>
                  <a:schemeClr val="bg1"/>
                </a:solidFill>
                <a:latin typeface="+mj-lt"/>
              </a:defRPr>
            </a:lvl3pPr>
            <a:lvl4pPr marL="914400" indent="0" algn="l">
              <a:buNone/>
              <a:defRPr sz="1800">
                <a:solidFill>
                  <a:schemeClr val="bg1"/>
                </a:solidFill>
                <a:latin typeface="+mj-lt"/>
              </a:defRPr>
            </a:lvl4pPr>
            <a:lvl5pPr marL="1371600" indent="0" algn="l">
              <a:buNone/>
              <a:defRPr sz="1800">
                <a:solidFill>
                  <a:schemeClr val="bg1"/>
                </a:solidFill>
                <a:latin typeface="+mj-lt"/>
              </a:defRPr>
            </a:lvl5pPr>
            <a:lvl6pPr marL="1828800" indent="0" algn="l">
              <a:buNone/>
              <a:defRPr sz="1800">
                <a:solidFill>
                  <a:schemeClr val="bg1"/>
                </a:solidFill>
                <a:latin typeface="+mj-lt"/>
              </a:defRPr>
            </a:lvl6pPr>
            <a:lvl7pPr marL="2286000" indent="0" algn="l">
              <a:buNone/>
              <a:defRPr sz="1800">
                <a:solidFill>
                  <a:schemeClr val="bg1"/>
                </a:solidFill>
                <a:latin typeface="+mj-lt"/>
              </a:defRPr>
            </a:lvl7pPr>
            <a:lvl8pPr marL="2743200" indent="0" algn="l">
              <a:buNone/>
              <a:defRPr sz="1800">
                <a:solidFill>
                  <a:schemeClr val="bg1"/>
                </a:solidFill>
                <a:latin typeface="+mj-lt"/>
              </a:defRPr>
            </a:lvl8pPr>
            <a:lvl9pPr marL="3200400" indent="0" algn="l">
              <a:buNone/>
              <a:defRPr sz="1800">
                <a:solidFill>
                  <a:schemeClr val="bg1"/>
                </a:solidFill>
                <a:latin typeface="+mj-lt"/>
              </a:defRPr>
            </a:lvl9pPr>
          </a:lstStyle>
          <a:p>
            <a:r>
              <a:rPr lang="en-GB" noProof="0" dirty="0" smtClean="0"/>
              <a:t>Click to edit Master subtitle style</a:t>
            </a:r>
          </a:p>
        </p:txBody>
      </p:sp>
      <p:cxnSp>
        <p:nvCxnSpPr>
          <p:cNvPr id="12" name="Shape 11"/>
          <p:cNvCxnSpPr/>
          <p:nvPr/>
        </p:nvCxnSpPr>
        <p:spPr>
          <a:xfrm rot="5400000" flipH="1" flipV="1">
            <a:off x="4419601" y="-3429000"/>
            <a:ext cx="152399" cy="8229600"/>
          </a:xfrm>
          <a:prstGeom prst="bentConnector2">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4"/>
          </p:nvPr>
        </p:nvSpPr>
        <p:spPr/>
        <p:txBody>
          <a:bodyPr/>
          <a:lstStyle>
            <a:lvl1pPr>
              <a:defRPr>
                <a:solidFill>
                  <a:schemeClr val="lt1"/>
                </a:solidFill>
              </a:defRPr>
            </a:lvl1pPr>
          </a:lstStyle>
          <a:p>
            <a:r>
              <a:rPr lang="en-US" smtClean="0"/>
              <a:t>November 2016</a:t>
            </a:r>
            <a:endParaRPr lang="en-GB"/>
          </a:p>
        </p:txBody>
      </p:sp>
      <p:sp>
        <p:nvSpPr>
          <p:cNvPr id="3" name="Footer Placeholder 2"/>
          <p:cNvSpPr>
            <a:spLocks noGrp="1"/>
          </p:cNvSpPr>
          <p:nvPr>
            <p:ph type="ftr" sz="quarter" idx="15"/>
          </p:nvPr>
        </p:nvSpPr>
        <p:spPr/>
        <p:txBody>
          <a:bodyPr/>
          <a:lstStyle>
            <a:lvl1pPr>
              <a:defRPr>
                <a:solidFill>
                  <a:schemeClr val="lt1"/>
                </a:solidFill>
              </a:defRPr>
            </a:lvl1pPr>
          </a:lstStyle>
          <a:p>
            <a:r>
              <a:rPr lang="en-GB" smtClean="0"/>
              <a:t>Data visualisation workshop - Excel</a:t>
            </a:r>
            <a:endParaRPr lang="en-GB"/>
          </a:p>
        </p:txBody>
      </p:sp>
      <p:sp>
        <p:nvSpPr>
          <p:cNvPr id="4" name="Slide Number Placeholder 3"/>
          <p:cNvSpPr>
            <a:spLocks noGrp="1"/>
          </p:cNvSpPr>
          <p:nvPr>
            <p:ph type="sldNum" sz="quarter" idx="16"/>
          </p:nvPr>
        </p:nvSpPr>
        <p:spPr/>
        <p:txBody>
          <a:bodyPr/>
          <a:lstStyle>
            <a:lvl1pPr>
              <a:defRPr>
                <a:solidFill>
                  <a:schemeClr val="lt1"/>
                </a:solidFill>
              </a:defRPr>
            </a:lvl1pPr>
          </a:lstStyle>
          <a:p>
            <a:fld id="{A69F0F9E-9183-4482-8633-1D0FF21A6012}" type="slidenum">
              <a:rPr lang="en-GB" smtClean="0"/>
              <a:pPr/>
              <a:t>‹#›</a:t>
            </a:fld>
            <a:endParaRPr lang="en-GB"/>
          </a:p>
        </p:txBody>
      </p:sp>
      <p:sp>
        <p:nvSpPr>
          <p:cNvPr id="5"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solidFill>
                  <a:schemeClr val="lt1"/>
                </a:solidFill>
                <a:latin typeface="Arial" panose="020B0604020202020204" pitchFamily="34" charset="0"/>
              </a:rPr>
              <a:t>PwC</a:t>
            </a:r>
            <a:endParaRPr kumimoji="0" lang="en-GB" sz="1000" b="0" i="0" u="none" baseline="0" dirty="0" err="1" smtClean="0">
              <a:solidFill>
                <a:schemeClr val="lt1"/>
              </a:solidFill>
              <a:latin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Content: One">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077200" cy="914400"/>
          </a:xfrm>
        </p:spPr>
        <p:txBody>
          <a:bodyPr/>
          <a:lstStyle>
            <a:lvl1pPr>
              <a:defRPr/>
            </a:lvl1pPr>
          </a:lstStyle>
          <a:p>
            <a:r>
              <a:rPr lang="en-GB" noProof="0" dirty="0" smtClean="0"/>
              <a:t>Click to edit Master title style</a:t>
            </a:r>
            <a:endParaRPr lang="en-GB" noProof="0" dirty="0"/>
          </a:p>
        </p:txBody>
      </p:sp>
      <p:sp>
        <p:nvSpPr>
          <p:cNvPr id="31" name="Content Placeholder 26"/>
          <p:cNvSpPr>
            <a:spLocks noGrp="1"/>
          </p:cNvSpPr>
          <p:nvPr>
            <p:ph sz="quarter" idx="15"/>
          </p:nvPr>
        </p:nvSpPr>
        <p:spPr>
          <a:xfrm>
            <a:off x="533400" y="1752600"/>
            <a:ext cx="8077200" cy="4419600"/>
          </a:xfrm>
        </p:spPr>
        <p:txBody>
          <a:bodyPr/>
          <a:lstStyle>
            <a:lvl1pPr>
              <a:defRPr baseline="0"/>
            </a:lvl1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cxnSp>
        <p:nvCxnSpPr>
          <p:cNvPr id="15" name="Shape 14"/>
          <p:cNvCxnSpPr/>
          <p:nvPr/>
        </p:nvCxnSpPr>
        <p:spPr>
          <a:xfrm rot="5400000" flipH="1" flipV="1">
            <a:off x="4419601" y="-3429000"/>
            <a:ext cx="152399" cy="82296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6"/>
          </p:nvPr>
        </p:nvSpPr>
        <p:spPr/>
        <p:txBody>
          <a:bodyPr/>
          <a:lstStyle/>
          <a:p>
            <a:r>
              <a:rPr lang="en-US" smtClean="0"/>
              <a:t>November 2016</a:t>
            </a:r>
            <a:endParaRPr lang="en-GB"/>
          </a:p>
        </p:txBody>
      </p:sp>
      <p:sp>
        <p:nvSpPr>
          <p:cNvPr id="4" name="Footer Placeholder 3"/>
          <p:cNvSpPr>
            <a:spLocks noGrp="1"/>
          </p:cNvSpPr>
          <p:nvPr>
            <p:ph type="ftr" sz="quarter" idx="17"/>
          </p:nvPr>
        </p:nvSpPr>
        <p:spPr/>
        <p:txBody>
          <a:bodyPr/>
          <a:lstStyle/>
          <a:p>
            <a:r>
              <a:rPr lang="en-GB" smtClean="0"/>
              <a:t>Data visualisation workshop - Excel</a:t>
            </a:r>
            <a:endParaRPr lang="en-GB"/>
          </a:p>
        </p:txBody>
      </p:sp>
      <p:sp>
        <p:nvSpPr>
          <p:cNvPr id="5" name="Slide Number Placeholder 4"/>
          <p:cNvSpPr>
            <a:spLocks noGrp="1"/>
          </p:cNvSpPr>
          <p:nvPr>
            <p:ph type="sldNum" sz="quarter" idx="18"/>
          </p:nvPr>
        </p:nvSpPr>
        <p:spPr/>
        <p:txBody>
          <a:bodyPr/>
          <a:lstStyle/>
          <a:p>
            <a:fld id="{E402F1A5-83F0-49B8-AC87-8FB7EDE3726F}" type="slidenum">
              <a:rPr lang="en-GB" smtClean="0"/>
              <a:pPr/>
              <a:t>‹#›</a:t>
            </a:fld>
            <a:endParaRPr lang="en-GB"/>
          </a:p>
        </p:txBody>
      </p:sp>
      <p:sp>
        <p:nvSpPr>
          <p:cNvPr id="6"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latin typeface="Arial" panose="020B0604020202020204" pitchFamily="34" charset="0"/>
              </a:rPr>
              <a:t>PwC</a:t>
            </a:r>
            <a:endParaRPr kumimoji="0" lang="en-GB" sz="1000" b="0" i="0" u="none" baseline="0" dirty="0" err="1" smtClean="0">
              <a:latin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ver Slide: Fixed Logo">
    <p:spTree>
      <p:nvGrpSpPr>
        <p:cNvPr id="1" name=""/>
        <p:cNvGrpSpPr/>
        <p:nvPr/>
      </p:nvGrpSpPr>
      <p:grpSpPr>
        <a:xfrm>
          <a:off x="0" y="0"/>
          <a:ext cx="0" cy="0"/>
          <a:chOff x="0" y="0"/>
          <a:chExt cx="0" cy="0"/>
        </a:xfrm>
      </p:grpSpPr>
      <p:cxnSp>
        <p:nvCxnSpPr>
          <p:cNvPr id="141" name="Shape 140"/>
          <p:cNvCxnSpPr/>
          <p:nvPr/>
        </p:nvCxnSpPr>
        <p:spPr>
          <a:xfrm rot="5400000" flipH="1" flipV="1">
            <a:off x="5096257" y="-2734056"/>
            <a:ext cx="152399" cy="6839712"/>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42" name="Title 1"/>
          <p:cNvSpPr>
            <a:spLocks noGrp="1"/>
          </p:cNvSpPr>
          <p:nvPr>
            <p:ph type="ctrTitle" hasCustomPrompt="1"/>
          </p:nvPr>
        </p:nvSpPr>
        <p:spPr bwMode="black">
          <a:xfrm>
            <a:off x="1895475" y="838200"/>
            <a:ext cx="5343525" cy="914400"/>
          </a:xfrm>
        </p:spPr>
        <p:txBody>
          <a:bodyPr anchor="t" anchorCtr="0">
            <a:noAutofit/>
          </a:bodyPr>
          <a:lstStyle>
            <a:lvl1pPr>
              <a:lnSpc>
                <a:spcPct val="90000"/>
              </a:lnSpc>
              <a:defRPr sz="3200" b="1" i="1" baseline="0">
                <a:solidFill>
                  <a:schemeClr val="tx1"/>
                </a:solidFill>
              </a:defRPr>
            </a:lvl1pPr>
          </a:lstStyle>
          <a:p>
            <a:r>
              <a:rPr lang="en-GB" noProof="0" dirty="0" smtClean="0"/>
              <a:t>Click to add the presentation’s main title</a:t>
            </a:r>
            <a:endParaRPr lang="en-GB" noProof="0" dirty="0"/>
          </a:p>
        </p:txBody>
      </p:sp>
      <p:sp>
        <p:nvSpPr>
          <p:cNvPr id="143" name="Subtitle 2"/>
          <p:cNvSpPr>
            <a:spLocks noGrp="1"/>
          </p:cNvSpPr>
          <p:nvPr>
            <p:ph type="subTitle" idx="1" hasCustomPrompt="1"/>
          </p:nvPr>
        </p:nvSpPr>
        <p:spPr bwMode="black">
          <a:xfrm>
            <a:off x="1895475" y="1828799"/>
            <a:ext cx="5343525" cy="914401"/>
          </a:xfrm>
        </p:spPr>
        <p:txBody>
          <a:bodyPr>
            <a:noAutofit/>
          </a:bodyPr>
          <a:lstStyle>
            <a:lvl1pPr marL="0" indent="0" algn="l">
              <a:lnSpc>
                <a:spcPct val="90000"/>
              </a:lnSpc>
              <a:spcAft>
                <a:spcPts val="0"/>
              </a:spcAft>
              <a:buNone/>
              <a:defRPr sz="3200" baseline="0">
                <a:solidFill>
                  <a:schemeClr val="tx1"/>
                </a:solidFill>
                <a:latin typeface="+mj-lt"/>
              </a:defRPr>
            </a:lvl1pPr>
            <a:lvl2pPr marL="0" indent="0" algn="l">
              <a:buNone/>
              <a:defRPr sz="1800">
                <a:solidFill>
                  <a:schemeClr val="bg1"/>
                </a:solidFill>
                <a:latin typeface="+mj-lt"/>
              </a:defRPr>
            </a:lvl2pPr>
            <a:lvl3pPr marL="457200" indent="0" algn="l">
              <a:buNone/>
              <a:defRPr sz="1800">
                <a:solidFill>
                  <a:schemeClr val="bg1"/>
                </a:solidFill>
                <a:latin typeface="+mj-lt"/>
              </a:defRPr>
            </a:lvl3pPr>
            <a:lvl4pPr marL="914400" indent="0" algn="l">
              <a:buNone/>
              <a:defRPr sz="1800">
                <a:solidFill>
                  <a:schemeClr val="bg1"/>
                </a:solidFill>
                <a:latin typeface="+mj-lt"/>
              </a:defRPr>
            </a:lvl4pPr>
            <a:lvl5pPr marL="1371600" indent="0" algn="l">
              <a:buNone/>
              <a:defRPr sz="1800">
                <a:solidFill>
                  <a:schemeClr val="bg1"/>
                </a:solidFill>
                <a:latin typeface="+mj-lt"/>
              </a:defRPr>
            </a:lvl5pPr>
            <a:lvl6pPr marL="1828800" indent="0" algn="l">
              <a:buNone/>
              <a:defRPr sz="1800">
                <a:solidFill>
                  <a:schemeClr val="bg1"/>
                </a:solidFill>
                <a:latin typeface="+mj-lt"/>
              </a:defRPr>
            </a:lvl6pPr>
            <a:lvl7pPr marL="2286000" indent="0" algn="l">
              <a:buNone/>
              <a:defRPr sz="1800">
                <a:solidFill>
                  <a:schemeClr val="bg1"/>
                </a:solidFill>
                <a:latin typeface="+mj-lt"/>
              </a:defRPr>
            </a:lvl7pPr>
            <a:lvl8pPr marL="2743200" indent="0" algn="l">
              <a:buNone/>
              <a:defRPr sz="1800">
                <a:solidFill>
                  <a:schemeClr val="bg1"/>
                </a:solidFill>
                <a:latin typeface="+mj-lt"/>
              </a:defRPr>
            </a:lvl8pPr>
            <a:lvl9pPr marL="3200400" indent="0" algn="l">
              <a:buNone/>
              <a:defRPr sz="1800">
                <a:solidFill>
                  <a:schemeClr val="bg1"/>
                </a:solidFill>
                <a:latin typeface="+mj-lt"/>
              </a:defRPr>
            </a:lvl9pPr>
          </a:lstStyle>
          <a:p>
            <a:r>
              <a:rPr lang="en-GB" noProof="0" dirty="0" smtClean="0"/>
              <a:t>Subtitle and date (move higher if title is only one line)</a:t>
            </a:r>
          </a:p>
        </p:txBody>
      </p:sp>
      <p:sp>
        <p:nvSpPr>
          <p:cNvPr id="144" name="Text Placeholder 31"/>
          <p:cNvSpPr>
            <a:spLocks noGrp="1"/>
          </p:cNvSpPr>
          <p:nvPr>
            <p:ph type="body" sz="quarter" idx="10" hasCustomPrompt="1"/>
          </p:nvPr>
        </p:nvSpPr>
        <p:spPr bwMode="black">
          <a:xfrm>
            <a:off x="1895475" y="374904"/>
            <a:ext cx="4105656" cy="146304"/>
          </a:xfrm>
        </p:spPr>
        <p:txBody>
          <a:bodyPr/>
          <a:lstStyle>
            <a:lvl1pPr>
              <a:defRPr sz="1100">
                <a:solidFill>
                  <a:schemeClr val="tx1"/>
                </a:solidFill>
                <a:latin typeface="Arial" pitchFamily="34" charset="0"/>
                <a:cs typeface="Arial" pitchFamily="34" charset="0"/>
              </a:defRPr>
            </a:lvl1pPr>
            <a:lvl2pPr>
              <a:defRPr sz="1000">
                <a:solidFill>
                  <a:schemeClr val="bg1"/>
                </a:solidFill>
                <a:latin typeface="Arial" pitchFamily="34" charset="0"/>
                <a:cs typeface="Arial" pitchFamily="34" charset="0"/>
              </a:defRPr>
            </a:lvl2pPr>
            <a:lvl3pPr>
              <a:defRPr sz="1000">
                <a:solidFill>
                  <a:schemeClr val="bg1"/>
                </a:solidFill>
                <a:latin typeface="Arial" pitchFamily="34" charset="0"/>
                <a:cs typeface="Arial" pitchFamily="34" charset="0"/>
              </a:defRPr>
            </a:lvl3pPr>
            <a:lvl4pPr>
              <a:defRPr sz="1000">
                <a:solidFill>
                  <a:schemeClr val="bg1"/>
                </a:solidFill>
                <a:latin typeface="Arial" pitchFamily="34" charset="0"/>
                <a:cs typeface="Arial" pitchFamily="34" charset="0"/>
              </a:defRPr>
            </a:lvl4pPr>
            <a:lvl5pPr>
              <a:defRPr sz="1000">
                <a:solidFill>
                  <a:schemeClr val="bg1"/>
                </a:solidFill>
                <a:latin typeface="Arial" pitchFamily="34" charset="0"/>
                <a:cs typeface="Arial" pitchFamily="34" charset="0"/>
              </a:defRPr>
            </a:lvl5pPr>
          </a:lstStyle>
          <a:p>
            <a:pPr lvl="0"/>
            <a:r>
              <a:rPr lang="en-GB" noProof="0" dirty="0" smtClean="0"/>
              <a:t>www.pwc.com</a:t>
            </a:r>
            <a:endParaRPr lang="en-GB" noProof="0" dirty="0"/>
          </a:p>
        </p:txBody>
      </p:sp>
      <p:grpSp>
        <p:nvGrpSpPr>
          <p:cNvPr id="102" name="Group 101"/>
          <p:cNvGrpSpPr>
            <a:grpSpLocks noChangeAspect="1"/>
          </p:cNvGrpSpPr>
          <p:nvPr userDrawn="1"/>
        </p:nvGrpSpPr>
        <p:grpSpPr>
          <a:xfrm>
            <a:off x="968592" y="5768681"/>
            <a:ext cx="1232283" cy="935789"/>
            <a:chOff x="518032" y="-1032869"/>
            <a:chExt cx="6161413" cy="4678943"/>
          </a:xfrm>
        </p:grpSpPr>
        <p:grpSp>
          <p:nvGrpSpPr>
            <p:cNvPr id="103" name="Group 73"/>
            <p:cNvGrpSpPr>
              <a:grpSpLocks noChangeAspect="1"/>
            </p:cNvGrpSpPr>
            <p:nvPr/>
          </p:nvGrpSpPr>
          <p:grpSpPr>
            <a:xfrm>
              <a:off x="4438637" y="-1032863"/>
              <a:ext cx="2240792" cy="2011550"/>
              <a:chOff x="1905000" y="5715000"/>
              <a:chExt cx="445770" cy="381000"/>
            </a:xfrm>
          </p:grpSpPr>
          <p:sp>
            <p:nvSpPr>
              <p:cNvPr id="107" name="Rectangle 25"/>
              <p:cNvSpPr>
                <a:spLocks noChangeArrowheads="1"/>
              </p:cNvSpPr>
              <p:nvPr userDrawn="1"/>
            </p:nvSpPr>
            <p:spPr bwMode="gray">
              <a:xfrm>
                <a:off x="2293620" y="5988118"/>
                <a:ext cx="57150" cy="107882"/>
              </a:xfrm>
              <a:prstGeom prst="rect">
                <a:avLst/>
              </a:prstGeom>
              <a:solidFill>
                <a:srgbClr val="F445F6"/>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08" name="Rectangle 26"/>
              <p:cNvSpPr>
                <a:spLocks noChangeArrowheads="1"/>
              </p:cNvSpPr>
              <p:nvPr userDrawn="1"/>
            </p:nvSpPr>
            <p:spPr bwMode="gray">
              <a:xfrm>
                <a:off x="2132171" y="5757333"/>
                <a:ext cx="44291" cy="66914"/>
              </a:xfrm>
              <a:prstGeom prst="rect">
                <a:avLst/>
              </a:prstGeom>
              <a:solidFill>
                <a:srgbClr val="F6B67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09" name="Rectangle 27"/>
              <p:cNvSpPr>
                <a:spLocks noChangeArrowheads="1"/>
              </p:cNvSpPr>
              <p:nvPr userDrawn="1"/>
            </p:nvSpPr>
            <p:spPr bwMode="gray">
              <a:xfrm>
                <a:off x="1905000" y="5715000"/>
                <a:ext cx="227171" cy="42333"/>
              </a:xfrm>
              <a:prstGeom prst="rect">
                <a:avLst/>
              </a:prstGeom>
              <a:solidFill>
                <a:srgbClr val="F48F17"/>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10" name="Rectangle 28"/>
              <p:cNvSpPr>
                <a:spLocks noChangeArrowheads="1"/>
              </p:cNvSpPr>
              <p:nvPr userDrawn="1"/>
            </p:nvSpPr>
            <p:spPr bwMode="gray">
              <a:xfrm>
                <a:off x="1905000" y="5757333"/>
                <a:ext cx="227171" cy="66914"/>
              </a:xfrm>
              <a:prstGeom prst="rect">
                <a:avLst/>
              </a:prstGeom>
              <a:solidFill>
                <a:srgbClr val="EB660B"/>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11" name="Rectangle 29"/>
              <p:cNvSpPr>
                <a:spLocks noChangeArrowheads="1"/>
              </p:cNvSpPr>
              <p:nvPr userDrawn="1"/>
            </p:nvSpPr>
            <p:spPr bwMode="gray">
              <a:xfrm>
                <a:off x="2176462" y="5824247"/>
                <a:ext cx="117158" cy="163871"/>
              </a:xfrm>
              <a:prstGeom prst="rect">
                <a:avLst/>
              </a:prstGeom>
              <a:solidFill>
                <a:srgbClr val="F3BF09"/>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12" name="Rectangle 30"/>
              <p:cNvSpPr>
                <a:spLocks noChangeArrowheads="1"/>
              </p:cNvSpPr>
              <p:nvPr userDrawn="1"/>
            </p:nvSpPr>
            <p:spPr bwMode="gray">
              <a:xfrm>
                <a:off x="2176462" y="5988118"/>
                <a:ext cx="117158" cy="107882"/>
              </a:xfrm>
              <a:prstGeom prst="rect">
                <a:avLst/>
              </a:prstGeom>
              <a:solidFill>
                <a:srgbClr val="E93409"/>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13" name="Rectangle 31"/>
              <p:cNvSpPr>
                <a:spLocks noChangeArrowheads="1"/>
              </p:cNvSpPr>
              <p:nvPr userDrawn="1"/>
            </p:nvSpPr>
            <p:spPr bwMode="gray">
              <a:xfrm>
                <a:off x="2132171" y="5824247"/>
                <a:ext cx="44291" cy="163871"/>
              </a:xfrm>
              <a:prstGeom prst="rect">
                <a:avLst/>
              </a:prstGeom>
              <a:solidFill>
                <a:srgbClr val="EA8804"/>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14" name="Rectangle 32"/>
              <p:cNvSpPr>
                <a:spLocks noChangeArrowheads="1"/>
              </p:cNvSpPr>
              <p:nvPr userDrawn="1"/>
            </p:nvSpPr>
            <p:spPr bwMode="gray">
              <a:xfrm>
                <a:off x="2132171" y="5988118"/>
                <a:ext cx="44291" cy="107882"/>
              </a:xfrm>
              <a:prstGeom prst="rect">
                <a:avLst/>
              </a:prstGeom>
              <a:solidFill>
                <a:srgbClr val="E02504"/>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15" name="Freeform 33"/>
              <p:cNvSpPr>
                <a:spLocks/>
              </p:cNvSpPr>
              <p:nvPr userDrawn="1"/>
            </p:nvSpPr>
            <p:spPr bwMode="gray">
              <a:xfrm>
                <a:off x="1905000" y="5824247"/>
                <a:ext cx="227171" cy="163871"/>
              </a:xfrm>
              <a:custGeom>
                <a:avLst/>
                <a:gdLst/>
                <a:ahLst/>
                <a:cxnLst>
                  <a:cxn ang="0">
                    <a:pos x="0" y="0"/>
                  </a:cxn>
                  <a:cxn ang="0">
                    <a:pos x="159" y="0"/>
                  </a:cxn>
                  <a:cxn ang="0">
                    <a:pos x="159" y="120"/>
                  </a:cxn>
                  <a:cxn ang="0">
                    <a:pos x="99" y="120"/>
                  </a:cxn>
                  <a:cxn ang="0">
                    <a:pos x="99" y="80"/>
                  </a:cxn>
                  <a:cxn ang="0">
                    <a:pos x="0" y="80"/>
                  </a:cxn>
                  <a:cxn ang="0">
                    <a:pos x="0" y="0"/>
                  </a:cxn>
                </a:cxnLst>
                <a:rect l="0" t="0" r="r" b="b"/>
                <a:pathLst>
                  <a:path w="159" h="120">
                    <a:moveTo>
                      <a:pt x="0" y="0"/>
                    </a:moveTo>
                    <a:lnTo>
                      <a:pt x="159" y="0"/>
                    </a:lnTo>
                    <a:lnTo>
                      <a:pt x="159" y="120"/>
                    </a:lnTo>
                    <a:lnTo>
                      <a:pt x="99" y="120"/>
                    </a:lnTo>
                    <a:lnTo>
                      <a:pt x="99" y="80"/>
                    </a:lnTo>
                    <a:lnTo>
                      <a:pt x="0" y="80"/>
                    </a:lnTo>
                    <a:lnTo>
                      <a:pt x="0" y="0"/>
                    </a:lnTo>
                    <a:close/>
                  </a:path>
                </a:pathLst>
              </a:custGeom>
              <a:solidFill>
                <a:srgbClr val="E04C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16" name="Rectangle 34"/>
              <p:cNvSpPr>
                <a:spLocks noChangeArrowheads="1"/>
              </p:cNvSpPr>
              <p:nvPr userDrawn="1"/>
            </p:nvSpPr>
            <p:spPr bwMode="gray">
              <a:xfrm>
                <a:off x="2046446" y="5988118"/>
                <a:ext cx="85725" cy="107882"/>
              </a:xfrm>
              <a:prstGeom prst="rect">
                <a:avLst/>
              </a:prstGeom>
              <a:solidFill>
                <a:srgbClr val="D614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17" name="Rectangle 35"/>
              <p:cNvSpPr>
                <a:spLocks noChangeArrowheads="1"/>
              </p:cNvSpPr>
              <p:nvPr userDrawn="1"/>
            </p:nvSpPr>
            <p:spPr bwMode="gray">
              <a:xfrm>
                <a:off x="1905000" y="5933495"/>
                <a:ext cx="141446" cy="54624"/>
              </a:xfrm>
              <a:prstGeom prst="rect">
                <a:avLst/>
              </a:prstGeom>
              <a:solidFill>
                <a:srgbClr val="C93C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18" name="Rectangle 36"/>
              <p:cNvSpPr>
                <a:spLocks noChangeArrowheads="1"/>
              </p:cNvSpPr>
              <p:nvPr userDrawn="1"/>
            </p:nvSpPr>
            <p:spPr bwMode="gray">
              <a:xfrm>
                <a:off x="1905000" y="5988118"/>
                <a:ext cx="141446" cy="107882"/>
              </a:xfrm>
              <a:prstGeom prst="rect">
                <a:avLst/>
              </a:prstGeom>
              <a:solidFill>
                <a:srgbClr val="C01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19" name="Rectangle 25"/>
              <p:cNvSpPr>
                <a:spLocks noChangeArrowheads="1"/>
              </p:cNvSpPr>
              <p:nvPr/>
            </p:nvSpPr>
            <p:spPr bwMode="gray">
              <a:xfrm>
                <a:off x="2293620" y="5988118"/>
                <a:ext cx="57150" cy="107882"/>
              </a:xfrm>
              <a:prstGeom prst="rect">
                <a:avLst/>
              </a:prstGeom>
              <a:solidFill>
                <a:srgbClr val="F445F6"/>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20" name="Rectangle 26"/>
              <p:cNvSpPr>
                <a:spLocks noChangeArrowheads="1"/>
              </p:cNvSpPr>
              <p:nvPr/>
            </p:nvSpPr>
            <p:spPr bwMode="gray">
              <a:xfrm>
                <a:off x="2132171" y="5757333"/>
                <a:ext cx="44291" cy="66914"/>
              </a:xfrm>
              <a:prstGeom prst="rect">
                <a:avLst/>
              </a:prstGeom>
              <a:solidFill>
                <a:srgbClr val="F6B67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21" name="Rectangle 27"/>
              <p:cNvSpPr>
                <a:spLocks noChangeArrowheads="1"/>
              </p:cNvSpPr>
              <p:nvPr/>
            </p:nvSpPr>
            <p:spPr bwMode="gray">
              <a:xfrm>
                <a:off x="1905000" y="5715000"/>
                <a:ext cx="227171" cy="42333"/>
              </a:xfrm>
              <a:prstGeom prst="rect">
                <a:avLst/>
              </a:prstGeom>
              <a:solidFill>
                <a:srgbClr val="F48F17"/>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22" name="Rectangle 28"/>
              <p:cNvSpPr>
                <a:spLocks noChangeArrowheads="1"/>
              </p:cNvSpPr>
              <p:nvPr/>
            </p:nvSpPr>
            <p:spPr bwMode="gray">
              <a:xfrm>
                <a:off x="1905000" y="5757333"/>
                <a:ext cx="227171" cy="66914"/>
              </a:xfrm>
              <a:prstGeom prst="rect">
                <a:avLst/>
              </a:prstGeom>
              <a:solidFill>
                <a:srgbClr val="EB660B"/>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23" name="Rectangle 29"/>
              <p:cNvSpPr>
                <a:spLocks noChangeArrowheads="1"/>
              </p:cNvSpPr>
              <p:nvPr/>
            </p:nvSpPr>
            <p:spPr bwMode="gray">
              <a:xfrm>
                <a:off x="2176462" y="5824247"/>
                <a:ext cx="117158" cy="163871"/>
              </a:xfrm>
              <a:prstGeom prst="rect">
                <a:avLst/>
              </a:prstGeom>
              <a:solidFill>
                <a:srgbClr val="F3BF09"/>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24" name="Rectangle 30"/>
              <p:cNvSpPr>
                <a:spLocks noChangeArrowheads="1"/>
              </p:cNvSpPr>
              <p:nvPr/>
            </p:nvSpPr>
            <p:spPr bwMode="gray">
              <a:xfrm>
                <a:off x="2176462" y="5988118"/>
                <a:ext cx="117158" cy="107882"/>
              </a:xfrm>
              <a:prstGeom prst="rect">
                <a:avLst/>
              </a:prstGeom>
              <a:solidFill>
                <a:srgbClr val="E93409"/>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25" name="Rectangle 31"/>
              <p:cNvSpPr>
                <a:spLocks noChangeArrowheads="1"/>
              </p:cNvSpPr>
              <p:nvPr/>
            </p:nvSpPr>
            <p:spPr bwMode="gray">
              <a:xfrm>
                <a:off x="2132171" y="5824247"/>
                <a:ext cx="44291" cy="163871"/>
              </a:xfrm>
              <a:prstGeom prst="rect">
                <a:avLst/>
              </a:prstGeom>
              <a:solidFill>
                <a:srgbClr val="EA8804"/>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26" name="Rectangle 32"/>
              <p:cNvSpPr>
                <a:spLocks noChangeArrowheads="1"/>
              </p:cNvSpPr>
              <p:nvPr/>
            </p:nvSpPr>
            <p:spPr bwMode="gray">
              <a:xfrm>
                <a:off x="2132171" y="5988118"/>
                <a:ext cx="44291" cy="107882"/>
              </a:xfrm>
              <a:prstGeom prst="rect">
                <a:avLst/>
              </a:prstGeom>
              <a:solidFill>
                <a:srgbClr val="E02504"/>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27" name="Freeform 33"/>
              <p:cNvSpPr>
                <a:spLocks/>
              </p:cNvSpPr>
              <p:nvPr/>
            </p:nvSpPr>
            <p:spPr bwMode="gray">
              <a:xfrm>
                <a:off x="1905000" y="5824247"/>
                <a:ext cx="227171" cy="163871"/>
              </a:xfrm>
              <a:custGeom>
                <a:avLst/>
                <a:gdLst/>
                <a:ahLst/>
                <a:cxnLst>
                  <a:cxn ang="0">
                    <a:pos x="0" y="0"/>
                  </a:cxn>
                  <a:cxn ang="0">
                    <a:pos x="159" y="0"/>
                  </a:cxn>
                  <a:cxn ang="0">
                    <a:pos x="159" y="120"/>
                  </a:cxn>
                  <a:cxn ang="0">
                    <a:pos x="99" y="120"/>
                  </a:cxn>
                  <a:cxn ang="0">
                    <a:pos x="99" y="80"/>
                  </a:cxn>
                  <a:cxn ang="0">
                    <a:pos x="0" y="80"/>
                  </a:cxn>
                  <a:cxn ang="0">
                    <a:pos x="0" y="0"/>
                  </a:cxn>
                </a:cxnLst>
                <a:rect l="0" t="0" r="r" b="b"/>
                <a:pathLst>
                  <a:path w="159" h="120">
                    <a:moveTo>
                      <a:pt x="0" y="0"/>
                    </a:moveTo>
                    <a:lnTo>
                      <a:pt x="159" y="0"/>
                    </a:lnTo>
                    <a:lnTo>
                      <a:pt x="159" y="120"/>
                    </a:lnTo>
                    <a:lnTo>
                      <a:pt x="99" y="120"/>
                    </a:lnTo>
                    <a:lnTo>
                      <a:pt x="99" y="80"/>
                    </a:lnTo>
                    <a:lnTo>
                      <a:pt x="0" y="80"/>
                    </a:lnTo>
                    <a:lnTo>
                      <a:pt x="0" y="0"/>
                    </a:lnTo>
                    <a:close/>
                  </a:path>
                </a:pathLst>
              </a:custGeom>
              <a:solidFill>
                <a:srgbClr val="E04C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28" name="Rectangle 34"/>
              <p:cNvSpPr>
                <a:spLocks noChangeArrowheads="1"/>
              </p:cNvSpPr>
              <p:nvPr/>
            </p:nvSpPr>
            <p:spPr bwMode="gray">
              <a:xfrm>
                <a:off x="2046446" y="5988118"/>
                <a:ext cx="85725" cy="107882"/>
              </a:xfrm>
              <a:prstGeom prst="rect">
                <a:avLst/>
              </a:prstGeom>
              <a:solidFill>
                <a:srgbClr val="D614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29" name="Rectangle 35"/>
              <p:cNvSpPr>
                <a:spLocks noChangeArrowheads="1"/>
              </p:cNvSpPr>
              <p:nvPr/>
            </p:nvSpPr>
            <p:spPr bwMode="gray">
              <a:xfrm>
                <a:off x="1905000" y="5933495"/>
                <a:ext cx="141446" cy="54624"/>
              </a:xfrm>
              <a:prstGeom prst="rect">
                <a:avLst/>
              </a:prstGeom>
              <a:solidFill>
                <a:srgbClr val="C93C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30" name="Rectangle 36"/>
              <p:cNvSpPr>
                <a:spLocks noChangeArrowheads="1"/>
              </p:cNvSpPr>
              <p:nvPr/>
            </p:nvSpPr>
            <p:spPr bwMode="gray">
              <a:xfrm>
                <a:off x="1905000" y="5988118"/>
                <a:ext cx="141446" cy="107882"/>
              </a:xfrm>
              <a:prstGeom prst="rect">
                <a:avLst/>
              </a:prstGeom>
              <a:solidFill>
                <a:srgbClr val="C01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grpSp>
        <p:grpSp>
          <p:nvGrpSpPr>
            <p:cNvPr id="104" name="Group 32"/>
            <p:cNvGrpSpPr/>
            <p:nvPr/>
          </p:nvGrpSpPr>
          <p:grpSpPr>
            <a:xfrm>
              <a:off x="518032" y="978681"/>
              <a:ext cx="4572000" cy="2667393"/>
              <a:chOff x="518032" y="978681"/>
              <a:chExt cx="4572000" cy="2667393"/>
            </a:xfrm>
          </p:grpSpPr>
          <p:sp>
            <p:nvSpPr>
              <p:cNvPr id="105" name="Rectangle 37"/>
              <p:cNvSpPr>
                <a:spLocks noChangeArrowheads="1"/>
              </p:cNvSpPr>
              <p:nvPr userDrawn="1"/>
            </p:nvSpPr>
            <p:spPr bwMode="black">
              <a:xfrm>
                <a:off x="3295650" y="978681"/>
                <a:ext cx="1143000" cy="263229"/>
              </a:xfrm>
              <a:prstGeom prst="rect">
                <a:avLst/>
              </a:prstGeom>
              <a:solidFill>
                <a:srgbClr val="A1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06" name="Freeform 7"/>
              <p:cNvSpPr>
                <a:spLocks noEditPoints="1"/>
              </p:cNvSpPr>
              <p:nvPr userDrawn="1"/>
            </p:nvSpPr>
            <p:spPr bwMode="black">
              <a:xfrm>
                <a:off x="518032" y="1922794"/>
                <a:ext cx="4572000" cy="1723280"/>
              </a:xfrm>
              <a:custGeom>
                <a:avLst/>
                <a:gdLst/>
                <a:ahLst/>
                <a:cxnLst>
                  <a:cxn ang="0">
                    <a:pos x="581" y="233"/>
                  </a:cxn>
                  <a:cxn ang="0">
                    <a:pos x="538" y="949"/>
                  </a:cxn>
                  <a:cxn ang="0">
                    <a:pos x="630" y="946"/>
                  </a:cxn>
                  <a:cxn ang="0">
                    <a:pos x="793" y="880"/>
                  </a:cxn>
                  <a:cxn ang="0">
                    <a:pos x="886" y="728"/>
                  </a:cxn>
                  <a:cxn ang="0">
                    <a:pos x="905" y="505"/>
                  </a:cxn>
                  <a:cxn ang="0">
                    <a:pos x="850" y="329"/>
                  </a:cxn>
                  <a:cxn ang="0">
                    <a:pos x="727" y="241"/>
                  </a:cxn>
                  <a:cxn ang="0">
                    <a:pos x="521" y="3"/>
                  </a:cxn>
                  <a:cxn ang="0">
                    <a:pos x="643" y="74"/>
                  </a:cxn>
                  <a:cxn ang="0">
                    <a:pos x="761" y="24"/>
                  </a:cxn>
                  <a:cxn ang="0">
                    <a:pos x="855" y="9"/>
                  </a:cxn>
                  <a:cxn ang="0">
                    <a:pos x="1026" y="40"/>
                  </a:cxn>
                  <a:cxn ang="0">
                    <a:pos x="1180" y="172"/>
                  </a:cxn>
                  <a:cxn ang="0">
                    <a:pos x="1265" y="383"/>
                  </a:cxn>
                  <a:cxn ang="0">
                    <a:pos x="1265" y="641"/>
                  </a:cxn>
                  <a:cxn ang="0">
                    <a:pos x="1175" y="857"/>
                  </a:cxn>
                  <a:cxn ang="0">
                    <a:pos x="1005" y="1006"/>
                  </a:cxn>
                  <a:cxn ang="0">
                    <a:pos x="766" y="1074"/>
                  </a:cxn>
                  <a:cxn ang="0">
                    <a:pos x="601" y="1074"/>
                  </a:cxn>
                  <a:cxn ang="0">
                    <a:pos x="692" y="1447"/>
                  </a:cxn>
                  <a:cxn ang="0">
                    <a:pos x="171" y="1408"/>
                  </a:cxn>
                  <a:cxn ang="0">
                    <a:pos x="413" y="3"/>
                  </a:cxn>
                  <a:cxn ang="0">
                    <a:pos x="3876" y="20"/>
                  </a:cxn>
                  <a:cxn ang="0">
                    <a:pos x="4036" y="100"/>
                  </a:cxn>
                  <a:cxn ang="0">
                    <a:pos x="4113" y="232"/>
                  </a:cxn>
                  <a:cxn ang="0">
                    <a:pos x="4091" y="362"/>
                  </a:cxn>
                  <a:cxn ang="0">
                    <a:pos x="3995" y="436"/>
                  </a:cxn>
                  <a:cxn ang="0">
                    <a:pos x="3859" y="438"/>
                  </a:cxn>
                  <a:cxn ang="0">
                    <a:pos x="3757" y="114"/>
                  </a:cxn>
                  <a:cxn ang="0">
                    <a:pos x="3597" y="187"/>
                  </a:cxn>
                  <a:cxn ang="0">
                    <a:pos x="3508" y="339"/>
                  </a:cxn>
                  <a:cxn ang="0">
                    <a:pos x="3489" y="565"/>
                  </a:cxn>
                  <a:cxn ang="0">
                    <a:pos x="3547" y="753"/>
                  </a:cxn>
                  <a:cxn ang="0">
                    <a:pos x="3668" y="869"/>
                  </a:cxn>
                  <a:cxn ang="0">
                    <a:pos x="3821" y="896"/>
                  </a:cxn>
                  <a:cxn ang="0">
                    <a:pos x="3931" y="872"/>
                  </a:cxn>
                  <a:cxn ang="0">
                    <a:pos x="4079" y="810"/>
                  </a:cxn>
                  <a:cxn ang="0">
                    <a:pos x="4016" y="1024"/>
                  </a:cxn>
                  <a:cxn ang="0">
                    <a:pos x="3830" y="1080"/>
                  </a:cxn>
                  <a:cxn ang="0">
                    <a:pos x="3651" y="1095"/>
                  </a:cxn>
                  <a:cxn ang="0">
                    <a:pos x="3426" y="1060"/>
                  </a:cxn>
                  <a:cxn ang="0">
                    <a:pos x="3255" y="947"/>
                  </a:cxn>
                  <a:cxn ang="0">
                    <a:pos x="3140" y="772"/>
                  </a:cxn>
                  <a:cxn ang="0">
                    <a:pos x="3101" y="561"/>
                  </a:cxn>
                  <a:cxn ang="0">
                    <a:pos x="3153" y="318"/>
                  </a:cxn>
                  <a:cxn ang="0">
                    <a:pos x="3293" y="135"/>
                  </a:cxn>
                  <a:cxn ang="0">
                    <a:pos x="3508" y="27"/>
                  </a:cxn>
                  <a:cxn ang="0">
                    <a:pos x="2910" y="0"/>
                  </a:cxn>
                  <a:cxn ang="0">
                    <a:pos x="3040" y="52"/>
                  </a:cxn>
                  <a:cxn ang="0">
                    <a:pos x="3093" y="178"/>
                  </a:cxn>
                  <a:cxn ang="0">
                    <a:pos x="3071" y="277"/>
                  </a:cxn>
                  <a:cxn ang="0">
                    <a:pos x="3004" y="393"/>
                  </a:cxn>
                  <a:cxn ang="0">
                    <a:pos x="2876" y="561"/>
                  </a:cxn>
                  <a:cxn ang="0">
                    <a:pos x="1784" y="1078"/>
                  </a:cxn>
                  <a:cxn ang="0">
                    <a:pos x="1313" y="118"/>
                  </a:cxn>
                  <a:cxn ang="0">
                    <a:pos x="2247" y="25"/>
                  </a:cxn>
                  <a:cxn ang="0">
                    <a:pos x="2759" y="62"/>
                  </a:cxn>
                  <a:cxn ang="0">
                    <a:pos x="2872" y="4"/>
                  </a:cxn>
                </a:cxnLst>
                <a:rect l="0" t="0" r="r" b="b"/>
                <a:pathLst>
                  <a:path w="4127" h="1544">
                    <a:moveTo>
                      <a:pt x="640" y="229"/>
                    </a:moveTo>
                    <a:lnTo>
                      <a:pt x="622" y="229"/>
                    </a:lnTo>
                    <a:lnTo>
                      <a:pt x="603" y="230"/>
                    </a:lnTo>
                    <a:lnTo>
                      <a:pt x="581" y="233"/>
                    </a:lnTo>
                    <a:lnTo>
                      <a:pt x="553" y="235"/>
                    </a:lnTo>
                    <a:lnTo>
                      <a:pt x="521" y="241"/>
                    </a:lnTo>
                    <a:lnTo>
                      <a:pt x="521" y="947"/>
                    </a:lnTo>
                    <a:lnTo>
                      <a:pt x="538" y="949"/>
                    </a:lnTo>
                    <a:lnTo>
                      <a:pt x="553" y="949"/>
                    </a:lnTo>
                    <a:lnTo>
                      <a:pt x="566" y="949"/>
                    </a:lnTo>
                    <a:lnTo>
                      <a:pt x="578" y="949"/>
                    </a:lnTo>
                    <a:lnTo>
                      <a:pt x="630" y="946"/>
                    </a:lnTo>
                    <a:lnTo>
                      <a:pt x="677" y="937"/>
                    </a:lnTo>
                    <a:lnTo>
                      <a:pt x="720" y="924"/>
                    </a:lnTo>
                    <a:lnTo>
                      <a:pt x="758" y="905"/>
                    </a:lnTo>
                    <a:lnTo>
                      <a:pt x="793" y="880"/>
                    </a:lnTo>
                    <a:lnTo>
                      <a:pt x="824" y="850"/>
                    </a:lnTo>
                    <a:lnTo>
                      <a:pt x="849" y="815"/>
                    </a:lnTo>
                    <a:lnTo>
                      <a:pt x="870" y="775"/>
                    </a:lnTo>
                    <a:lnTo>
                      <a:pt x="886" y="728"/>
                    </a:lnTo>
                    <a:lnTo>
                      <a:pt x="897" y="678"/>
                    </a:lnTo>
                    <a:lnTo>
                      <a:pt x="905" y="622"/>
                    </a:lnTo>
                    <a:lnTo>
                      <a:pt x="907" y="561"/>
                    </a:lnTo>
                    <a:lnTo>
                      <a:pt x="905" y="505"/>
                    </a:lnTo>
                    <a:lnTo>
                      <a:pt x="897" y="452"/>
                    </a:lnTo>
                    <a:lnTo>
                      <a:pt x="886" y="407"/>
                    </a:lnTo>
                    <a:lnTo>
                      <a:pt x="870" y="366"/>
                    </a:lnTo>
                    <a:lnTo>
                      <a:pt x="850" y="329"/>
                    </a:lnTo>
                    <a:lnTo>
                      <a:pt x="826" y="299"/>
                    </a:lnTo>
                    <a:lnTo>
                      <a:pt x="797" y="274"/>
                    </a:lnTo>
                    <a:lnTo>
                      <a:pt x="763" y="254"/>
                    </a:lnTo>
                    <a:lnTo>
                      <a:pt x="727" y="241"/>
                    </a:lnTo>
                    <a:lnTo>
                      <a:pt x="686" y="232"/>
                    </a:lnTo>
                    <a:lnTo>
                      <a:pt x="640" y="229"/>
                    </a:lnTo>
                    <a:close/>
                    <a:moveTo>
                      <a:pt x="413" y="3"/>
                    </a:moveTo>
                    <a:lnTo>
                      <a:pt x="521" y="3"/>
                    </a:lnTo>
                    <a:lnTo>
                      <a:pt x="521" y="143"/>
                    </a:lnTo>
                    <a:lnTo>
                      <a:pt x="566" y="117"/>
                    </a:lnTo>
                    <a:lnTo>
                      <a:pt x="607" y="93"/>
                    </a:lnTo>
                    <a:lnTo>
                      <a:pt x="643" y="74"/>
                    </a:lnTo>
                    <a:lnTo>
                      <a:pt x="677" y="57"/>
                    </a:lnTo>
                    <a:lnTo>
                      <a:pt x="707" y="44"/>
                    </a:lnTo>
                    <a:lnTo>
                      <a:pt x="735" y="33"/>
                    </a:lnTo>
                    <a:lnTo>
                      <a:pt x="761" y="24"/>
                    </a:lnTo>
                    <a:lnTo>
                      <a:pt x="785" y="18"/>
                    </a:lnTo>
                    <a:lnTo>
                      <a:pt x="809" y="13"/>
                    </a:lnTo>
                    <a:lnTo>
                      <a:pt x="831" y="10"/>
                    </a:lnTo>
                    <a:lnTo>
                      <a:pt x="855" y="9"/>
                    </a:lnTo>
                    <a:lnTo>
                      <a:pt x="879" y="8"/>
                    </a:lnTo>
                    <a:lnTo>
                      <a:pt x="931" y="12"/>
                    </a:lnTo>
                    <a:lnTo>
                      <a:pt x="980" y="23"/>
                    </a:lnTo>
                    <a:lnTo>
                      <a:pt x="1026" y="40"/>
                    </a:lnTo>
                    <a:lnTo>
                      <a:pt x="1070" y="64"/>
                    </a:lnTo>
                    <a:lnTo>
                      <a:pt x="1110" y="94"/>
                    </a:lnTo>
                    <a:lnTo>
                      <a:pt x="1148" y="130"/>
                    </a:lnTo>
                    <a:lnTo>
                      <a:pt x="1180" y="172"/>
                    </a:lnTo>
                    <a:lnTo>
                      <a:pt x="1209" y="218"/>
                    </a:lnTo>
                    <a:lnTo>
                      <a:pt x="1233" y="268"/>
                    </a:lnTo>
                    <a:lnTo>
                      <a:pt x="1252" y="324"/>
                    </a:lnTo>
                    <a:lnTo>
                      <a:pt x="1265" y="383"/>
                    </a:lnTo>
                    <a:lnTo>
                      <a:pt x="1274" y="446"/>
                    </a:lnTo>
                    <a:lnTo>
                      <a:pt x="1278" y="512"/>
                    </a:lnTo>
                    <a:lnTo>
                      <a:pt x="1274" y="578"/>
                    </a:lnTo>
                    <a:lnTo>
                      <a:pt x="1265" y="641"/>
                    </a:lnTo>
                    <a:lnTo>
                      <a:pt x="1252" y="701"/>
                    </a:lnTo>
                    <a:lnTo>
                      <a:pt x="1232" y="756"/>
                    </a:lnTo>
                    <a:lnTo>
                      <a:pt x="1205" y="809"/>
                    </a:lnTo>
                    <a:lnTo>
                      <a:pt x="1175" y="857"/>
                    </a:lnTo>
                    <a:lnTo>
                      <a:pt x="1140" y="901"/>
                    </a:lnTo>
                    <a:lnTo>
                      <a:pt x="1099" y="941"/>
                    </a:lnTo>
                    <a:lnTo>
                      <a:pt x="1054" y="976"/>
                    </a:lnTo>
                    <a:lnTo>
                      <a:pt x="1005" y="1006"/>
                    </a:lnTo>
                    <a:lnTo>
                      <a:pt x="951" y="1031"/>
                    </a:lnTo>
                    <a:lnTo>
                      <a:pt x="894" y="1051"/>
                    </a:lnTo>
                    <a:lnTo>
                      <a:pt x="831" y="1065"/>
                    </a:lnTo>
                    <a:lnTo>
                      <a:pt x="766" y="1074"/>
                    </a:lnTo>
                    <a:lnTo>
                      <a:pt x="696" y="1078"/>
                    </a:lnTo>
                    <a:lnTo>
                      <a:pt x="670" y="1078"/>
                    </a:lnTo>
                    <a:lnTo>
                      <a:pt x="637" y="1076"/>
                    </a:lnTo>
                    <a:lnTo>
                      <a:pt x="601" y="1074"/>
                    </a:lnTo>
                    <a:lnTo>
                      <a:pt x="561" y="1071"/>
                    </a:lnTo>
                    <a:lnTo>
                      <a:pt x="521" y="1068"/>
                    </a:lnTo>
                    <a:lnTo>
                      <a:pt x="521" y="1408"/>
                    </a:lnTo>
                    <a:lnTo>
                      <a:pt x="692" y="1447"/>
                    </a:lnTo>
                    <a:lnTo>
                      <a:pt x="692" y="1544"/>
                    </a:lnTo>
                    <a:lnTo>
                      <a:pt x="18" y="1544"/>
                    </a:lnTo>
                    <a:lnTo>
                      <a:pt x="18" y="1447"/>
                    </a:lnTo>
                    <a:lnTo>
                      <a:pt x="171" y="1408"/>
                    </a:lnTo>
                    <a:lnTo>
                      <a:pt x="171" y="229"/>
                    </a:lnTo>
                    <a:lnTo>
                      <a:pt x="0" y="229"/>
                    </a:lnTo>
                    <a:lnTo>
                      <a:pt x="0" y="128"/>
                    </a:lnTo>
                    <a:lnTo>
                      <a:pt x="413" y="3"/>
                    </a:lnTo>
                    <a:close/>
                    <a:moveTo>
                      <a:pt x="3711" y="0"/>
                    </a:moveTo>
                    <a:lnTo>
                      <a:pt x="3770" y="3"/>
                    </a:lnTo>
                    <a:lnTo>
                      <a:pt x="3825" y="9"/>
                    </a:lnTo>
                    <a:lnTo>
                      <a:pt x="3876" y="20"/>
                    </a:lnTo>
                    <a:lnTo>
                      <a:pt x="3923" y="34"/>
                    </a:lnTo>
                    <a:lnTo>
                      <a:pt x="3965" y="53"/>
                    </a:lnTo>
                    <a:lnTo>
                      <a:pt x="4004" y="75"/>
                    </a:lnTo>
                    <a:lnTo>
                      <a:pt x="4036" y="100"/>
                    </a:lnTo>
                    <a:lnTo>
                      <a:pt x="4064" y="129"/>
                    </a:lnTo>
                    <a:lnTo>
                      <a:pt x="4086" y="160"/>
                    </a:lnTo>
                    <a:lnTo>
                      <a:pt x="4103" y="194"/>
                    </a:lnTo>
                    <a:lnTo>
                      <a:pt x="4113" y="232"/>
                    </a:lnTo>
                    <a:lnTo>
                      <a:pt x="4117" y="271"/>
                    </a:lnTo>
                    <a:lnTo>
                      <a:pt x="4114" y="304"/>
                    </a:lnTo>
                    <a:lnTo>
                      <a:pt x="4105" y="334"/>
                    </a:lnTo>
                    <a:lnTo>
                      <a:pt x="4091" y="362"/>
                    </a:lnTo>
                    <a:lnTo>
                      <a:pt x="4074" y="387"/>
                    </a:lnTo>
                    <a:lnTo>
                      <a:pt x="4051" y="407"/>
                    </a:lnTo>
                    <a:lnTo>
                      <a:pt x="4025" y="423"/>
                    </a:lnTo>
                    <a:lnTo>
                      <a:pt x="3995" y="436"/>
                    </a:lnTo>
                    <a:lnTo>
                      <a:pt x="3961" y="443"/>
                    </a:lnTo>
                    <a:lnTo>
                      <a:pt x="3925" y="446"/>
                    </a:lnTo>
                    <a:lnTo>
                      <a:pt x="3891" y="444"/>
                    </a:lnTo>
                    <a:lnTo>
                      <a:pt x="3859" y="438"/>
                    </a:lnTo>
                    <a:lnTo>
                      <a:pt x="3826" y="428"/>
                    </a:lnTo>
                    <a:lnTo>
                      <a:pt x="3792" y="413"/>
                    </a:lnTo>
                    <a:lnTo>
                      <a:pt x="3757" y="394"/>
                    </a:lnTo>
                    <a:lnTo>
                      <a:pt x="3757" y="114"/>
                    </a:lnTo>
                    <a:lnTo>
                      <a:pt x="3711" y="125"/>
                    </a:lnTo>
                    <a:lnTo>
                      <a:pt x="3668" y="140"/>
                    </a:lnTo>
                    <a:lnTo>
                      <a:pt x="3631" y="162"/>
                    </a:lnTo>
                    <a:lnTo>
                      <a:pt x="3597" y="187"/>
                    </a:lnTo>
                    <a:lnTo>
                      <a:pt x="3568" y="218"/>
                    </a:lnTo>
                    <a:lnTo>
                      <a:pt x="3543" y="253"/>
                    </a:lnTo>
                    <a:lnTo>
                      <a:pt x="3523" y="294"/>
                    </a:lnTo>
                    <a:lnTo>
                      <a:pt x="3508" y="339"/>
                    </a:lnTo>
                    <a:lnTo>
                      <a:pt x="3497" y="391"/>
                    </a:lnTo>
                    <a:lnTo>
                      <a:pt x="3489" y="447"/>
                    </a:lnTo>
                    <a:lnTo>
                      <a:pt x="3487" y="507"/>
                    </a:lnTo>
                    <a:lnTo>
                      <a:pt x="3489" y="565"/>
                    </a:lnTo>
                    <a:lnTo>
                      <a:pt x="3497" y="617"/>
                    </a:lnTo>
                    <a:lnTo>
                      <a:pt x="3509" y="667"/>
                    </a:lnTo>
                    <a:lnTo>
                      <a:pt x="3526" y="712"/>
                    </a:lnTo>
                    <a:lnTo>
                      <a:pt x="3547" y="753"/>
                    </a:lnTo>
                    <a:lnTo>
                      <a:pt x="3571" y="790"/>
                    </a:lnTo>
                    <a:lnTo>
                      <a:pt x="3600" y="821"/>
                    </a:lnTo>
                    <a:lnTo>
                      <a:pt x="3632" y="847"/>
                    </a:lnTo>
                    <a:lnTo>
                      <a:pt x="3668" y="869"/>
                    </a:lnTo>
                    <a:lnTo>
                      <a:pt x="3707" y="885"/>
                    </a:lnTo>
                    <a:lnTo>
                      <a:pt x="3750" y="894"/>
                    </a:lnTo>
                    <a:lnTo>
                      <a:pt x="3795" y="897"/>
                    </a:lnTo>
                    <a:lnTo>
                      <a:pt x="3821" y="896"/>
                    </a:lnTo>
                    <a:lnTo>
                      <a:pt x="3847" y="894"/>
                    </a:lnTo>
                    <a:lnTo>
                      <a:pt x="3874" y="889"/>
                    </a:lnTo>
                    <a:lnTo>
                      <a:pt x="3901" y="881"/>
                    </a:lnTo>
                    <a:lnTo>
                      <a:pt x="3931" y="872"/>
                    </a:lnTo>
                    <a:lnTo>
                      <a:pt x="3964" y="861"/>
                    </a:lnTo>
                    <a:lnTo>
                      <a:pt x="3999" y="846"/>
                    </a:lnTo>
                    <a:lnTo>
                      <a:pt x="4036" y="830"/>
                    </a:lnTo>
                    <a:lnTo>
                      <a:pt x="4079" y="810"/>
                    </a:lnTo>
                    <a:lnTo>
                      <a:pt x="4127" y="787"/>
                    </a:lnTo>
                    <a:lnTo>
                      <a:pt x="4127" y="976"/>
                    </a:lnTo>
                    <a:lnTo>
                      <a:pt x="4069" y="1001"/>
                    </a:lnTo>
                    <a:lnTo>
                      <a:pt x="4016" y="1024"/>
                    </a:lnTo>
                    <a:lnTo>
                      <a:pt x="3966" y="1041"/>
                    </a:lnTo>
                    <a:lnTo>
                      <a:pt x="3919" y="1058"/>
                    </a:lnTo>
                    <a:lnTo>
                      <a:pt x="3874" y="1070"/>
                    </a:lnTo>
                    <a:lnTo>
                      <a:pt x="3830" y="1080"/>
                    </a:lnTo>
                    <a:lnTo>
                      <a:pt x="3786" y="1086"/>
                    </a:lnTo>
                    <a:lnTo>
                      <a:pt x="3742" y="1091"/>
                    </a:lnTo>
                    <a:lnTo>
                      <a:pt x="3697" y="1094"/>
                    </a:lnTo>
                    <a:lnTo>
                      <a:pt x="3651" y="1095"/>
                    </a:lnTo>
                    <a:lnTo>
                      <a:pt x="3588" y="1093"/>
                    </a:lnTo>
                    <a:lnTo>
                      <a:pt x="3530" y="1086"/>
                    </a:lnTo>
                    <a:lnTo>
                      <a:pt x="3476" y="1075"/>
                    </a:lnTo>
                    <a:lnTo>
                      <a:pt x="3426" y="1060"/>
                    </a:lnTo>
                    <a:lnTo>
                      <a:pt x="3378" y="1039"/>
                    </a:lnTo>
                    <a:lnTo>
                      <a:pt x="3334" y="1014"/>
                    </a:lnTo>
                    <a:lnTo>
                      <a:pt x="3294" y="984"/>
                    </a:lnTo>
                    <a:lnTo>
                      <a:pt x="3255" y="947"/>
                    </a:lnTo>
                    <a:lnTo>
                      <a:pt x="3219" y="907"/>
                    </a:lnTo>
                    <a:lnTo>
                      <a:pt x="3188" y="865"/>
                    </a:lnTo>
                    <a:lnTo>
                      <a:pt x="3162" y="820"/>
                    </a:lnTo>
                    <a:lnTo>
                      <a:pt x="3140" y="772"/>
                    </a:lnTo>
                    <a:lnTo>
                      <a:pt x="3124" y="722"/>
                    </a:lnTo>
                    <a:lnTo>
                      <a:pt x="3111" y="670"/>
                    </a:lnTo>
                    <a:lnTo>
                      <a:pt x="3104" y="616"/>
                    </a:lnTo>
                    <a:lnTo>
                      <a:pt x="3101" y="561"/>
                    </a:lnTo>
                    <a:lnTo>
                      <a:pt x="3105" y="494"/>
                    </a:lnTo>
                    <a:lnTo>
                      <a:pt x="3115" y="433"/>
                    </a:lnTo>
                    <a:lnTo>
                      <a:pt x="3130" y="373"/>
                    </a:lnTo>
                    <a:lnTo>
                      <a:pt x="3153" y="318"/>
                    </a:lnTo>
                    <a:lnTo>
                      <a:pt x="3179" y="267"/>
                    </a:lnTo>
                    <a:lnTo>
                      <a:pt x="3213" y="219"/>
                    </a:lnTo>
                    <a:lnTo>
                      <a:pt x="3250" y="175"/>
                    </a:lnTo>
                    <a:lnTo>
                      <a:pt x="3293" y="135"/>
                    </a:lnTo>
                    <a:lnTo>
                      <a:pt x="3341" y="102"/>
                    </a:lnTo>
                    <a:lnTo>
                      <a:pt x="3392" y="72"/>
                    </a:lnTo>
                    <a:lnTo>
                      <a:pt x="3448" y="47"/>
                    </a:lnTo>
                    <a:lnTo>
                      <a:pt x="3508" y="27"/>
                    </a:lnTo>
                    <a:lnTo>
                      <a:pt x="3573" y="12"/>
                    </a:lnTo>
                    <a:lnTo>
                      <a:pt x="3640" y="3"/>
                    </a:lnTo>
                    <a:lnTo>
                      <a:pt x="3711" y="0"/>
                    </a:lnTo>
                    <a:close/>
                    <a:moveTo>
                      <a:pt x="2910" y="0"/>
                    </a:moveTo>
                    <a:lnTo>
                      <a:pt x="2948" y="4"/>
                    </a:lnTo>
                    <a:lnTo>
                      <a:pt x="2983" y="14"/>
                    </a:lnTo>
                    <a:lnTo>
                      <a:pt x="3014" y="30"/>
                    </a:lnTo>
                    <a:lnTo>
                      <a:pt x="3040" y="52"/>
                    </a:lnTo>
                    <a:lnTo>
                      <a:pt x="3063" y="78"/>
                    </a:lnTo>
                    <a:lnTo>
                      <a:pt x="3079" y="109"/>
                    </a:lnTo>
                    <a:lnTo>
                      <a:pt x="3089" y="142"/>
                    </a:lnTo>
                    <a:lnTo>
                      <a:pt x="3093" y="178"/>
                    </a:lnTo>
                    <a:lnTo>
                      <a:pt x="3091" y="203"/>
                    </a:lnTo>
                    <a:lnTo>
                      <a:pt x="3088" y="227"/>
                    </a:lnTo>
                    <a:lnTo>
                      <a:pt x="3081" y="252"/>
                    </a:lnTo>
                    <a:lnTo>
                      <a:pt x="3071" y="277"/>
                    </a:lnTo>
                    <a:lnTo>
                      <a:pt x="3060" y="303"/>
                    </a:lnTo>
                    <a:lnTo>
                      <a:pt x="3044" y="331"/>
                    </a:lnTo>
                    <a:lnTo>
                      <a:pt x="3025" y="361"/>
                    </a:lnTo>
                    <a:lnTo>
                      <a:pt x="3004" y="393"/>
                    </a:lnTo>
                    <a:lnTo>
                      <a:pt x="2978" y="429"/>
                    </a:lnTo>
                    <a:lnTo>
                      <a:pt x="2948" y="468"/>
                    </a:lnTo>
                    <a:lnTo>
                      <a:pt x="2914" y="512"/>
                    </a:lnTo>
                    <a:lnTo>
                      <a:pt x="2876" y="561"/>
                    </a:lnTo>
                    <a:lnTo>
                      <a:pt x="2472" y="1078"/>
                    </a:lnTo>
                    <a:lnTo>
                      <a:pt x="2182" y="1078"/>
                    </a:lnTo>
                    <a:lnTo>
                      <a:pt x="2182" y="424"/>
                    </a:lnTo>
                    <a:lnTo>
                      <a:pt x="1784" y="1078"/>
                    </a:lnTo>
                    <a:lnTo>
                      <a:pt x="1518" y="1078"/>
                    </a:lnTo>
                    <a:lnTo>
                      <a:pt x="1518" y="234"/>
                    </a:lnTo>
                    <a:lnTo>
                      <a:pt x="1313" y="214"/>
                    </a:lnTo>
                    <a:lnTo>
                      <a:pt x="1313" y="118"/>
                    </a:lnTo>
                    <a:lnTo>
                      <a:pt x="1690" y="25"/>
                    </a:lnTo>
                    <a:lnTo>
                      <a:pt x="1832" y="25"/>
                    </a:lnTo>
                    <a:lnTo>
                      <a:pt x="1832" y="713"/>
                    </a:lnTo>
                    <a:lnTo>
                      <a:pt x="2247" y="25"/>
                    </a:lnTo>
                    <a:lnTo>
                      <a:pt x="2497" y="25"/>
                    </a:lnTo>
                    <a:lnTo>
                      <a:pt x="2497" y="822"/>
                    </a:lnTo>
                    <a:lnTo>
                      <a:pt x="2759" y="473"/>
                    </a:lnTo>
                    <a:lnTo>
                      <a:pt x="2759" y="62"/>
                    </a:lnTo>
                    <a:lnTo>
                      <a:pt x="2779" y="44"/>
                    </a:lnTo>
                    <a:lnTo>
                      <a:pt x="2806" y="27"/>
                    </a:lnTo>
                    <a:lnTo>
                      <a:pt x="2837" y="13"/>
                    </a:lnTo>
                    <a:lnTo>
                      <a:pt x="2872" y="4"/>
                    </a:lnTo>
                    <a:lnTo>
                      <a:pt x="291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noProof="0"/>
              </a:p>
            </p:txBody>
          </p:sp>
        </p:grpSp>
      </p:gr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ver Slide: Client Logo">
    <p:spTree>
      <p:nvGrpSpPr>
        <p:cNvPr id="1" name=""/>
        <p:cNvGrpSpPr/>
        <p:nvPr/>
      </p:nvGrpSpPr>
      <p:grpSpPr>
        <a:xfrm>
          <a:off x="0" y="0"/>
          <a:ext cx="0" cy="0"/>
          <a:chOff x="0" y="0"/>
          <a:chExt cx="0" cy="0"/>
        </a:xfrm>
      </p:grpSpPr>
      <p:grpSp>
        <p:nvGrpSpPr>
          <p:cNvPr id="32" name="Group 31"/>
          <p:cNvGrpSpPr/>
          <p:nvPr userDrawn="1"/>
        </p:nvGrpSpPr>
        <p:grpSpPr bwMode="gray">
          <a:xfrm>
            <a:off x="1752601" y="1"/>
            <a:ext cx="7391400" cy="6176009"/>
            <a:chOff x="19140488" y="13674"/>
            <a:chExt cx="7443798" cy="6145827"/>
          </a:xfrm>
        </p:grpSpPr>
        <p:sp>
          <p:nvSpPr>
            <p:cNvPr id="35" name="Rectangle 17"/>
            <p:cNvSpPr>
              <a:spLocks noChangeArrowheads="1"/>
            </p:cNvSpPr>
            <p:nvPr/>
          </p:nvSpPr>
          <p:spPr bwMode="gray">
            <a:xfrm>
              <a:off x="19140488" y="4188799"/>
              <a:ext cx="2302206" cy="1970702"/>
            </a:xfrm>
            <a:prstGeom prst="rect">
              <a:avLst/>
            </a:prstGeom>
            <a:solidFill>
              <a:srgbClr val="9A170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 name="Rectangle 7"/>
            <p:cNvSpPr>
              <a:spLocks noChangeArrowheads="1"/>
            </p:cNvSpPr>
            <p:nvPr/>
          </p:nvSpPr>
          <p:spPr bwMode="gray">
            <a:xfrm>
              <a:off x="25663403" y="4032250"/>
              <a:ext cx="920883" cy="2127250"/>
            </a:xfrm>
            <a:prstGeom prst="rect">
              <a:avLst/>
            </a:prstGeom>
            <a:solidFill>
              <a:srgbClr val="F3BE26"/>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 name="Rectangle 8"/>
            <p:cNvSpPr>
              <a:spLocks noChangeArrowheads="1"/>
            </p:cNvSpPr>
            <p:nvPr/>
          </p:nvSpPr>
          <p:spPr bwMode="gray">
            <a:xfrm>
              <a:off x="25049482" y="2899477"/>
              <a:ext cx="734694" cy="1289321"/>
            </a:xfrm>
            <a:prstGeom prst="rect">
              <a:avLst/>
            </a:prstGeom>
            <a:solidFill>
              <a:srgbClr val="F3BC87"/>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 name="Rectangle 9"/>
            <p:cNvSpPr>
              <a:spLocks noChangeArrowheads="1"/>
            </p:cNvSpPr>
            <p:nvPr/>
          </p:nvSpPr>
          <p:spPr bwMode="gray">
            <a:xfrm>
              <a:off x="25049482" y="4032250"/>
              <a:ext cx="734693" cy="2127250"/>
            </a:xfrm>
            <a:prstGeom prst="rect">
              <a:avLst/>
            </a:prstGeom>
            <a:solidFill>
              <a:srgbClr val="E88C14"/>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 name="Rectangle 11"/>
            <p:cNvSpPr>
              <a:spLocks noChangeArrowheads="1"/>
            </p:cNvSpPr>
            <p:nvPr/>
          </p:nvSpPr>
          <p:spPr bwMode="gray">
            <a:xfrm>
              <a:off x="24665780" y="706365"/>
              <a:ext cx="477045" cy="2263848"/>
            </a:xfrm>
            <a:prstGeom prst="rect">
              <a:avLst/>
            </a:prstGeom>
            <a:solidFill>
              <a:srgbClr val="E669A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 name="Rectangle 12"/>
            <p:cNvSpPr>
              <a:spLocks noChangeArrowheads="1"/>
            </p:cNvSpPr>
            <p:nvPr/>
          </p:nvSpPr>
          <p:spPr bwMode="gray">
            <a:xfrm>
              <a:off x="24665780" y="2899478"/>
              <a:ext cx="477045" cy="1289321"/>
            </a:xfrm>
            <a:prstGeom prst="rect">
              <a:avLst/>
            </a:prstGeom>
            <a:solidFill>
              <a:srgbClr val="DB4D56"/>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 name="Rectangle 13"/>
            <p:cNvSpPr>
              <a:spLocks noChangeArrowheads="1"/>
            </p:cNvSpPr>
            <p:nvPr/>
          </p:nvSpPr>
          <p:spPr bwMode="gray">
            <a:xfrm>
              <a:off x="24665780" y="4032250"/>
              <a:ext cx="477045" cy="2127250"/>
            </a:xfrm>
            <a:prstGeom prst="rect">
              <a:avLst/>
            </a:prstGeom>
            <a:solidFill>
              <a:srgbClr val="D13A0D"/>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 name="Rectangle 14"/>
            <p:cNvSpPr>
              <a:spLocks noChangeArrowheads="1"/>
            </p:cNvSpPr>
            <p:nvPr/>
          </p:nvSpPr>
          <p:spPr bwMode="gray">
            <a:xfrm>
              <a:off x="19140488" y="669925"/>
              <a:ext cx="5662612" cy="2300288"/>
            </a:xfrm>
            <a:prstGeom prst="rect">
              <a:avLst/>
            </a:prstGeom>
            <a:solidFill>
              <a:srgbClr val="D7402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 name="Rectangle 15"/>
            <p:cNvSpPr>
              <a:spLocks noChangeArrowheads="1"/>
            </p:cNvSpPr>
            <p:nvPr/>
          </p:nvSpPr>
          <p:spPr bwMode="gray">
            <a:xfrm>
              <a:off x="19140488" y="2899478"/>
              <a:ext cx="5662612" cy="1289321"/>
            </a:xfrm>
            <a:prstGeom prst="rect">
              <a:avLst/>
            </a:prstGeom>
            <a:solidFill>
              <a:srgbClr val="CD2F1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 name="Freeform 16"/>
            <p:cNvSpPr>
              <a:spLocks/>
            </p:cNvSpPr>
            <p:nvPr/>
          </p:nvSpPr>
          <p:spPr bwMode="gray">
            <a:xfrm>
              <a:off x="19140488" y="4032250"/>
              <a:ext cx="5662612" cy="2127250"/>
            </a:xfrm>
            <a:custGeom>
              <a:avLst/>
              <a:gdLst/>
              <a:ahLst/>
              <a:cxnLst>
                <a:cxn ang="0">
                  <a:pos x="0" y="0"/>
                </a:cxn>
                <a:cxn ang="0">
                  <a:pos x="3567" y="0"/>
                </a:cxn>
                <a:cxn ang="0">
                  <a:pos x="3567" y="1340"/>
                </a:cxn>
                <a:cxn ang="0">
                  <a:pos x="1372" y="1340"/>
                </a:cxn>
                <a:cxn ang="0">
                  <a:pos x="1372" y="181"/>
                </a:cxn>
                <a:cxn ang="0">
                  <a:pos x="0" y="181"/>
                </a:cxn>
                <a:cxn ang="0">
                  <a:pos x="0" y="0"/>
                </a:cxn>
              </a:cxnLst>
              <a:rect l="0" t="0" r="r" b="b"/>
              <a:pathLst>
                <a:path w="3567" h="1340">
                  <a:moveTo>
                    <a:pt x="0" y="0"/>
                  </a:moveTo>
                  <a:lnTo>
                    <a:pt x="3567" y="0"/>
                  </a:lnTo>
                  <a:lnTo>
                    <a:pt x="3567" y="1340"/>
                  </a:lnTo>
                  <a:lnTo>
                    <a:pt x="1372" y="1340"/>
                  </a:lnTo>
                  <a:lnTo>
                    <a:pt x="1372" y="181"/>
                  </a:lnTo>
                  <a:lnTo>
                    <a:pt x="0" y="181"/>
                  </a:lnTo>
                  <a:lnTo>
                    <a:pt x="0" y="0"/>
                  </a:lnTo>
                  <a:close/>
                </a:path>
              </a:pathLst>
            </a:custGeom>
            <a:solidFill>
              <a:srgbClr val="C4230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2" name="Rectangle 10"/>
            <p:cNvSpPr>
              <a:spLocks noChangeArrowheads="1"/>
            </p:cNvSpPr>
            <p:nvPr/>
          </p:nvSpPr>
          <p:spPr bwMode="gray">
            <a:xfrm>
              <a:off x="19140488" y="13674"/>
              <a:ext cx="5662612" cy="692692"/>
            </a:xfrm>
            <a:prstGeom prst="rect">
              <a:avLst/>
            </a:prstGeom>
            <a:solidFill>
              <a:srgbClr val="EE9C34"/>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sp>
        <p:nvSpPr>
          <p:cNvPr id="31" name="Picture Placeholder 76"/>
          <p:cNvSpPr>
            <a:spLocks noGrp="1"/>
          </p:cNvSpPr>
          <p:nvPr>
            <p:ph type="pic" sz="quarter" idx="13"/>
          </p:nvPr>
        </p:nvSpPr>
        <p:spPr>
          <a:xfrm>
            <a:off x="609601" y="3048000"/>
            <a:ext cx="914400" cy="762000"/>
          </a:xfrm>
        </p:spPr>
        <p:txBody>
          <a:bodyPr/>
          <a:lstStyle>
            <a:lvl1pPr>
              <a:defRPr sz="1400"/>
            </a:lvl1pPr>
          </a:lstStyle>
          <a:p>
            <a:r>
              <a:rPr lang="en-GB" noProof="0" dirty="0" smtClean="0"/>
              <a:t>Click icon to add picture</a:t>
            </a:r>
            <a:endParaRPr lang="en-GB" noProof="0" dirty="0"/>
          </a:p>
        </p:txBody>
      </p:sp>
      <p:grpSp>
        <p:nvGrpSpPr>
          <p:cNvPr id="3" name="Group 31"/>
          <p:cNvGrpSpPr/>
          <p:nvPr/>
        </p:nvGrpSpPr>
        <p:grpSpPr>
          <a:xfrm>
            <a:off x="489086" y="2901697"/>
            <a:ext cx="1209752" cy="151219"/>
            <a:chOff x="489087" y="2521685"/>
            <a:chExt cx="1209752" cy="151219"/>
          </a:xfrm>
        </p:grpSpPr>
        <p:cxnSp>
          <p:nvCxnSpPr>
            <p:cNvPr id="33" name="Straight Connector 32"/>
            <p:cNvCxnSpPr/>
            <p:nvPr userDrawn="1"/>
          </p:nvCxnSpPr>
          <p:spPr>
            <a:xfrm rot="10800000">
              <a:off x="489087" y="2521686"/>
              <a:ext cx="1209752"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rot="5400000">
              <a:off x="413478" y="2597295"/>
              <a:ext cx="151219"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45" name="Title 1"/>
          <p:cNvSpPr>
            <a:spLocks noGrp="1"/>
          </p:cNvSpPr>
          <p:nvPr>
            <p:ph type="ctrTitle" hasCustomPrompt="1"/>
          </p:nvPr>
        </p:nvSpPr>
        <p:spPr bwMode="white">
          <a:xfrm>
            <a:off x="1895475" y="838200"/>
            <a:ext cx="5343525" cy="914400"/>
          </a:xfrm>
        </p:spPr>
        <p:txBody>
          <a:bodyPr anchor="t" anchorCtr="0">
            <a:noAutofit/>
          </a:bodyPr>
          <a:lstStyle>
            <a:lvl1pPr>
              <a:lnSpc>
                <a:spcPct val="90000"/>
              </a:lnSpc>
              <a:defRPr sz="3200" b="1" i="1" baseline="0">
                <a:solidFill>
                  <a:schemeClr val="bg1"/>
                </a:solidFill>
              </a:defRPr>
            </a:lvl1pPr>
          </a:lstStyle>
          <a:p>
            <a:r>
              <a:rPr lang="en-GB" noProof="0" dirty="0" smtClean="0"/>
              <a:t>Click to add the presentation’s main title</a:t>
            </a:r>
            <a:endParaRPr lang="en-GB" noProof="0" dirty="0"/>
          </a:p>
        </p:txBody>
      </p:sp>
      <p:sp>
        <p:nvSpPr>
          <p:cNvPr id="46" name="Subtitle 2"/>
          <p:cNvSpPr>
            <a:spLocks noGrp="1"/>
          </p:cNvSpPr>
          <p:nvPr>
            <p:ph type="subTitle" idx="1" hasCustomPrompt="1"/>
          </p:nvPr>
        </p:nvSpPr>
        <p:spPr bwMode="white">
          <a:xfrm>
            <a:off x="1895475" y="1828799"/>
            <a:ext cx="5343525" cy="914401"/>
          </a:xfrm>
        </p:spPr>
        <p:txBody>
          <a:bodyPr>
            <a:noAutofit/>
          </a:bodyPr>
          <a:lstStyle>
            <a:lvl1pPr marL="0" indent="0" algn="l">
              <a:lnSpc>
                <a:spcPct val="90000"/>
              </a:lnSpc>
              <a:spcAft>
                <a:spcPts val="0"/>
              </a:spcAft>
              <a:buNone/>
              <a:defRPr sz="3200" baseline="0">
                <a:solidFill>
                  <a:schemeClr val="bg1"/>
                </a:solidFill>
                <a:latin typeface="+mj-lt"/>
              </a:defRPr>
            </a:lvl1pPr>
            <a:lvl2pPr marL="0" indent="0" algn="l">
              <a:buNone/>
              <a:defRPr sz="1800">
                <a:solidFill>
                  <a:schemeClr val="bg1"/>
                </a:solidFill>
                <a:latin typeface="+mj-lt"/>
              </a:defRPr>
            </a:lvl2pPr>
            <a:lvl3pPr marL="457200" indent="0" algn="l">
              <a:buNone/>
              <a:defRPr sz="1800">
                <a:solidFill>
                  <a:schemeClr val="bg1"/>
                </a:solidFill>
                <a:latin typeface="+mj-lt"/>
              </a:defRPr>
            </a:lvl3pPr>
            <a:lvl4pPr marL="914400" indent="0" algn="l">
              <a:buNone/>
              <a:defRPr sz="1800">
                <a:solidFill>
                  <a:schemeClr val="bg1"/>
                </a:solidFill>
                <a:latin typeface="+mj-lt"/>
              </a:defRPr>
            </a:lvl4pPr>
            <a:lvl5pPr marL="1371600" indent="0" algn="l">
              <a:buNone/>
              <a:defRPr sz="1800">
                <a:solidFill>
                  <a:schemeClr val="bg1"/>
                </a:solidFill>
                <a:latin typeface="+mj-lt"/>
              </a:defRPr>
            </a:lvl5pPr>
            <a:lvl6pPr marL="1828800" indent="0" algn="l">
              <a:buNone/>
              <a:defRPr sz="1800">
                <a:solidFill>
                  <a:schemeClr val="bg1"/>
                </a:solidFill>
                <a:latin typeface="+mj-lt"/>
              </a:defRPr>
            </a:lvl6pPr>
            <a:lvl7pPr marL="2286000" indent="0" algn="l">
              <a:buNone/>
              <a:defRPr sz="1800">
                <a:solidFill>
                  <a:schemeClr val="bg1"/>
                </a:solidFill>
                <a:latin typeface="+mj-lt"/>
              </a:defRPr>
            </a:lvl7pPr>
            <a:lvl8pPr marL="2743200" indent="0" algn="l">
              <a:buNone/>
              <a:defRPr sz="1800">
                <a:solidFill>
                  <a:schemeClr val="bg1"/>
                </a:solidFill>
                <a:latin typeface="+mj-lt"/>
              </a:defRPr>
            </a:lvl8pPr>
            <a:lvl9pPr marL="3200400" indent="0" algn="l">
              <a:buNone/>
              <a:defRPr sz="1800">
                <a:solidFill>
                  <a:schemeClr val="bg1"/>
                </a:solidFill>
                <a:latin typeface="+mj-lt"/>
              </a:defRPr>
            </a:lvl9pPr>
          </a:lstStyle>
          <a:p>
            <a:r>
              <a:rPr lang="en-GB" noProof="0" dirty="0" smtClean="0"/>
              <a:t>Subtitle and date (move higher if title is only one line)</a:t>
            </a:r>
          </a:p>
        </p:txBody>
      </p:sp>
      <p:sp>
        <p:nvSpPr>
          <p:cNvPr id="47" name="Text Placeholder 31"/>
          <p:cNvSpPr>
            <a:spLocks noGrp="1"/>
          </p:cNvSpPr>
          <p:nvPr>
            <p:ph type="body" sz="quarter" idx="10" hasCustomPrompt="1"/>
          </p:nvPr>
        </p:nvSpPr>
        <p:spPr bwMode="white">
          <a:xfrm>
            <a:off x="1895475" y="374904"/>
            <a:ext cx="4105656" cy="146304"/>
          </a:xfrm>
        </p:spPr>
        <p:txBody>
          <a:bodyPr/>
          <a:lstStyle>
            <a:lvl1pPr>
              <a:defRPr sz="1100">
                <a:solidFill>
                  <a:schemeClr val="bg1"/>
                </a:solidFill>
                <a:latin typeface="Arial" pitchFamily="34" charset="0"/>
                <a:cs typeface="Arial" pitchFamily="34" charset="0"/>
              </a:defRPr>
            </a:lvl1pPr>
            <a:lvl2pPr>
              <a:defRPr sz="1000">
                <a:solidFill>
                  <a:schemeClr val="bg1"/>
                </a:solidFill>
                <a:latin typeface="Arial" pitchFamily="34" charset="0"/>
                <a:cs typeface="Arial" pitchFamily="34" charset="0"/>
              </a:defRPr>
            </a:lvl2pPr>
            <a:lvl3pPr>
              <a:defRPr sz="1000">
                <a:solidFill>
                  <a:schemeClr val="bg1"/>
                </a:solidFill>
                <a:latin typeface="Arial" pitchFamily="34" charset="0"/>
                <a:cs typeface="Arial" pitchFamily="34" charset="0"/>
              </a:defRPr>
            </a:lvl3pPr>
            <a:lvl4pPr>
              <a:defRPr sz="1000">
                <a:solidFill>
                  <a:schemeClr val="bg1"/>
                </a:solidFill>
                <a:latin typeface="Arial" pitchFamily="34" charset="0"/>
                <a:cs typeface="Arial" pitchFamily="34" charset="0"/>
              </a:defRPr>
            </a:lvl4pPr>
            <a:lvl5pPr>
              <a:defRPr sz="1000">
                <a:solidFill>
                  <a:schemeClr val="bg1"/>
                </a:solidFill>
                <a:latin typeface="Arial" pitchFamily="34" charset="0"/>
                <a:cs typeface="Arial" pitchFamily="34" charset="0"/>
              </a:defRPr>
            </a:lvl5pPr>
          </a:lstStyle>
          <a:p>
            <a:pPr lvl="0"/>
            <a:r>
              <a:rPr lang="en-GB" noProof="0" dirty="0" smtClean="0"/>
              <a:t>www.pwc.com</a:t>
            </a:r>
            <a:endParaRPr lang="en-GB" noProof="0" dirty="0"/>
          </a:p>
        </p:txBody>
      </p:sp>
      <p:grpSp>
        <p:nvGrpSpPr>
          <p:cNvPr id="96" name="Group 32"/>
          <p:cNvGrpSpPr/>
          <p:nvPr/>
        </p:nvGrpSpPr>
        <p:grpSpPr>
          <a:xfrm>
            <a:off x="968592" y="6170991"/>
            <a:ext cx="914400" cy="533479"/>
            <a:chOff x="518032" y="978681"/>
            <a:chExt cx="4572000" cy="2667393"/>
          </a:xfrm>
        </p:grpSpPr>
        <p:sp>
          <p:nvSpPr>
            <p:cNvPr id="97" name="Rectangle 37"/>
            <p:cNvSpPr>
              <a:spLocks noChangeArrowheads="1"/>
            </p:cNvSpPr>
            <p:nvPr userDrawn="1"/>
          </p:nvSpPr>
          <p:spPr bwMode="black">
            <a:xfrm>
              <a:off x="3295650" y="978681"/>
              <a:ext cx="1143000" cy="263229"/>
            </a:xfrm>
            <a:prstGeom prst="rect">
              <a:avLst/>
            </a:prstGeom>
            <a:solidFill>
              <a:srgbClr val="A1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98" name="Freeform 7"/>
            <p:cNvSpPr>
              <a:spLocks noEditPoints="1"/>
            </p:cNvSpPr>
            <p:nvPr userDrawn="1"/>
          </p:nvSpPr>
          <p:spPr bwMode="black">
            <a:xfrm>
              <a:off x="518032" y="1922794"/>
              <a:ext cx="4572000" cy="1723280"/>
            </a:xfrm>
            <a:custGeom>
              <a:avLst/>
              <a:gdLst/>
              <a:ahLst/>
              <a:cxnLst>
                <a:cxn ang="0">
                  <a:pos x="581" y="233"/>
                </a:cxn>
                <a:cxn ang="0">
                  <a:pos x="538" y="949"/>
                </a:cxn>
                <a:cxn ang="0">
                  <a:pos x="630" y="946"/>
                </a:cxn>
                <a:cxn ang="0">
                  <a:pos x="793" y="880"/>
                </a:cxn>
                <a:cxn ang="0">
                  <a:pos x="886" y="728"/>
                </a:cxn>
                <a:cxn ang="0">
                  <a:pos x="905" y="505"/>
                </a:cxn>
                <a:cxn ang="0">
                  <a:pos x="850" y="329"/>
                </a:cxn>
                <a:cxn ang="0">
                  <a:pos x="727" y="241"/>
                </a:cxn>
                <a:cxn ang="0">
                  <a:pos x="521" y="3"/>
                </a:cxn>
                <a:cxn ang="0">
                  <a:pos x="643" y="74"/>
                </a:cxn>
                <a:cxn ang="0">
                  <a:pos x="761" y="24"/>
                </a:cxn>
                <a:cxn ang="0">
                  <a:pos x="855" y="9"/>
                </a:cxn>
                <a:cxn ang="0">
                  <a:pos x="1026" y="40"/>
                </a:cxn>
                <a:cxn ang="0">
                  <a:pos x="1180" y="172"/>
                </a:cxn>
                <a:cxn ang="0">
                  <a:pos x="1265" y="383"/>
                </a:cxn>
                <a:cxn ang="0">
                  <a:pos x="1265" y="641"/>
                </a:cxn>
                <a:cxn ang="0">
                  <a:pos x="1175" y="857"/>
                </a:cxn>
                <a:cxn ang="0">
                  <a:pos x="1005" y="1006"/>
                </a:cxn>
                <a:cxn ang="0">
                  <a:pos x="766" y="1074"/>
                </a:cxn>
                <a:cxn ang="0">
                  <a:pos x="601" y="1074"/>
                </a:cxn>
                <a:cxn ang="0">
                  <a:pos x="692" y="1447"/>
                </a:cxn>
                <a:cxn ang="0">
                  <a:pos x="171" y="1408"/>
                </a:cxn>
                <a:cxn ang="0">
                  <a:pos x="413" y="3"/>
                </a:cxn>
                <a:cxn ang="0">
                  <a:pos x="3876" y="20"/>
                </a:cxn>
                <a:cxn ang="0">
                  <a:pos x="4036" y="100"/>
                </a:cxn>
                <a:cxn ang="0">
                  <a:pos x="4113" y="232"/>
                </a:cxn>
                <a:cxn ang="0">
                  <a:pos x="4091" y="362"/>
                </a:cxn>
                <a:cxn ang="0">
                  <a:pos x="3995" y="436"/>
                </a:cxn>
                <a:cxn ang="0">
                  <a:pos x="3859" y="438"/>
                </a:cxn>
                <a:cxn ang="0">
                  <a:pos x="3757" y="114"/>
                </a:cxn>
                <a:cxn ang="0">
                  <a:pos x="3597" y="187"/>
                </a:cxn>
                <a:cxn ang="0">
                  <a:pos x="3508" y="339"/>
                </a:cxn>
                <a:cxn ang="0">
                  <a:pos x="3489" y="565"/>
                </a:cxn>
                <a:cxn ang="0">
                  <a:pos x="3547" y="753"/>
                </a:cxn>
                <a:cxn ang="0">
                  <a:pos x="3668" y="869"/>
                </a:cxn>
                <a:cxn ang="0">
                  <a:pos x="3821" y="896"/>
                </a:cxn>
                <a:cxn ang="0">
                  <a:pos x="3931" y="872"/>
                </a:cxn>
                <a:cxn ang="0">
                  <a:pos x="4079" y="810"/>
                </a:cxn>
                <a:cxn ang="0">
                  <a:pos x="4016" y="1024"/>
                </a:cxn>
                <a:cxn ang="0">
                  <a:pos x="3830" y="1080"/>
                </a:cxn>
                <a:cxn ang="0">
                  <a:pos x="3651" y="1095"/>
                </a:cxn>
                <a:cxn ang="0">
                  <a:pos x="3426" y="1060"/>
                </a:cxn>
                <a:cxn ang="0">
                  <a:pos x="3255" y="947"/>
                </a:cxn>
                <a:cxn ang="0">
                  <a:pos x="3140" y="772"/>
                </a:cxn>
                <a:cxn ang="0">
                  <a:pos x="3101" y="561"/>
                </a:cxn>
                <a:cxn ang="0">
                  <a:pos x="3153" y="318"/>
                </a:cxn>
                <a:cxn ang="0">
                  <a:pos x="3293" y="135"/>
                </a:cxn>
                <a:cxn ang="0">
                  <a:pos x="3508" y="27"/>
                </a:cxn>
                <a:cxn ang="0">
                  <a:pos x="2910" y="0"/>
                </a:cxn>
                <a:cxn ang="0">
                  <a:pos x="3040" y="52"/>
                </a:cxn>
                <a:cxn ang="0">
                  <a:pos x="3093" y="178"/>
                </a:cxn>
                <a:cxn ang="0">
                  <a:pos x="3071" y="277"/>
                </a:cxn>
                <a:cxn ang="0">
                  <a:pos x="3004" y="393"/>
                </a:cxn>
                <a:cxn ang="0">
                  <a:pos x="2876" y="561"/>
                </a:cxn>
                <a:cxn ang="0">
                  <a:pos x="1784" y="1078"/>
                </a:cxn>
                <a:cxn ang="0">
                  <a:pos x="1313" y="118"/>
                </a:cxn>
                <a:cxn ang="0">
                  <a:pos x="2247" y="25"/>
                </a:cxn>
                <a:cxn ang="0">
                  <a:pos x="2759" y="62"/>
                </a:cxn>
                <a:cxn ang="0">
                  <a:pos x="2872" y="4"/>
                </a:cxn>
              </a:cxnLst>
              <a:rect l="0" t="0" r="r" b="b"/>
              <a:pathLst>
                <a:path w="4127" h="1544">
                  <a:moveTo>
                    <a:pt x="640" y="229"/>
                  </a:moveTo>
                  <a:lnTo>
                    <a:pt x="622" y="229"/>
                  </a:lnTo>
                  <a:lnTo>
                    <a:pt x="603" y="230"/>
                  </a:lnTo>
                  <a:lnTo>
                    <a:pt x="581" y="233"/>
                  </a:lnTo>
                  <a:lnTo>
                    <a:pt x="553" y="235"/>
                  </a:lnTo>
                  <a:lnTo>
                    <a:pt x="521" y="241"/>
                  </a:lnTo>
                  <a:lnTo>
                    <a:pt x="521" y="947"/>
                  </a:lnTo>
                  <a:lnTo>
                    <a:pt x="538" y="949"/>
                  </a:lnTo>
                  <a:lnTo>
                    <a:pt x="553" y="949"/>
                  </a:lnTo>
                  <a:lnTo>
                    <a:pt x="566" y="949"/>
                  </a:lnTo>
                  <a:lnTo>
                    <a:pt x="578" y="949"/>
                  </a:lnTo>
                  <a:lnTo>
                    <a:pt x="630" y="946"/>
                  </a:lnTo>
                  <a:lnTo>
                    <a:pt x="677" y="937"/>
                  </a:lnTo>
                  <a:lnTo>
                    <a:pt x="720" y="924"/>
                  </a:lnTo>
                  <a:lnTo>
                    <a:pt x="758" y="905"/>
                  </a:lnTo>
                  <a:lnTo>
                    <a:pt x="793" y="880"/>
                  </a:lnTo>
                  <a:lnTo>
                    <a:pt x="824" y="850"/>
                  </a:lnTo>
                  <a:lnTo>
                    <a:pt x="849" y="815"/>
                  </a:lnTo>
                  <a:lnTo>
                    <a:pt x="870" y="775"/>
                  </a:lnTo>
                  <a:lnTo>
                    <a:pt x="886" y="728"/>
                  </a:lnTo>
                  <a:lnTo>
                    <a:pt x="897" y="678"/>
                  </a:lnTo>
                  <a:lnTo>
                    <a:pt x="905" y="622"/>
                  </a:lnTo>
                  <a:lnTo>
                    <a:pt x="907" y="561"/>
                  </a:lnTo>
                  <a:lnTo>
                    <a:pt x="905" y="505"/>
                  </a:lnTo>
                  <a:lnTo>
                    <a:pt x="897" y="452"/>
                  </a:lnTo>
                  <a:lnTo>
                    <a:pt x="886" y="407"/>
                  </a:lnTo>
                  <a:lnTo>
                    <a:pt x="870" y="366"/>
                  </a:lnTo>
                  <a:lnTo>
                    <a:pt x="850" y="329"/>
                  </a:lnTo>
                  <a:lnTo>
                    <a:pt x="826" y="299"/>
                  </a:lnTo>
                  <a:lnTo>
                    <a:pt x="797" y="274"/>
                  </a:lnTo>
                  <a:lnTo>
                    <a:pt x="763" y="254"/>
                  </a:lnTo>
                  <a:lnTo>
                    <a:pt x="727" y="241"/>
                  </a:lnTo>
                  <a:lnTo>
                    <a:pt x="686" y="232"/>
                  </a:lnTo>
                  <a:lnTo>
                    <a:pt x="640" y="229"/>
                  </a:lnTo>
                  <a:close/>
                  <a:moveTo>
                    <a:pt x="413" y="3"/>
                  </a:moveTo>
                  <a:lnTo>
                    <a:pt x="521" y="3"/>
                  </a:lnTo>
                  <a:lnTo>
                    <a:pt x="521" y="143"/>
                  </a:lnTo>
                  <a:lnTo>
                    <a:pt x="566" y="117"/>
                  </a:lnTo>
                  <a:lnTo>
                    <a:pt x="607" y="93"/>
                  </a:lnTo>
                  <a:lnTo>
                    <a:pt x="643" y="74"/>
                  </a:lnTo>
                  <a:lnTo>
                    <a:pt x="677" y="57"/>
                  </a:lnTo>
                  <a:lnTo>
                    <a:pt x="707" y="44"/>
                  </a:lnTo>
                  <a:lnTo>
                    <a:pt x="735" y="33"/>
                  </a:lnTo>
                  <a:lnTo>
                    <a:pt x="761" y="24"/>
                  </a:lnTo>
                  <a:lnTo>
                    <a:pt x="785" y="18"/>
                  </a:lnTo>
                  <a:lnTo>
                    <a:pt x="809" y="13"/>
                  </a:lnTo>
                  <a:lnTo>
                    <a:pt x="831" y="10"/>
                  </a:lnTo>
                  <a:lnTo>
                    <a:pt x="855" y="9"/>
                  </a:lnTo>
                  <a:lnTo>
                    <a:pt x="879" y="8"/>
                  </a:lnTo>
                  <a:lnTo>
                    <a:pt x="931" y="12"/>
                  </a:lnTo>
                  <a:lnTo>
                    <a:pt x="980" y="23"/>
                  </a:lnTo>
                  <a:lnTo>
                    <a:pt x="1026" y="40"/>
                  </a:lnTo>
                  <a:lnTo>
                    <a:pt x="1070" y="64"/>
                  </a:lnTo>
                  <a:lnTo>
                    <a:pt x="1110" y="94"/>
                  </a:lnTo>
                  <a:lnTo>
                    <a:pt x="1148" y="130"/>
                  </a:lnTo>
                  <a:lnTo>
                    <a:pt x="1180" y="172"/>
                  </a:lnTo>
                  <a:lnTo>
                    <a:pt x="1209" y="218"/>
                  </a:lnTo>
                  <a:lnTo>
                    <a:pt x="1233" y="268"/>
                  </a:lnTo>
                  <a:lnTo>
                    <a:pt x="1252" y="324"/>
                  </a:lnTo>
                  <a:lnTo>
                    <a:pt x="1265" y="383"/>
                  </a:lnTo>
                  <a:lnTo>
                    <a:pt x="1274" y="446"/>
                  </a:lnTo>
                  <a:lnTo>
                    <a:pt x="1278" y="512"/>
                  </a:lnTo>
                  <a:lnTo>
                    <a:pt x="1274" y="578"/>
                  </a:lnTo>
                  <a:lnTo>
                    <a:pt x="1265" y="641"/>
                  </a:lnTo>
                  <a:lnTo>
                    <a:pt x="1252" y="701"/>
                  </a:lnTo>
                  <a:lnTo>
                    <a:pt x="1232" y="756"/>
                  </a:lnTo>
                  <a:lnTo>
                    <a:pt x="1205" y="809"/>
                  </a:lnTo>
                  <a:lnTo>
                    <a:pt x="1175" y="857"/>
                  </a:lnTo>
                  <a:lnTo>
                    <a:pt x="1140" y="901"/>
                  </a:lnTo>
                  <a:lnTo>
                    <a:pt x="1099" y="941"/>
                  </a:lnTo>
                  <a:lnTo>
                    <a:pt x="1054" y="976"/>
                  </a:lnTo>
                  <a:lnTo>
                    <a:pt x="1005" y="1006"/>
                  </a:lnTo>
                  <a:lnTo>
                    <a:pt x="951" y="1031"/>
                  </a:lnTo>
                  <a:lnTo>
                    <a:pt x="894" y="1051"/>
                  </a:lnTo>
                  <a:lnTo>
                    <a:pt x="831" y="1065"/>
                  </a:lnTo>
                  <a:lnTo>
                    <a:pt x="766" y="1074"/>
                  </a:lnTo>
                  <a:lnTo>
                    <a:pt x="696" y="1078"/>
                  </a:lnTo>
                  <a:lnTo>
                    <a:pt x="670" y="1078"/>
                  </a:lnTo>
                  <a:lnTo>
                    <a:pt x="637" y="1076"/>
                  </a:lnTo>
                  <a:lnTo>
                    <a:pt x="601" y="1074"/>
                  </a:lnTo>
                  <a:lnTo>
                    <a:pt x="561" y="1071"/>
                  </a:lnTo>
                  <a:lnTo>
                    <a:pt x="521" y="1068"/>
                  </a:lnTo>
                  <a:lnTo>
                    <a:pt x="521" y="1408"/>
                  </a:lnTo>
                  <a:lnTo>
                    <a:pt x="692" y="1447"/>
                  </a:lnTo>
                  <a:lnTo>
                    <a:pt x="692" y="1544"/>
                  </a:lnTo>
                  <a:lnTo>
                    <a:pt x="18" y="1544"/>
                  </a:lnTo>
                  <a:lnTo>
                    <a:pt x="18" y="1447"/>
                  </a:lnTo>
                  <a:lnTo>
                    <a:pt x="171" y="1408"/>
                  </a:lnTo>
                  <a:lnTo>
                    <a:pt x="171" y="229"/>
                  </a:lnTo>
                  <a:lnTo>
                    <a:pt x="0" y="229"/>
                  </a:lnTo>
                  <a:lnTo>
                    <a:pt x="0" y="128"/>
                  </a:lnTo>
                  <a:lnTo>
                    <a:pt x="413" y="3"/>
                  </a:lnTo>
                  <a:close/>
                  <a:moveTo>
                    <a:pt x="3711" y="0"/>
                  </a:moveTo>
                  <a:lnTo>
                    <a:pt x="3770" y="3"/>
                  </a:lnTo>
                  <a:lnTo>
                    <a:pt x="3825" y="9"/>
                  </a:lnTo>
                  <a:lnTo>
                    <a:pt x="3876" y="20"/>
                  </a:lnTo>
                  <a:lnTo>
                    <a:pt x="3923" y="34"/>
                  </a:lnTo>
                  <a:lnTo>
                    <a:pt x="3965" y="53"/>
                  </a:lnTo>
                  <a:lnTo>
                    <a:pt x="4004" y="75"/>
                  </a:lnTo>
                  <a:lnTo>
                    <a:pt x="4036" y="100"/>
                  </a:lnTo>
                  <a:lnTo>
                    <a:pt x="4064" y="129"/>
                  </a:lnTo>
                  <a:lnTo>
                    <a:pt x="4086" y="160"/>
                  </a:lnTo>
                  <a:lnTo>
                    <a:pt x="4103" y="194"/>
                  </a:lnTo>
                  <a:lnTo>
                    <a:pt x="4113" y="232"/>
                  </a:lnTo>
                  <a:lnTo>
                    <a:pt x="4117" y="271"/>
                  </a:lnTo>
                  <a:lnTo>
                    <a:pt x="4114" y="304"/>
                  </a:lnTo>
                  <a:lnTo>
                    <a:pt x="4105" y="334"/>
                  </a:lnTo>
                  <a:lnTo>
                    <a:pt x="4091" y="362"/>
                  </a:lnTo>
                  <a:lnTo>
                    <a:pt x="4074" y="387"/>
                  </a:lnTo>
                  <a:lnTo>
                    <a:pt x="4051" y="407"/>
                  </a:lnTo>
                  <a:lnTo>
                    <a:pt x="4025" y="423"/>
                  </a:lnTo>
                  <a:lnTo>
                    <a:pt x="3995" y="436"/>
                  </a:lnTo>
                  <a:lnTo>
                    <a:pt x="3961" y="443"/>
                  </a:lnTo>
                  <a:lnTo>
                    <a:pt x="3925" y="446"/>
                  </a:lnTo>
                  <a:lnTo>
                    <a:pt x="3891" y="444"/>
                  </a:lnTo>
                  <a:lnTo>
                    <a:pt x="3859" y="438"/>
                  </a:lnTo>
                  <a:lnTo>
                    <a:pt x="3826" y="428"/>
                  </a:lnTo>
                  <a:lnTo>
                    <a:pt x="3792" y="413"/>
                  </a:lnTo>
                  <a:lnTo>
                    <a:pt x="3757" y="394"/>
                  </a:lnTo>
                  <a:lnTo>
                    <a:pt x="3757" y="114"/>
                  </a:lnTo>
                  <a:lnTo>
                    <a:pt x="3711" y="125"/>
                  </a:lnTo>
                  <a:lnTo>
                    <a:pt x="3668" y="140"/>
                  </a:lnTo>
                  <a:lnTo>
                    <a:pt x="3631" y="162"/>
                  </a:lnTo>
                  <a:lnTo>
                    <a:pt x="3597" y="187"/>
                  </a:lnTo>
                  <a:lnTo>
                    <a:pt x="3568" y="218"/>
                  </a:lnTo>
                  <a:lnTo>
                    <a:pt x="3543" y="253"/>
                  </a:lnTo>
                  <a:lnTo>
                    <a:pt x="3523" y="294"/>
                  </a:lnTo>
                  <a:lnTo>
                    <a:pt x="3508" y="339"/>
                  </a:lnTo>
                  <a:lnTo>
                    <a:pt x="3497" y="391"/>
                  </a:lnTo>
                  <a:lnTo>
                    <a:pt x="3489" y="447"/>
                  </a:lnTo>
                  <a:lnTo>
                    <a:pt x="3487" y="507"/>
                  </a:lnTo>
                  <a:lnTo>
                    <a:pt x="3489" y="565"/>
                  </a:lnTo>
                  <a:lnTo>
                    <a:pt x="3497" y="617"/>
                  </a:lnTo>
                  <a:lnTo>
                    <a:pt x="3509" y="667"/>
                  </a:lnTo>
                  <a:lnTo>
                    <a:pt x="3526" y="712"/>
                  </a:lnTo>
                  <a:lnTo>
                    <a:pt x="3547" y="753"/>
                  </a:lnTo>
                  <a:lnTo>
                    <a:pt x="3571" y="790"/>
                  </a:lnTo>
                  <a:lnTo>
                    <a:pt x="3600" y="821"/>
                  </a:lnTo>
                  <a:lnTo>
                    <a:pt x="3632" y="847"/>
                  </a:lnTo>
                  <a:lnTo>
                    <a:pt x="3668" y="869"/>
                  </a:lnTo>
                  <a:lnTo>
                    <a:pt x="3707" y="885"/>
                  </a:lnTo>
                  <a:lnTo>
                    <a:pt x="3750" y="894"/>
                  </a:lnTo>
                  <a:lnTo>
                    <a:pt x="3795" y="897"/>
                  </a:lnTo>
                  <a:lnTo>
                    <a:pt x="3821" y="896"/>
                  </a:lnTo>
                  <a:lnTo>
                    <a:pt x="3847" y="894"/>
                  </a:lnTo>
                  <a:lnTo>
                    <a:pt x="3874" y="889"/>
                  </a:lnTo>
                  <a:lnTo>
                    <a:pt x="3901" y="881"/>
                  </a:lnTo>
                  <a:lnTo>
                    <a:pt x="3931" y="872"/>
                  </a:lnTo>
                  <a:lnTo>
                    <a:pt x="3964" y="861"/>
                  </a:lnTo>
                  <a:lnTo>
                    <a:pt x="3999" y="846"/>
                  </a:lnTo>
                  <a:lnTo>
                    <a:pt x="4036" y="830"/>
                  </a:lnTo>
                  <a:lnTo>
                    <a:pt x="4079" y="810"/>
                  </a:lnTo>
                  <a:lnTo>
                    <a:pt x="4127" y="787"/>
                  </a:lnTo>
                  <a:lnTo>
                    <a:pt x="4127" y="976"/>
                  </a:lnTo>
                  <a:lnTo>
                    <a:pt x="4069" y="1001"/>
                  </a:lnTo>
                  <a:lnTo>
                    <a:pt x="4016" y="1024"/>
                  </a:lnTo>
                  <a:lnTo>
                    <a:pt x="3966" y="1041"/>
                  </a:lnTo>
                  <a:lnTo>
                    <a:pt x="3919" y="1058"/>
                  </a:lnTo>
                  <a:lnTo>
                    <a:pt x="3874" y="1070"/>
                  </a:lnTo>
                  <a:lnTo>
                    <a:pt x="3830" y="1080"/>
                  </a:lnTo>
                  <a:lnTo>
                    <a:pt x="3786" y="1086"/>
                  </a:lnTo>
                  <a:lnTo>
                    <a:pt x="3742" y="1091"/>
                  </a:lnTo>
                  <a:lnTo>
                    <a:pt x="3697" y="1094"/>
                  </a:lnTo>
                  <a:lnTo>
                    <a:pt x="3651" y="1095"/>
                  </a:lnTo>
                  <a:lnTo>
                    <a:pt x="3588" y="1093"/>
                  </a:lnTo>
                  <a:lnTo>
                    <a:pt x="3530" y="1086"/>
                  </a:lnTo>
                  <a:lnTo>
                    <a:pt x="3476" y="1075"/>
                  </a:lnTo>
                  <a:lnTo>
                    <a:pt x="3426" y="1060"/>
                  </a:lnTo>
                  <a:lnTo>
                    <a:pt x="3378" y="1039"/>
                  </a:lnTo>
                  <a:lnTo>
                    <a:pt x="3334" y="1014"/>
                  </a:lnTo>
                  <a:lnTo>
                    <a:pt x="3294" y="984"/>
                  </a:lnTo>
                  <a:lnTo>
                    <a:pt x="3255" y="947"/>
                  </a:lnTo>
                  <a:lnTo>
                    <a:pt x="3219" y="907"/>
                  </a:lnTo>
                  <a:lnTo>
                    <a:pt x="3188" y="865"/>
                  </a:lnTo>
                  <a:lnTo>
                    <a:pt x="3162" y="820"/>
                  </a:lnTo>
                  <a:lnTo>
                    <a:pt x="3140" y="772"/>
                  </a:lnTo>
                  <a:lnTo>
                    <a:pt x="3124" y="722"/>
                  </a:lnTo>
                  <a:lnTo>
                    <a:pt x="3111" y="670"/>
                  </a:lnTo>
                  <a:lnTo>
                    <a:pt x="3104" y="616"/>
                  </a:lnTo>
                  <a:lnTo>
                    <a:pt x="3101" y="561"/>
                  </a:lnTo>
                  <a:lnTo>
                    <a:pt x="3105" y="494"/>
                  </a:lnTo>
                  <a:lnTo>
                    <a:pt x="3115" y="433"/>
                  </a:lnTo>
                  <a:lnTo>
                    <a:pt x="3130" y="373"/>
                  </a:lnTo>
                  <a:lnTo>
                    <a:pt x="3153" y="318"/>
                  </a:lnTo>
                  <a:lnTo>
                    <a:pt x="3179" y="267"/>
                  </a:lnTo>
                  <a:lnTo>
                    <a:pt x="3213" y="219"/>
                  </a:lnTo>
                  <a:lnTo>
                    <a:pt x="3250" y="175"/>
                  </a:lnTo>
                  <a:lnTo>
                    <a:pt x="3293" y="135"/>
                  </a:lnTo>
                  <a:lnTo>
                    <a:pt x="3341" y="102"/>
                  </a:lnTo>
                  <a:lnTo>
                    <a:pt x="3392" y="72"/>
                  </a:lnTo>
                  <a:lnTo>
                    <a:pt x="3448" y="47"/>
                  </a:lnTo>
                  <a:lnTo>
                    <a:pt x="3508" y="27"/>
                  </a:lnTo>
                  <a:lnTo>
                    <a:pt x="3573" y="12"/>
                  </a:lnTo>
                  <a:lnTo>
                    <a:pt x="3640" y="3"/>
                  </a:lnTo>
                  <a:lnTo>
                    <a:pt x="3711" y="0"/>
                  </a:lnTo>
                  <a:close/>
                  <a:moveTo>
                    <a:pt x="2910" y="0"/>
                  </a:moveTo>
                  <a:lnTo>
                    <a:pt x="2948" y="4"/>
                  </a:lnTo>
                  <a:lnTo>
                    <a:pt x="2983" y="14"/>
                  </a:lnTo>
                  <a:lnTo>
                    <a:pt x="3014" y="30"/>
                  </a:lnTo>
                  <a:lnTo>
                    <a:pt x="3040" y="52"/>
                  </a:lnTo>
                  <a:lnTo>
                    <a:pt x="3063" y="78"/>
                  </a:lnTo>
                  <a:lnTo>
                    <a:pt x="3079" y="109"/>
                  </a:lnTo>
                  <a:lnTo>
                    <a:pt x="3089" y="142"/>
                  </a:lnTo>
                  <a:lnTo>
                    <a:pt x="3093" y="178"/>
                  </a:lnTo>
                  <a:lnTo>
                    <a:pt x="3091" y="203"/>
                  </a:lnTo>
                  <a:lnTo>
                    <a:pt x="3088" y="227"/>
                  </a:lnTo>
                  <a:lnTo>
                    <a:pt x="3081" y="252"/>
                  </a:lnTo>
                  <a:lnTo>
                    <a:pt x="3071" y="277"/>
                  </a:lnTo>
                  <a:lnTo>
                    <a:pt x="3060" y="303"/>
                  </a:lnTo>
                  <a:lnTo>
                    <a:pt x="3044" y="331"/>
                  </a:lnTo>
                  <a:lnTo>
                    <a:pt x="3025" y="361"/>
                  </a:lnTo>
                  <a:lnTo>
                    <a:pt x="3004" y="393"/>
                  </a:lnTo>
                  <a:lnTo>
                    <a:pt x="2978" y="429"/>
                  </a:lnTo>
                  <a:lnTo>
                    <a:pt x="2948" y="468"/>
                  </a:lnTo>
                  <a:lnTo>
                    <a:pt x="2914" y="512"/>
                  </a:lnTo>
                  <a:lnTo>
                    <a:pt x="2876" y="561"/>
                  </a:lnTo>
                  <a:lnTo>
                    <a:pt x="2472" y="1078"/>
                  </a:lnTo>
                  <a:lnTo>
                    <a:pt x="2182" y="1078"/>
                  </a:lnTo>
                  <a:lnTo>
                    <a:pt x="2182" y="424"/>
                  </a:lnTo>
                  <a:lnTo>
                    <a:pt x="1784" y="1078"/>
                  </a:lnTo>
                  <a:lnTo>
                    <a:pt x="1518" y="1078"/>
                  </a:lnTo>
                  <a:lnTo>
                    <a:pt x="1518" y="234"/>
                  </a:lnTo>
                  <a:lnTo>
                    <a:pt x="1313" y="214"/>
                  </a:lnTo>
                  <a:lnTo>
                    <a:pt x="1313" y="118"/>
                  </a:lnTo>
                  <a:lnTo>
                    <a:pt x="1690" y="25"/>
                  </a:lnTo>
                  <a:lnTo>
                    <a:pt x="1832" y="25"/>
                  </a:lnTo>
                  <a:lnTo>
                    <a:pt x="1832" y="713"/>
                  </a:lnTo>
                  <a:lnTo>
                    <a:pt x="2247" y="25"/>
                  </a:lnTo>
                  <a:lnTo>
                    <a:pt x="2497" y="25"/>
                  </a:lnTo>
                  <a:lnTo>
                    <a:pt x="2497" y="822"/>
                  </a:lnTo>
                  <a:lnTo>
                    <a:pt x="2759" y="473"/>
                  </a:lnTo>
                  <a:lnTo>
                    <a:pt x="2759" y="62"/>
                  </a:lnTo>
                  <a:lnTo>
                    <a:pt x="2779" y="44"/>
                  </a:lnTo>
                  <a:lnTo>
                    <a:pt x="2806" y="27"/>
                  </a:lnTo>
                  <a:lnTo>
                    <a:pt x="2837" y="13"/>
                  </a:lnTo>
                  <a:lnTo>
                    <a:pt x="2872" y="4"/>
                  </a:lnTo>
                  <a:lnTo>
                    <a:pt x="291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noProof="0"/>
            </a:p>
          </p:txBody>
        </p:sp>
      </p:gr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ver Slide: Picture">
    <p:spTree>
      <p:nvGrpSpPr>
        <p:cNvPr id="1" name=""/>
        <p:cNvGrpSpPr/>
        <p:nvPr/>
      </p:nvGrpSpPr>
      <p:grpSpPr>
        <a:xfrm>
          <a:off x="0" y="0"/>
          <a:ext cx="0" cy="0"/>
          <a:chOff x="0" y="0"/>
          <a:chExt cx="0" cy="0"/>
        </a:xfrm>
      </p:grpSpPr>
      <p:grpSp>
        <p:nvGrpSpPr>
          <p:cNvPr id="27" name="Group 26"/>
          <p:cNvGrpSpPr/>
          <p:nvPr userDrawn="1"/>
        </p:nvGrpSpPr>
        <p:grpSpPr bwMode="gray">
          <a:xfrm>
            <a:off x="1752601" y="1"/>
            <a:ext cx="7391400" cy="6176009"/>
            <a:chOff x="19140488" y="13674"/>
            <a:chExt cx="7443798" cy="6145827"/>
          </a:xfrm>
        </p:grpSpPr>
        <p:sp>
          <p:nvSpPr>
            <p:cNvPr id="28" name="Rectangle 17"/>
            <p:cNvSpPr>
              <a:spLocks noChangeArrowheads="1"/>
            </p:cNvSpPr>
            <p:nvPr/>
          </p:nvSpPr>
          <p:spPr bwMode="gray">
            <a:xfrm>
              <a:off x="19140488" y="4188799"/>
              <a:ext cx="2302206" cy="1970702"/>
            </a:xfrm>
            <a:prstGeom prst="rect">
              <a:avLst/>
            </a:prstGeom>
            <a:solidFill>
              <a:srgbClr val="9A170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 name="Rectangle 7"/>
            <p:cNvSpPr>
              <a:spLocks noChangeArrowheads="1"/>
            </p:cNvSpPr>
            <p:nvPr/>
          </p:nvSpPr>
          <p:spPr bwMode="gray">
            <a:xfrm>
              <a:off x="25663403" y="4032250"/>
              <a:ext cx="920883" cy="2127250"/>
            </a:xfrm>
            <a:prstGeom prst="rect">
              <a:avLst/>
            </a:prstGeom>
            <a:solidFill>
              <a:srgbClr val="F3BE26"/>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 name="Rectangle 8"/>
            <p:cNvSpPr>
              <a:spLocks noChangeArrowheads="1"/>
            </p:cNvSpPr>
            <p:nvPr/>
          </p:nvSpPr>
          <p:spPr bwMode="gray">
            <a:xfrm>
              <a:off x="25049482" y="2899477"/>
              <a:ext cx="734694" cy="1289321"/>
            </a:xfrm>
            <a:prstGeom prst="rect">
              <a:avLst/>
            </a:prstGeom>
            <a:solidFill>
              <a:srgbClr val="F3BC87"/>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 name="Rectangle 9"/>
            <p:cNvSpPr>
              <a:spLocks noChangeArrowheads="1"/>
            </p:cNvSpPr>
            <p:nvPr/>
          </p:nvSpPr>
          <p:spPr bwMode="gray">
            <a:xfrm>
              <a:off x="25049482" y="4032250"/>
              <a:ext cx="734693" cy="2127250"/>
            </a:xfrm>
            <a:prstGeom prst="rect">
              <a:avLst/>
            </a:prstGeom>
            <a:solidFill>
              <a:srgbClr val="E88C14"/>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 name="Rectangle 11"/>
            <p:cNvSpPr>
              <a:spLocks noChangeArrowheads="1"/>
            </p:cNvSpPr>
            <p:nvPr/>
          </p:nvSpPr>
          <p:spPr bwMode="gray">
            <a:xfrm>
              <a:off x="24665780" y="706365"/>
              <a:ext cx="477045" cy="2263848"/>
            </a:xfrm>
            <a:prstGeom prst="rect">
              <a:avLst/>
            </a:prstGeom>
            <a:solidFill>
              <a:srgbClr val="E669A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 name="Rectangle 12"/>
            <p:cNvSpPr>
              <a:spLocks noChangeArrowheads="1"/>
            </p:cNvSpPr>
            <p:nvPr/>
          </p:nvSpPr>
          <p:spPr bwMode="gray">
            <a:xfrm>
              <a:off x="24665780" y="2899478"/>
              <a:ext cx="477045" cy="1289321"/>
            </a:xfrm>
            <a:prstGeom prst="rect">
              <a:avLst/>
            </a:prstGeom>
            <a:solidFill>
              <a:srgbClr val="DB4D56"/>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 name="Rectangle 13"/>
            <p:cNvSpPr>
              <a:spLocks noChangeArrowheads="1"/>
            </p:cNvSpPr>
            <p:nvPr/>
          </p:nvSpPr>
          <p:spPr bwMode="gray">
            <a:xfrm>
              <a:off x="24665780" y="4032250"/>
              <a:ext cx="477045" cy="2127250"/>
            </a:xfrm>
            <a:prstGeom prst="rect">
              <a:avLst/>
            </a:prstGeom>
            <a:solidFill>
              <a:srgbClr val="D13A0D"/>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 name="Rectangle 14"/>
            <p:cNvSpPr>
              <a:spLocks noChangeArrowheads="1"/>
            </p:cNvSpPr>
            <p:nvPr/>
          </p:nvSpPr>
          <p:spPr bwMode="gray">
            <a:xfrm>
              <a:off x="19140488" y="669925"/>
              <a:ext cx="5662612" cy="2300288"/>
            </a:xfrm>
            <a:prstGeom prst="rect">
              <a:avLst/>
            </a:prstGeom>
            <a:solidFill>
              <a:srgbClr val="D7402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 name="Rectangle 15"/>
            <p:cNvSpPr>
              <a:spLocks noChangeArrowheads="1"/>
            </p:cNvSpPr>
            <p:nvPr/>
          </p:nvSpPr>
          <p:spPr bwMode="gray">
            <a:xfrm>
              <a:off x="19140488" y="2899478"/>
              <a:ext cx="5662612" cy="1289321"/>
            </a:xfrm>
            <a:prstGeom prst="rect">
              <a:avLst/>
            </a:prstGeom>
            <a:solidFill>
              <a:srgbClr val="CD2F1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 name="Freeform 16"/>
            <p:cNvSpPr>
              <a:spLocks/>
            </p:cNvSpPr>
            <p:nvPr/>
          </p:nvSpPr>
          <p:spPr bwMode="gray">
            <a:xfrm>
              <a:off x="19140488" y="4032250"/>
              <a:ext cx="5662612" cy="2127250"/>
            </a:xfrm>
            <a:custGeom>
              <a:avLst/>
              <a:gdLst/>
              <a:ahLst/>
              <a:cxnLst>
                <a:cxn ang="0">
                  <a:pos x="0" y="0"/>
                </a:cxn>
                <a:cxn ang="0">
                  <a:pos x="3567" y="0"/>
                </a:cxn>
                <a:cxn ang="0">
                  <a:pos x="3567" y="1340"/>
                </a:cxn>
                <a:cxn ang="0">
                  <a:pos x="1372" y="1340"/>
                </a:cxn>
                <a:cxn ang="0">
                  <a:pos x="1372" y="181"/>
                </a:cxn>
                <a:cxn ang="0">
                  <a:pos x="0" y="181"/>
                </a:cxn>
                <a:cxn ang="0">
                  <a:pos x="0" y="0"/>
                </a:cxn>
              </a:cxnLst>
              <a:rect l="0" t="0" r="r" b="b"/>
              <a:pathLst>
                <a:path w="3567" h="1340">
                  <a:moveTo>
                    <a:pt x="0" y="0"/>
                  </a:moveTo>
                  <a:lnTo>
                    <a:pt x="3567" y="0"/>
                  </a:lnTo>
                  <a:lnTo>
                    <a:pt x="3567" y="1340"/>
                  </a:lnTo>
                  <a:lnTo>
                    <a:pt x="1372" y="1340"/>
                  </a:lnTo>
                  <a:lnTo>
                    <a:pt x="1372" y="181"/>
                  </a:lnTo>
                  <a:lnTo>
                    <a:pt x="0" y="181"/>
                  </a:lnTo>
                  <a:lnTo>
                    <a:pt x="0" y="0"/>
                  </a:lnTo>
                  <a:close/>
                </a:path>
              </a:pathLst>
            </a:custGeom>
            <a:solidFill>
              <a:srgbClr val="C4230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4" name="Rectangle 10"/>
            <p:cNvSpPr>
              <a:spLocks noChangeArrowheads="1"/>
            </p:cNvSpPr>
            <p:nvPr/>
          </p:nvSpPr>
          <p:spPr bwMode="gray">
            <a:xfrm>
              <a:off x="19140488" y="13674"/>
              <a:ext cx="5662612" cy="692692"/>
            </a:xfrm>
            <a:prstGeom prst="rect">
              <a:avLst/>
            </a:prstGeom>
            <a:solidFill>
              <a:srgbClr val="EE9C34"/>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sp>
        <p:nvSpPr>
          <p:cNvPr id="54" name="Title 1"/>
          <p:cNvSpPr>
            <a:spLocks noGrp="1"/>
          </p:cNvSpPr>
          <p:nvPr>
            <p:ph type="ctrTitle" hasCustomPrompt="1"/>
          </p:nvPr>
        </p:nvSpPr>
        <p:spPr bwMode="white">
          <a:xfrm>
            <a:off x="1895475" y="838200"/>
            <a:ext cx="5343525" cy="914400"/>
          </a:xfrm>
        </p:spPr>
        <p:txBody>
          <a:bodyPr anchor="t" anchorCtr="0">
            <a:noAutofit/>
          </a:bodyPr>
          <a:lstStyle>
            <a:lvl1pPr>
              <a:lnSpc>
                <a:spcPct val="90000"/>
              </a:lnSpc>
              <a:defRPr sz="3200" b="1" i="1" baseline="0">
                <a:solidFill>
                  <a:schemeClr val="bg1"/>
                </a:solidFill>
              </a:defRPr>
            </a:lvl1pPr>
          </a:lstStyle>
          <a:p>
            <a:r>
              <a:rPr lang="en-GB" noProof="0" dirty="0" smtClean="0"/>
              <a:t>Click to add the presentation’s main title</a:t>
            </a:r>
            <a:endParaRPr lang="en-GB" noProof="0" dirty="0"/>
          </a:p>
        </p:txBody>
      </p:sp>
      <p:sp>
        <p:nvSpPr>
          <p:cNvPr id="55" name="Subtitle 2"/>
          <p:cNvSpPr>
            <a:spLocks noGrp="1"/>
          </p:cNvSpPr>
          <p:nvPr>
            <p:ph type="subTitle" idx="1" hasCustomPrompt="1"/>
          </p:nvPr>
        </p:nvSpPr>
        <p:spPr bwMode="white">
          <a:xfrm>
            <a:off x="1895475" y="1828799"/>
            <a:ext cx="5343525" cy="914401"/>
          </a:xfrm>
        </p:spPr>
        <p:txBody>
          <a:bodyPr>
            <a:noAutofit/>
          </a:bodyPr>
          <a:lstStyle>
            <a:lvl1pPr marL="0" indent="0" algn="l">
              <a:lnSpc>
                <a:spcPct val="90000"/>
              </a:lnSpc>
              <a:spcAft>
                <a:spcPts val="0"/>
              </a:spcAft>
              <a:buNone/>
              <a:defRPr sz="3200" baseline="0">
                <a:solidFill>
                  <a:schemeClr val="bg1"/>
                </a:solidFill>
                <a:latin typeface="+mj-lt"/>
              </a:defRPr>
            </a:lvl1pPr>
            <a:lvl2pPr marL="0" indent="0" algn="l">
              <a:buNone/>
              <a:defRPr sz="1800">
                <a:solidFill>
                  <a:schemeClr val="bg1"/>
                </a:solidFill>
                <a:latin typeface="+mj-lt"/>
              </a:defRPr>
            </a:lvl2pPr>
            <a:lvl3pPr marL="457200" indent="0" algn="l">
              <a:buNone/>
              <a:defRPr sz="1800">
                <a:solidFill>
                  <a:schemeClr val="bg1"/>
                </a:solidFill>
                <a:latin typeface="+mj-lt"/>
              </a:defRPr>
            </a:lvl3pPr>
            <a:lvl4pPr marL="914400" indent="0" algn="l">
              <a:buNone/>
              <a:defRPr sz="1800">
                <a:solidFill>
                  <a:schemeClr val="bg1"/>
                </a:solidFill>
                <a:latin typeface="+mj-lt"/>
              </a:defRPr>
            </a:lvl4pPr>
            <a:lvl5pPr marL="1371600" indent="0" algn="l">
              <a:buNone/>
              <a:defRPr sz="1800">
                <a:solidFill>
                  <a:schemeClr val="bg1"/>
                </a:solidFill>
                <a:latin typeface="+mj-lt"/>
              </a:defRPr>
            </a:lvl5pPr>
            <a:lvl6pPr marL="1828800" indent="0" algn="l">
              <a:buNone/>
              <a:defRPr sz="1800">
                <a:solidFill>
                  <a:schemeClr val="bg1"/>
                </a:solidFill>
                <a:latin typeface="+mj-lt"/>
              </a:defRPr>
            </a:lvl6pPr>
            <a:lvl7pPr marL="2286000" indent="0" algn="l">
              <a:buNone/>
              <a:defRPr sz="1800">
                <a:solidFill>
                  <a:schemeClr val="bg1"/>
                </a:solidFill>
                <a:latin typeface="+mj-lt"/>
              </a:defRPr>
            </a:lvl7pPr>
            <a:lvl8pPr marL="2743200" indent="0" algn="l">
              <a:buNone/>
              <a:defRPr sz="1800">
                <a:solidFill>
                  <a:schemeClr val="bg1"/>
                </a:solidFill>
                <a:latin typeface="+mj-lt"/>
              </a:defRPr>
            </a:lvl8pPr>
            <a:lvl9pPr marL="3200400" indent="0" algn="l">
              <a:buNone/>
              <a:defRPr sz="1800">
                <a:solidFill>
                  <a:schemeClr val="bg1"/>
                </a:solidFill>
                <a:latin typeface="+mj-lt"/>
              </a:defRPr>
            </a:lvl9pPr>
          </a:lstStyle>
          <a:p>
            <a:r>
              <a:rPr lang="en-GB" noProof="0" dirty="0" smtClean="0"/>
              <a:t>Subtitle and date (move higher if title is only one line)</a:t>
            </a:r>
          </a:p>
        </p:txBody>
      </p:sp>
      <p:sp>
        <p:nvSpPr>
          <p:cNvPr id="56" name="Text Placeholder 31"/>
          <p:cNvSpPr>
            <a:spLocks noGrp="1"/>
          </p:cNvSpPr>
          <p:nvPr>
            <p:ph type="body" sz="quarter" idx="10" hasCustomPrompt="1"/>
          </p:nvPr>
        </p:nvSpPr>
        <p:spPr bwMode="white">
          <a:xfrm>
            <a:off x="1895475" y="374904"/>
            <a:ext cx="4105656" cy="146304"/>
          </a:xfrm>
        </p:spPr>
        <p:txBody>
          <a:bodyPr/>
          <a:lstStyle>
            <a:lvl1pPr>
              <a:defRPr sz="1100">
                <a:solidFill>
                  <a:schemeClr val="bg1"/>
                </a:solidFill>
                <a:latin typeface="Arial" pitchFamily="34" charset="0"/>
                <a:cs typeface="Arial" pitchFamily="34" charset="0"/>
              </a:defRPr>
            </a:lvl1pPr>
            <a:lvl2pPr>
              <a:defRPr sz="1000">
                <a:solidFill>
                  <a:schemeClr val="bg1"/>
                </a:solidFill>
                <a:latin typeface="Arial" pitchFamily="34" charset="0"/>
                <a:cs typeface="Arial" pitchFamily="34" charset="0"/>
              </a:defRPr>
            </a:lvl2pPr>
            <a:lvl3pPr>
              <a:defRPr sz="1000">
                <a:solidFill>
                  <a:schemeClr val="bg1"/>
                </a:solidFill>
                <a:latin typeface="Arial" pitchFamily="34" charset="0"/>
                <a:cs typeface="Arial" pitchFamily="34" charset="0"/>
              </a:defRPr>
            </a:lvl3pPr>
            <a:lvl4pPr>
              <a:defRPr sz="1000">
                <a:solidFill>
                  <a:schemeClr val="bg1"/>
                </a:solidFill>
                <a:latin typeface="Arial" pitchFamily="34" charset="0"/>
                <a:cs typeface="Arial" pitchFamily="34" charset="0"/>
              </a:defRPr>
            </a:lvl4pPr>
            <a:lvl5pPr>
              <a:defRPr sz="1000">
                <a:solidFill>
                  <a:schemeClr val="bg1"/>
                </a:solidFill>
                <a:latin typeface="Arial" pitchFamily="34" charset="0"/>
                <a:cs typeface="Arial" pitchFamily="34" charset="0"/>
              </a:defRPr>
            </a:lvl5pPr>
          </a:lstStyle>
          <a:p>
            <a:pPr lvl="0"/>
            <a:r>
              <a:rPr lang="en-GB" noProof="0" dirty="0" smtClean="0"/>
              <a:t>www.pwc.com</a:t>
            </a:r>
            <a:endParaRPr lang="en-GB" noProof="0" dirty="0"/>
          </a:p>
        </p:txBody>
      </p:sp>
      <p:sp>
        <p:nvSpPr>
          <p:cNvPr id="17" name="Picture Placeholder 76"/>
          <p:cNvSpPr>
            <a:spLocks noGrp="1"/>
          </p:cNvSpPr>
          <p:nvPr>
            <p:ph type="pic" sz="quarter" idx="13"/>
          </p:nvPr>
        </p:nvSpPr>
        <p:spPr>
          <a:xfrm>
            <a:off x="1752600" y="2899977"/>
            <a:ext cx="6324600" cy="3272223"/>
          </a:xfrm>
        </p:spPr>
        <p:txBody>
          <a:bodyPr/>
          <a:lstStyle>
            <a:lvl1pPr>
              <a:defRPr sz="1400"/>
            </a:lvl1pPr>
          </a:lstStyle>
          <a:p>
            <a:r>
              <a:rPr lang="en-GB" noProof="0" dirty="0" smtClean="0"/>
              <a:t>Click icon to add picture</a:t>
            </a:r>
            <a:endParaRPr lang="en-GB" noProof="0" dirty="0"/>
          </a:p>
        </p:txBody>
      </p:sp>
      <p:grpSp>
        <p:nvGrpSpPr>
          <p:cNvPr id="18" name="Group 32"/>
          <p:cNvGrpSpPr/>
          <p:nvPr userDrawn="1"/>
        </p:nvGrpSpPr>
        <p:grpSpPr>
          <a:xfrm>
            <a:off x="968592" y="6170991"/>
            <a:ext cx="914400" cy="533479"/>
            <a:chOff x="518032" y="978681"/>
            <a:chExt cx="4572000" cy="2667393"/>
          </a:xfrm>
        </p:grpSpPr>
        <p:sp>
          <p:nvSpPr>
            <p:cNvPr id="19" name="Rectangle 37"/>
            <p:cNvSpPr>
              <a:spLocks noChangeArrowheads="1"/>
            </p:cNvSpPr>
            <p:nvPr userDrawn="1"/>
          </p:nvSpPr>
          <p:spPr bwMode="black">
            <a:xfrm>
              <a:off x="3295650" y="978681"/>
              <a:ext cx="1143000" cy="263229"/>
            </a:xfrm>
            <a:prstGeom prst="rect">
              <a:avLst/>
            </a:prstGeom>
            <a:solidFill>
              <a:srgbClr val="A1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21" name="Freeform 7"/>
            <p:cNvSpPr>
              <a:spLocks noEditPoints="1"/>
            </p:cNvSpPr>
            <p:nvPr userDrawn="1"/>
          </p:nvSpPr>
          <p:spPr bwMode="black">
            <a:xfrm>
              <a:off x="518032" y="1922794"/>
              <a:ext cx="4572000" cy="1723280"/>
            </a:xfrm>
            <a:custGeom>
              <a:avLst/>
              <a:gdLst/>
              <a:ahLst/>
              <a:cxnLst>
                <a:cxn ang="0">
                  <a:pos x="581" y="233"/>
                </a:cxn>
                <a:cxn ang="0">
                  <a:pos x="538" y="949"/>
                </a:cxn>
                <a:cxn ang="0">
                  <a:pos x="630" y="946"/>
                </a:cxn>
                <a:cxn ang="0">
                  <a:pos x="793" y="880"/>
                </a:cxn>
                <a:cxn ang="0">
                  <a:pos x="886" y="728"/>
                </a:cxn>
                <a:cxn ang="0">
                  <a:pos x="905" y="505"/>
                </a:cxn>
                <a:cxn ang="0">
                  <a:pos x="850" y="329"/>
                </a:cxn>
                <a:cxn ang="0">
                  <a:pos x="727" y="241"/>
                </a:cxn>
                <a:cxn ang="0">
                  <a:pos x="521" y="3"/>
                </a:cxn>
                <a:cxn ang="0">
                  <a:pos x="643" y="74"/>
                </a:cxn>
                <a:cxn ang="0">
                  <a:pos x="761" y="24"/>
                </a:cxn>
                <a:cxn ang="0">
                  <a:pos x="855" y="9"/>
                </a:cxn>
                <a:cxn ang="0">
                  <a:pos x="1026" y="40"/>
                </a:cxn>
                <a:cxn ang="0">
                  <a:pos x="1180" y="172"/>
                </a:cxn>
                <a:cxn ang="0">
                  <a:pos x="1265" y="383"/>
                </a:cxn>
                <a:cxn ang="0">
                  <a:pos x="1265" y="641"/>
                </a:cxn>
                <a:cxn ang="0">
                  <a:pos x="1175" y="857"/>
                </a:cxn>
                <a:cxn ang="0">
                  <a:pos x="1005" y="1006"/>
                </a:cxn>
                <a:cxn ang="0">
                  <a:pos x="766" y="1074"/>
                </a:cxn>
                <a:cxn ang="0">
                  <a:pos x="601" y="1074"/>
                </a:cxn>
                <a:cxn ang="0">
                  <a:pos x="692" y="1447"/>
                </a:cxn>
                <a:cxn ang="0">
                  <a:pos x="171" y="1408"/>
                </a:cxn>
                <a:cxn ang="0">
                  <a:pos x="413" y="3"/>
                </a:cxn>
                <a:cxn ang="0">
                  <a:pos x="3876" y="20"/>
                </a:cxn>
                <a:cxn ang="0">
                  <a:pos x="4036" y="100"/>
                </a:cxn>
                <a:cxn ang="0">
                  <a:pos x="4113" y="232"/>
                </a:cxn>
                <a:cxn ang="0">
                  <a:pos x="4091" y="362"/>
                </a:cxn>
                <a:cxn ang="0">
                  <a:pos x="3995" y="436"/>
                </a:cxn>
                <a:cxn ang="0">
                  <a:pos x="3859" y="438"/>
                </a:cxn>
                <a:cxn ang="0">
                  <a:pos x="3757" y="114"/>
                </a:cxn>
                <a:cxn ang="0">
                  <a:pos x="3597" y="187"/>
                </a:cxn>
                <a:cxn ang="0">
                  <a:pos x="3508" y="339"/>
                </a:cxn>
                <a:cxn ang="0">
                  <a:pos x="3489" y="565"/>
                </a:cxn>
                <a:cxn ang="0">
                  <a:pos x="3547" y="753"/>
                </a:cxn>
                <a:cxn ang="0">
                  <a:pos x="3668" y="869"/>
                </a:cxn>
                <a:cxn ang="0">
                  <a:pos x="3821" y="896"/>
                </a:cxn>
                <a:cxn ang="0">
                  <a:pos x="3931" y="872"/>
                </a:cxn>
                <a:cxn ang="0">
                  <a:pos x="4079" y="810"/>
                </a:cxn>
                <a:cxn ang="0">
                  <a:pos x="4016" y="1024"/>
                </a:cxn>
                <a:cxn ang="0">
                  <a:pos x="3830" y="1080"/>
                </a:cxn>
                <a:cxn ang="0">
                  <a:pos x="3651" y="1095"/>
                </a:cxn>
                <a:cxn ang="0">
                  <a:pos x="3426" y="1060"/>
                </a:cxn>
                <a:cxn ang="0">
                  <a:pos x="3255" y="947"/>
                </a:cxn>
                <a:cxn ang="0">
                  <a:pos x="3140" y="772"/>
                </a:cxn>
                <a:cxn ang="0">
                  <a:pos x="3101" y="561"/>
                </a:cxn>
                <a:cxn ang="0">
                  <a:pos x="3153" y="318"/>
                </a:cxn>
                <a:cxn ang="0">
                  <a:pos x="3293" y="135"/>
                </a:cxn>
                <a:cxn ang="0">
                  <a:pos x="3508" y="27"/>
                </a:cxn>
                <a:cxn ang="0">
                  <a:pos x="2910" y="0"/>
                </a:cxn>
                <a:cxn ang="0">
                  <a:pos x="3040" y="52"/>
                </a:cxn>
                <a:cxn ang="0">
                  <a:pos x="3093" y="178"/>
                </a:cxn>
                <a:cxn ang="0">
                  <a:pos x="3071" y="277"/>
                </a:cxn>
                <a:cxn ang="0">
                  <a:pos x="3004" y="393"/>
                </a:cxn>
                <a:cxn ang="0">
                  <a:pos x="2876" y="561"/>
                </a:cxn>
                <a:cxn ang="0">
                  <a:pos x="1784" y="1078"/>
                </a:cxn>
                <a:cxn ang="0">
                  <a:pos x="1313" y="118"/>
                </a:cxn>
                <a:cxn ang="0">
                  <a:pos x="2247" y="25"/>
                </a:cxn>
                <a:cxn ang="0">
                  <a:pos x="2759" y="62"/>
                </a:cxn>
                <a:cxn ang="0">
                  <a:pos x="2872" y="4"/>
                </a:cxn>
              </a:cxnLst>
              <a:rect l="0" t="0" r="r" b="b"/>
              <a:pathLst>
                <a:path w="4127" h="1544">
                  <a:moveTo>
                    <a:pt x="640" y="229"/>
                  </a:moveTo>
                  <a:lnTo>
                    <a:pt x="622" y="229"/>
                  </a:lnTo>
                  <a:lnTo>
                    <a:pt x="603" y="230"/>
                  </a:lnTo>
                  <a:lnTo>
                    <a:pt x="581" y="233"/>
                  </a:lnTo>
                  <a:lnTo>
                    <a:pt x="553" y="235"/>
                  </a:lnTo>
                  <a:lnTo>
                    <a:pt x="521" y="241"/>
                  </a:lnTo>
                  <a:lnTo>
                    <a:pt x="521" y="947"/>
                  </a:lnTo>
                  <a:lnTo>
                    <a:pt x="538" y="949"/>
                  </a:lnTo>
                  <a:lnTo>
                    <a:pt x="553" y="949"/>
                  </a:lnTo>
                  <a:lnTo>
                    <a:pt x="566" y="949"/>
                  </a:lnTo>
                  <a:lnTo>
                    <a:pt x="578" y="949"/>
                  </a:lnTo>
                  <a:lnTo>
                    <a:pt x="630" y="946"/>
                  </a:lnTo>
                  <a:lnTo>
                    <a:pt x="677" y="937"/>
                  </a:lnTo>
                  <a:lnTo>
                    <a:pt x="720" y="924"/>
                  </a:lnTo>
                  <a:lnTo>
                    <a:pt x="758" y="905"/>
                  </a:lnTo>
                  <a:lnTo>
                    <a:pt x="793" y="880"/>
                  </a:lnTo>
                  <a:lnTo>
                    <a:pt x="824" y="850"/>
                  </a:lnTo>
                  <a:lnTo>
                    <a:pt x="849" y="815"/>
                  </a:lnTo>
                  <a:lnTo>
                    <a:pt x="870" y="775"/>
                  </a:lnTo>
                  <a:lnTo>
                    <a:pt x="886" y="728"/>
                  </a:lnTo>
                  <a:lnTo>
                    <a:pt x="897" y="678"/>
                  </a:lnTo>
                  <a:lnTo>
                    <a:pt x="905" y="622"/>
                  </a:lnTo>
                  <a:lnTo>
                    <a:pt x="907" y="561"/>
                  </a:lnTo>
                  <a:lnTo>
                    <a:pt x="905" y="505"/>
                  </a:lnTo>
                  <a:lnTo>
                    <a:pt x="897" y="452"/>
                  </a:lnTo>
                  <a:lnTo>
                    <a:pt x="886" y="407"/>
                  </a:lnTo>
                  <a:lnTo>
                    <a:pt x="870" y="366"/>
                  </a:lnTo>
                  <a:lnTo>
                    <a:pt x="850" y="329"/>
                  </a:lnTo>
                  <a:lnTo>
                    <a:pt x="826" y="299"/>
                  </a:lnTo>
                  <a:lnTo>
                    <a:pt x="797" y="274"/>
                  </a:lnTo>
                  <a:lnTo>
                    <a:pt x="763" y="254"/>
                  </a:lnTo>
                  <a:lnTo>
                    <a:pt x="727" y="241"/>
                  </a:lnTo>
                  <a:lnTo>
                    <a:pt x="686" y="232"/>
                  </a:lnTo>
                  <a:lnTo>
                    <a:pt x="640" y="229"/>
                  </a:lnTo>
                  <a:close/>
                  <a:moveTo>
                    <a:pt x="413" y="3"/>
                  </a:moveTo>
                  <a:lnTo>
                    <a:pt x="521" y="3"/>
                  </a:lnTo>
                  <a:lnTo>
                    <a:pt x="521" y="143"/>
                  </a:lnTo>
                  <a:lnTo>
                    <a:pt x="566" y="117"/>
                  </a:lnTo>
                  <a:lnTo>
                    <a:pt x="607" y="93"/>
                  </a:lnTo>
                  <a:lnTo>
                    <a:pt x="643" y="74"/>
                  </a:lnTo>
                  <a:lnTo>
                    <a:pt x="677" y="57"/>
                  </a:lnTo>
                  <a:lnTo>
                    <a:pt x="707" y="44"/>
                  </a:lnTo>
                  <a:lnTo>
                    <a:pt x="735" y="33"/>
                  </a:lnTo>
                  <a:lnTo>
                    <a:pt x="761" y="24"/>
                  </a:lnTo>
                  <a:lnTo>
                    <a:pt x="785" y="18"/>
                  </a:lnTo>
                  <a:lnTo>
                    <a:pt x="809" y="13"/>
                  </a:lnTo>
                  <a:lnTo>
                    <a:pt x="831" y="10"/>
                  </a:lnTo>
                  <a:lnTo>
                    <a:pt x="855" y="9"/>
                  </a:lnTo>
                  <a:lnTo>
                    <a:pt x="879" y="8"/>
                  </a:lnTo>
                  <a:lnTo>
                    <a:pt x="931" y="12"/>
                  </a:lnTo>
                  <a:lnTo>
                    <a:pt x="980" y="23"/>
                  </a:lnTo>
                  <a:lnTo>
                    <a:pt x="1026" y="40"/>
                  </a:lnTo>
                  <a:lnTo>
                    <a:pt x="1070" y="64"/>
                  </a:lnTo>
                  <a:lnTo>
                    <a:pt x="1110" y="94"/>
                  </a:lnTo>
                  <a:lnTo>
                    <a:pt x="1148" y="130"/>
                  </a:lnTo>
                  <a:lnTo>
                    <a:pt x="1180" y="172"/>
                  </a:lnTo>
                  <a:lnTo>
                    <a:pt x="1209" y="218"/>
                  </a:lnTo>
                  <a:lnTo>
                    <a:pt x="1233" y="268"/>
                  </a:lnTo>
                  <a:lnTo>
                    <a:pt x="1252" y="324"/>
                  </a:lnTo>
                  <a:lnTo>
                    <a:pt x="1265" y="383"/>
                  </a:lnTo>
                  <a:lnTo>
                    <a:pt x="1274" y="446"/>
                  </a:lnTo>
                  <a:lnTo>
                    <a:pt x="1278" y="512"/>
                  </a:lnTo>
                  <a:lnTo>
                    <a:pt x="1274" y="578"/>
                  </a:lnTo>
                  <a:lnTo>
                    <a:pt x="1265" y="641"/>
                  </a:lnTo>
                  <a:lnTo>
                    <a:pt x="1252" y="701"/>
                  </a:lnTo>
                  <a:lnTo>
                    <a:pt x="1232" y="756"/>
                  </a:lnTo>
                  <a:lnTo>
                    <a:pt x="1205" y="809"/>
                  </a:lnTo>
                  <a:lnTo>
                    <a:pt x="1175" y="857"/>
                  </a:lnTo>
                  <a:lnTo>
                    <a:pt x="1140" y="901"/>
                  </a:lnTo>
                  <a:lnTo>
                    <a:pt x="1099" y="941"/>
                  </a:lnTo>
                  <a:lnTo>
                    <a:pt x="1054" y="976"/>
                  </a:lnTo>
                  <a:lnTo>
                    <a:pt x="1005" y="1006"/>
                  </a:lnTo>
                  <a:lnTo>
                    <a:pt x="951" y="1031"/>
                  </a:lnTo>
                  <a:lnTo>
                    <a:pt x="894" y="1051"/>
                  </a:lnTo>
                  <a:lnTo>
                    <a:pt x="831" y="1065"/>
                  </a:lnTo>
                  <a:lnTo>
                    <a:pt x="766" y="1074"/>
                  </a:lnTo>
                  <a:lnTo>
                    <a:pt x="696" y="1078"/>
                  </a:lnTo>
                  <a:lnTo>
                    <a:pt x="670" y="1078"/>
                  </a:lnTo>
                  <a:lnTo>
                    <a:pt x="637" y="1076"/>
                  </a:lnTo>
                  <a:lnTo>
                    <a:pt x="601" y="1074"/>
                  </a:lnTo>
                  <a:lnTo>
                    <a:pt x="561" y="1071"/>
                  </a:lnTo>
                  <a:lnTo>
                    <a:pt x="521" y="1068"/>
                  </a:lnTo>
                  <a:lnTo>
                    <a:pt x="521" y="1408"/>
                  </a:lnTo>
                  <a:lnTo>
                    <a:pt x="692" y="1447"/>
                  </a:lnTo>
                  <a:lnTo>
                    <a:pt x="692" y="1544"/>
                  </a:lnTo>
                  <a:lnTo>
                    <a:pt x="18" y="1544"/>
                  </a:lnTo>
                  <a:lnTo>
                    <a:pt x="18" y="1447"/>
                  </a:lnTo>
                  <a:lnTo>
                    <a:pt x="171" y="1408"/>
                  </a:lnTo>
                  <a:lnTo>
                    <a:pt x="171" y="229"/>
                  </a:lnTo>
                  <a:lnTo>
                    <a:pt x="0" y="229"/>
                  </a:lnTo>
                  <a:lnTo>
                    <a:pt x="0" y="128"/>
                  </a:lnTo>
                  <a:lnTo>
                    <a:pt x="413" y="3"/>
                  </a:lnTo>
                  <a:close/>
                  <a:moveTo>
                    <a:pt x="3711" y="0"/>
                  </a:moveTo>
                  <a:lnTo>
                    <a:pt x="3770" y="3"/>
                  </a:lnTo>
                  <a:lnTo>
                    <a:pt x="3825" y="9"/>
                  </a:lnTo>
                  <a:lnTo>
                    <a:pt x="3876" y="20"/>
                  </a:lnTo>
                  <a:lnTo>
                    <a:pt x="3923" y="34"/>
                  </a:lnTo>
                  <a:lnTo>
                    <a:pt x="3965" y="53"/>
                  </a:lnTo>
                  <a:lnTo>
                    <a:pt x="4004" y="75"/>
                  </a:lnTo>
                  <a:lnTo>
                    <a:pt x="4036" y="100"/>
                  </a:lnTo>
                  <a:lnTo>
                    <a:pt x="4064" y="129"/>
                  </a:lnTo>
                  <a:lnTo>
                    <a:pt x="4086" y="160"/>
                  </a:lnTo>
                  <a:lnTo>
                    <a:pt x="4103" y="194"/>
                  </a:lnTo>
                  <a:lnTo>
                    <a:pt x="4113" y="232"/>
                  </a:lnTo>
                  <a:lnTo>
                    <a:pt x="4117" y="271"/>
                  </a:lnTo>
                  <a:lnTo>
                    <a:pt x="4114" y="304"/>
                  </a:lnTo>
                  <a:lnTo>
                    <a:pt x="4105" y="334"/>
                  </a:lnTo>
                  <a:lnTo>
                    <a:pt x="4091" y="362"/>
                  </a:lnTo>
                  <a:lnTo>
                    <a:pt x="4074" y="387"/>
                  </a:lnTo>
                  <a:lnTo>
                    <a:pt x="4051" y="407"/>
                  </a:lnTo>
                  <a:lnTo>
                    <a:pt x="4025" y="423"/>
                  </a:lnTo>
                  <a:lnTo>
                    <a:pt x="3995" y="436"/>
                  </a:lnTo>
                  <a:lnTo>
                    <a:pt x="3961" y="443"/>
                  </a:lnTo>
                  <a:lnTo>
                    <a:pt x="3925" y="446"/>
                  </a:lnTo>
                  <a:lnTo>
                    <a:pt x="3891" y="444"/>
                  </a:lnTo>
                  <a:lnTo>
                    <a:pt x="3859" y="438"/>
                  </a:lnTo>
                  <a:lnTo>
                    <a:pt x="3826" y="428"/>
                  </a:lnTo>
                  <a:lnTo>
                    <a:pt x="3792" y="413"/>
                  </a:lnTo>
                  <a:lnTo>
                    <a:pt x="3757" y="394"/>
                  </a:lnTo>
                  <a:lnTo>
                    <a:pt x="3757" y="114"/>
                  </a:lnTo>
                  <a:lnTo>
                    <a:pt x="3711" y="125"/>
                  </a:lnTo>
                  <a:lnTo>
                    <a:pt x="3668" y="140"/>
                  </a:lnTo>
                  <a:lnTo>
                    <a:pt x="3631" y="162"/>
                  </a:lnTo>
                  <a:lnTo>
                    <a:pt x="3597" y="187"/>
                  </a:lnTo>
                  <a:lnTo>
                    <a:pt x="3568" y="218"/>
                  </a:lnTo>
                  <a:lnTo>
                    <a:pt x="3543" y="253"/>
                  </a:lnTo>
                  <a:lnTo>
                    <a:pt x="3523" y="294"/>
                  </a:lnTo>
                  <a:lnTo>
                    <a:pt x="3508" y="339"/>
                  </a:lnTo>
                  <a:lnTo>
                    <a:pt x="3497" y="391"/>
                  </a:lnTo>
                  <a:lnTo>
                    <a:pt x="3489" y="447"/>
                  </a:lnTo>
                  <a:lnTo>
                    <a:pt x="3487" y="507"/>
                  </a:lnTo>
                  <a:lnTo>
                    <a:pt x="3489" y="565"/>
                  </a:lnTo>
                  <a:lnTo>
                    <a:pt x="3497" y="617"/>
                  </a:lnTo>
                  <a:lnTo>
                    <a:pt x="3509" y="667"/>
                  </a:lnTo>
                  <a:lnTo>
                    <a:pt x="3526" y="712"/>
                  </a:lnTo>
                  <a:lnTo>
                    <a:pt x="3547" y="753"/>
                  </a:lnTo>
                  <a:lnTo>
                    <a:pt x="3571" y="790"/>
                  </a:lnTo>
                  <a:lnTo>
                    <a:pt x="3600" y="821"/>
                  </a:lnTo>
                  <a:lnTo>
                    <a:pt x="3632" y="847"/>
                  </a:lnTo>
                  <a:lnTo>
                    <a:pt x="3668" y="869"/>
                  </a:lnTo>
                  <a:lnTo>
                    <a:pt x="3707" y="885"/>
                  </a:lnTo>
                  <a:lnTo>
                    <a:pt x="3750" y="894"/>
                  </a:lnTo>
                  <a:lnTo>
                    <a:pt x="3795" y="897"/>
                  </a:lnTo>
                  <a:lnTo>
                    <a:pt x="3821" y="896"/>
                  </a:lnTo>
                  <a:lnTo>
                    <a:pt x="3847" y="894"/>
                  </a:lnTo>
                  <a:lnTo>
                    <a:pt x="3874" y="889"/>
                  </a:lnTo>
                  <a:lnTo>
                    <a:pt x="3901" y="881"/>
                  </a:lnTo>
                  <a:lnTo>
                    <a:pt x="3931" y="872"/>
                  </a:lnTo>
                  <a:lnTo>
                    <a:pt x="3964" y="861"/>
                  </a:lnTo>
                  <a:lnTo>
                    <a:pt x="3999" y="846"/>
                  </a:lnTo>
                  <a:lnTo>
                    <a:pt x="4036" y="830"/>
                  </a:lnTo>
                  <a:lnTo>
                    <a:pt x="4079" y="810"/>
                  </a:lnTo>
                  <a:lnTo>
                    <a:pt x="4127" y="787"/>
                  </a:lnTo>
                  <a:lnTo>
                    <a:pt x="4127" y="976"/>
                  </a:lnTo>
                  <a:lnTo>
                    <a:pt x="4069" y="1001"/>
                  </a:lnTo>
                  <a:lnTo>
                    <a:pt x="4016" y="1024"/>
                  </a:lnTo>
                  <a:lnTo>
                    <a:pt x="3966" y="1041"/>
                  </a:lnTo>
                  <a:lnTo>
                    <a:pt x="3919" y="1058"/>
                  </a:lnTo>
                  <a:lnTo>
                    <a:pt x="3874" y="1070"/>
                  </a:lnTo>
                  <a:lnTo>
                    <a:pt x="3830" y="1080"/>
                  </a:lnTo>
                  <a:lnTo>
                    <a:pt x="3786" y="1086"/>
                  </a:lnTo>
                  <a:lnTo>
                    <a:pt x="3742" y="1091"/>
                  </a:lnTo>
                  <a:lnTo>
                    <a:pt x="3697" y="1094"/>
                  </a:lnTo>
                  <a:lnTo>
                    <a:pt x="3651" y="1095"/>
                  </a:lnTo>
                  <a:lnTo>
                    <a:pt x="3588" y="1093"/>
                  </a:lnTo>
                  <a:lnTo>
                    <a:pt x="3530" y="1086"/>
                  </a:lnTo>
                  <a:lnTo>
                    <a:pt x="3476" y="1075"/>
                  </a:lnTo>
                  <a:lnTo>
                    <a:pt x="3426" y="1060"/>
                  </a:lnTo>
                  <a:lnTo>
                    <a:pt x="3378" y="1039"/>
                  </a:lnTo>
                  <a:lnTo>
                    <a:pt x="3334" y="1014"/>
                  </a:lnTo>
                  <a:lnTo>
                    <a:pt x="3294" y="984"/>
                  </a:lnTo>
                  <a:lnTo>
                    <a:pt x="3255" y="947"/>
                  </a:lnTo>
                  <a:lnTo>
                    <a:pt x="3219" y="907"/>
                  </a:lnTo>
                  <a:lnTo>
                    <a:pt x="3188" y="865"/>
                  </a:lnTo>
                  <a:lnTo>
                    <a:pt x="3162" y="820"/>
                  </a:lnTo>
                  <a:lnTo>
                    <a:pt x="3140" y="772"/>
                  </a:lnTo>
                  <a:lnTo>
                    <a:pt x="3124" y="722"/>
                  </a:lnTo>
                  <a:lnTo>
                    <a:pt x="3111" y="670"/>
                  </a:lnTo>
                  <a:lnTo>
                    <a:pt x="3104" y="616"/>
                  </a:lnTo>
                  <a:lnTo>
                    <a:pt x="3101" y="561"/>
                  </a:lnTo>
                  <a:lnTo>
                    <a:pt x="3105" y="494"/>
                  </a:lnTo>
                  <a:lnTo>
                    <a:pt x="3115" y="433"/>
                  </a:lnTo>
                  <a:lnTo>
                    <a:pt x="3130" y="373"/>
                  </a:lnTo>
                  <a:lnTo>
                    <a:pt x="3153" y="318"/>
                  </a:lnTo>
                  <a:lnTo>
                    <a:pt x="3179" y="267"/>
                  </a:lnTo>
                  <a:lnTo>
                    <a:pt x="3213" y="219"/>
                  </a:lnTo>
                  <a:lnTo>
                    <a:pt x="3250" y="175"/>
                  </a:lnTo>
                  <a:lnTo>
                    <a:pt x="3293" y="135"/>
                  </a:lnTo>
                  <a:lnTo>
                    <a:pt x="3341" y="102"/>
                  </a:lnTo>
                  <a:lnTo>
                    <a:pt x="3392" y="72"/>
                  </a:lnTo>
                  <a:lnTo>
                    <a:pt x="3448" y="47"/>
                  </a:lnTo>
                  <a:lnTo>
                    <a:pt x="3508" y="27"/>
                  </a:lnTo>
                  <a:lnTo>
                    <a:pt x="3573" y="12"/>
                  </a:lnTo>
                  <a:lnTo>
                    <a:pt x="3640" y="3"/>
                  </a:lnTo>
                  <a:lnTo>
                    <a:pt x="3711" y="0"/>
                  </a:lnTo>
                  <a:close/>
                  <a:moveTo>
                    <a:pt x="2910" y="0"/>
                  </a:moveTo>
                  <a:lnTo>
                    <a:pt x="2948" y="4"/>
                  </a:lnTo>
                  <a:lnTo>
                    <a:pt x="2983" y="14"/>
                  </a:lnTo>
                  <a:lnTo>
                    <a:pt x="3014" y="30"/>
                  </a:lnTo>
                  <a:lnTo>
                    <a:pt x="3040" y="52"/>
                  </a:lnTo>
                  <a:lnTo>
                    <a:pt x="3063" y="78"/>
                  </a:lnTo>
                  <a:lnTo>
                    <a:pt x="3079" y="109"/>
                  </a:lnTo>
                  <a:lnTo>
                    <a:pt x="3089" y="142"/>
                  </a:lnTo>
                  <a:lnTo>
                    <a:pt x="3093" y="178"/>
                  </a:lnTo>
                  <a:lnTo>
                    <a:pt x="3091" y="203"/>
                  </a:lnTo>
                  <a:lnTo>
                    <a:pt x="3088" y="227"/>
                  </a:lnTo>
                  <a:lnTo>
                    <a:pt x="3081" y="252"/>
                  </a:lnTo>
                  <a:lnTo>
                    <a:pt x="3071" y="277"/>
                  </a:lnTo>
                  <a:lnTo>
                    <a:pt x="3060" y="303"/>
                  </a:lnTo>
                  <a:lnTo>
                    <a:pt x="3044" y="331"/>
                  </a:lnTo>
                  <a:lnTo>
                    <a:pt x="3025" y="361"/>
                  </a:lnTo>
                  <a:lnTo>
                    <a:pt x="3004" y="393"/>
                  </a:lnTo>
                  <a:lnTo>
                    <a:pt x="2978" y="429"/>
                  </a:lnTo>
                  <a:lnTo>
                    <a:pt x="2948" y="468"/>
                  </a:lnTo>
                  <a:lnTo>
                    <a:pt x="2914" y="512"/>
                  </a:lnTo>
                  <a:lnTo>
                    <a:pt x="2876" y="561"/>
                  </a:lnTo>
                  <a:lnTo>
                    <a:pt x="2472" y="1078"/>
                  </a:lnTo>
                  <a:lnTo>
                    <a:pt x="2182" y="1078"/>
                  </a:lnTo>
                  <a:lnTo>
                    <a:pt x="2182" y="424"/>
                  </a:lnTo>
                  <a:lnTo>
                    <a:pt x="1784" y="1078"/>
                  </a:lnTo>
                  <a:lnTo>
                    <a:pt x="1518" y="1078"/>
                  </a:lnTo>
                  <a:lnTo>
                    <a:pt x="1518" y="234"/>
                  </a:lnTo>
                  <a:lnTo>
                    <a:pt x="1313" y="214"/>
                  </a:lnTo>
                  <a:lnTo>
                    <a:pt x="1313" y="118"/>
                  </a:lnTo>
                  <a:lnTo>
                    <a:pt x="1690" y="25"/>
                  </a:lnTo>
                  <a:lnTo>
                    <a:pt x="1832" y="25"/>
                  </a:lnTo>
                  <a:lnTo>
                    <a:pt x="1832" y="713"/>
                  </a:lnTo>
                  <a:lnTo>
                    <a:pt x="2247" y="25"/>
                  </a:lnTo>
                  <a:lnTo>
                    <a:pt x="2497" y="25"/>
                  </a:lnTo>
                  <a:lnTo>
                    <a:pt x="2497" y="822"/>
                  </a:lnTo>
                  <a:lnTo>
                    <a:pt x="2759" y="473"/>
                  </a:lnTo>
                  <a:lnTo>
                    <a:pt x="2759" y="62"/>
                  </a:lnTo>
                  <a:lnTo>
                    <a:pt x="2779" y="44"/>
                  </a:lnTo>
                  <a:lnTo>
                    <a:pt x="2806" y="27"/>
                  </a:lnTo>
                  <a:lnTo>
                    <a:pt x="2837" y="13"/>
                  </a:lnTo>
                  <a:lnTo>
                    <a:pt x="2872" y="4"/>
                  </a:lnTo>
                  <a:lnTo>
                    <a:pt x="291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noProof="0"/>
            </a:p>
          </p:txBody>
        </p:sp>
      </p:gr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ver Slide: Colour">
    <p:spTree>
      <p:nvGrpSpPr>
        <p:cNvPr id="1" name=""/>
        <p:cNvGrpSpPr/>
        <p:nvPr/>
      </p:nvGrpSpPr>
      <p:grpSpPr>
        <a:xfrm>
          <a:off x="0" y="0"/>
          <a:ext cx="0" cy="0"/>
          <a:chOff x="0" y="0"/>
          <a:chExt cx="0" cy="0"/>
        </a:xfrm>
      </p:grpSpPr>
      <p:sp>
        <p:nvSpPr>
          <p:cNvPr id="82" name="Rectangle 649"/>
          <p:cNvSpPr>
            <a:spLocks noChangeArrowheads="1"/>
          </p:cNvSpPr>
          <p:nvPr/>
        </p:nvSpPr>
        <p:spPr bwMode="gray">
          <a:xfrm>
            <a:off x="7391400" y="685801"/>
            <a:ext cx="1752600" cy="5486399"/>
          </a:xfrm>
          <a:prstGeom prst="rect">
            <a:avLst/>
          </a:prstGeom>
          <a:solidFill>
            <a:schemeClr val="tx2">
              <a:lumMod val="40000"/>
              <a:lumOff val="60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dirty="0"/>
          </a:p>
        </p:txBody>
      </p:sp>
      <p:sp>
        <p:nvSpPr>
          <p:cNvPr id="81" name="Rectangle 648"/>
          <p:cNvSpPr>
            <a:spLocks noChangeArrowheads="1"/>
          </p:cNvSpPr>
          <p:nvPr/>
        </p:nvSpPr>
        <p:spPr bwMode="gray">
          <a:xfrm>
            <a:off x="1752600" y="0"/>
            <a:ext cx="5638800" cy="685800"/>
          </a:xfrm>
          <a:prstGeom prst="rect">
            <a:avLst/>
          </a:prstGeom>
          <a:solidFill>
            <a:schemeClr val="tx2">
              <a:lumMod val="60000"/>
              <a:lumOff val="40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dirty="0"/>
          </a:p>
        </p:txBody>
      </p:sp>
      <p:sp>
        <p:nvSpPr>
          <p:cNvPr id="83" name="Rectangle 650"/>
          <p:cNvSpPr>
            <a:spLocks noChangeArrowheads="1"/>
          </p:cNvSpPr>
          <p:nvPr/>
        </p:nvSpPr>
        <p:spPr bwMode="gray">
          <a:xfrm>
            <a:off x="1752600" y="685800"/>
            <a:ext cx="5638800" cy="5486400"/>
          </a:xfrm>
          <a:prstGeom prst="rect">
            <a:avLst/>
          </a:prstGeom>
          <a:solidFill>
            <a:schemeClr val="tx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dirty="0"/>
          </a:p>
        </p:txBody>
      </p:sp>
      <p:sp>
        <p:nvSpPr>
          <p:cNvPr id="50" name="Title 1"/>
          <p:cNvSpPr>
            <a:spLocks noGrp="1"/>
          </p:cNvSpPr>
          <p:nvPr>
            <p:ph type="ctrTitle" hasCustomPrompt="1"/>
          </p:nvPr>
        </p:nvSpPr>
        <p:spPr bwMode="white">
          <a:xfrm>
            <a:off x="1895475" y="838200"/>
            <a:ext cx="5343525" cy="914400"/>
          </a:xfrm>
        </p:spPr>
        <p:txBody>
          <a:bodyPr anchor="t" anchorCtr="0">
            <a:noAutofit/>
          </a:bodyPr>
          <a:lstStyle>
            <a:lvl1pPr>
              <a:lnSpc>
                <a:spcPct val="90000"/>
              </a:lnSpc>
              <a:defRPr sz="3200" b="1" i="1" baseline="0">
                <a:solidFill>
                  <a:schemeClr val="bg1"/>
                </a:solidFill>
              </a:defRPr>
            </a:lvl1pPr>
          </a:lstStyle>
          <a:p>
            <a:r>
              <a:rPr lang="en-GB" noProof="0" dirty="0" smtClean="0"/>
              <a:t>Click to add the presentation’s main title</a:t>
            </a:r>
            <a:endParaRPr lang="en-GB" noProof="0" dirty="0"/>
          </a:p>
        </p:txBody>
      </p:sp>
      <p:sp>
        <p:nvSpPr>
          <p:cNvPr id="51" name="Subtitle 2"/>
          <p:cNvSpPr>
            <a:spLocks noGrp="1"/>
          </p:cNvSpPr>
          <p:nvPr>
            <p:ph type="subTitle" idx="1" hasCustomPrompt="1"/>
          </p:nvPr>
        </p:nvSpPr>
        <p:spPr bwMode="white">
          <a:xfrm>
            <a:off x="1895475" y="1828799"/>
            <a:ext cx="5343525" cy="914401"/>
          </a:xfrm>
        </p:spPr>
        <p:txBody>
          <a:bodyPr>
            <a:noAutofit/>
          </a:bodyPr>
          <a:lstStyle>
            <a:lvl1pPr marL="0" indent="0" algn="l">
              <a:lnSpc>
                <a:spcPct val="90000"/>
              </a:lnSpc>
              <a:spcAft>
                <a:spcPts val="0"/>
              </a:spcAft>
              <a:buNone/>
              <a:defRPr sz="3200" baseline="0">
                <a:solidFill>
                  <a:schemeClr val="bg1"/>
                </a:solidFill>
                <a:latin typeface="+mj-lt"/>
              </a:defRPr>
            </a:lvl1pPr>
            <a:lvl2pPr marL="0" indent="0" algn="l">
              <a:buNone/>
              <a:defRPr sz="1800">
                <a:solidFill>
                  <a:schemeClr val="bg1"/>
                </a:solidFill>
                <a:latin typeface="+mj-lt"/>
              </a:defRPr>
            </a:lvl2pPr>
            <a:lvl3pPr marL="457200" indent="0" algn="l">
              <a:buNone/>
              <a:defRPr sz="1800">
                <a:solidFill>
                  <a:schemeClr val="bg1"/>
                </a:solidFill>
                <a:latin typeface="+mj-lt"/>
              </a:defRPr>
            </a:lvl3pPr>
            <a:lvl4pPr marL="914400" indent="0" algn="l">
              <a:buNone/>
              <a:defRPr sz="1800">
                <a:solidFill>
                  <a:schemeClr val="bg1"/>
                </a:solidFill>
                <a:latin typeface="+mj-lt"/>
              </a:defRPr>
            </a:lvl4pPr>
            <a:lvl5pPr marL="1371600" indent="0" algn="l">
              <a:buNone/>
              <a:defRPr sz="1800">
                <a:solidFill>
                  <a:schemeClr val="bg1"/>
                </a:solidFill>
                <a:latin typeface="+mj-lt"/>
              </a:defRPr>
            </a:lvl5pPr>
            <a:lvl6pPr marL="1828800" indent="0" algn="l">
              <a:buNone/>
              <a:defRPr sz="1800">
                <a:solidFill>
                  <a:schemeClr val="bg1"/>
                </a:solidFill>
                <a:latin typeface="+mj-lt"/>
              </a:defRPr>
            </a:lvl6pPr>
            <a:lvl7pPr marL="2286000" indent="0" algn="l">
              <a:buNone/>
              <a:defRPr sz="1800">
                <a:solidFill>
                  <a:schemeClr val="bg1"/>
                </a:solidFill>
                <a:latin typeface="+mj-lt"/>
              </a:defRPr>
            </a:lvl7pPr>
            <a:lvl8pPr marL="2743200" indent="0" algn="l">
              <a:buNone/>
              <a:defRPr sz="1800">
                <a:solidFill>
                  <a:schemeClr val="bg1"/>
                </a:solidFill>
                <a:latin typeface="+mj-lt"/>
              </a:defRPr>
            </a:lvl8pPr>
            <a:lvl9pPr marL="3200400" indent="0" algn="l">
              <a:buNone/>
              <a:defRPr sz="1800">
                <a:solidFill>
                  <a:schemeClr val="bg1"/>
                </a:solidFill>
                <a:latin typeface="+mj-lt"/>
              </a:defRPr>
            </a:lvl9pPr>
          </a:lstStyle>
          <a:p>
            <a:r>
              <a:rPr lang="en-GB" noProof="0" dirty="0" smtClean="0"/>
              <a:t>Subtitle and date (move higher if title is only one line)</a:t>
            </a:r>
          </a:p>
        </p:txBody>
      </p:sp>
      <p:sp>
        <p:nvSpPr>
          <p:cNvPr id="52" name="Text Placeholder 31"/>
          <p:cNvSpPr>
            <a:spLocks noGrp="1"/>
          </p:cNvSpPr>
          <p:nvPr>
            <p:ph type="body" sz="quarter" idx="10" hasCustomPrompt="1"/>
          </p:nvPr>
        </p:nvSpPr>
        <p:spPr bwMode="white">
          <a:xfrm>
            <a:off x="1895475" y="374904"/>
            <a:ext cx="4105656" cy="146304"/>
          </a:xfrm>
        </p:spPr>
        <p:txBody>
          <a:bodyPr/>
          <a:lstStyle>
            <a:lvl1pPr>
              <a:defRPr sz="1100">
                <a:solidFill>
                  <a:schemeClr val="bg1"/>
                </a:solidFill>
                <a:latin typeface="Arial" pitchFamily="34" charset="0"/>
                <a:cs typeface="Arial" pitchFamily="34" charset="0"/>
              </a:defRPr>
            </a:lvl1pPr>
            <a:lvl2pPr>
              <a:defRPr sz="1000">
                <a:solidFill>
                  <a:schemeClr val="bg1"/>
                </a:solidFill>
                <a:latin typeface="Arial" pitchFamily="34" charset="0"/>
                <a:cs typeface="Arial" pitchFamily="34" charset="0"/>
              </a:defRPr>
            </a:lvl2pPr>
            <a:lvl3pPr>
              <a:defRPr sz="1000">
                <a:solidFill>
                  <a:schemeClr val="bg1"/>
                </a:solidFill>
                <a:latin typeface="Arial" pitchFamily="34" charset="0"/>
                <a:cs typeface="Arial" pitchFamily="34" charset="0"/>
              </a:defRPr>
            </a:lvl3pPr>
            <a:lvl4pPr>
              <a:defRPr sz="1000">
                <a:solidFill>
                  <a:schemeClr val="bg1"/>
                </a:solidFill>
                <a:latin typeface="Arial" pitchFamily="34" charset="0"/>
                <a:cs typeface="Arial" pitchFamily="34" charset="0"/>
              </a:defRPr>
            </a:lvl4pPr>
            <a:lvl5pPr>
              <a:defRPr sz="1000">
                <a:solidFill>
                  <a:schemeClr val="bg1"/>
                </a:solidFill>
                <a:latin typeface="Arial" pitchFamily="34" charset="0"/>
                <a:cs typeface="Arial" pitchFamily="34" charset="0"/>
              </a:defRPr>
            </a:lvl5pPr>
          </a:lstStyle>
          <a:p>
            <a:pPr lvl="0"/>
            <a:r>
              <a:rPr lang="en-GB" noProof="0" dirty="0" smtClean="0"/>
              <a:t>www.pwc.com</a:t>
            </a:r>
            <a:endParaRPr lang="en-GB" noProof="0" dirty="0"/>
          </a:p>
        </p:txBody>
      </p:sp>
      <p:grpSp>
        <p:nvGrpSpPr>
          <p:cNvPr id="11" name="Group 32"/>
          <p:cNvGrpSpPr/>
          <p:nvPr userDrawn="1"/>
        </p:nvGrpSpPr>
        <p:grpSpPr>
          <a:xfrm>
            <a:off x="968592" y="6170991"/>
            <a:ext cx="914400" cy="533479"/>
            <a:chOff x="518032" y="978681"/>
            <a:chExt cx="4572000" cy="2667393"/>
          </a:xfrm>
        </p:grpSpPr>
        <p:sp>
          <p:nvSpPr>
            <p:cNvPr id="12" name="Rectangle 37"/>
            <p:cNvSpPr>
              <a:spLocks noChangeArrowheads="1"/>
            </p:cNvSpPr>
            <p:nvPr userDrawn="1"/>
          </p:nvSpPr>
          <p:spPr bwMode="black">
            <a:xfrm>
              <a:off x="3295650" y="978681"/>
              <a:ext cx="1143000" cy="263229"/>
            </a:xfrm>
            <a:prstGeom prst="rect">
              <a:avLst/>
            </a:prstGeom>
            <a:solidFill>
              <a:schemeClr val="tx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3" name="Freeform 7"/>
            <p:cNvSpPr>
              <a:spLocks noEditPoints="1"/>
            </p:cNvSpPr>
            <p:nvPr userDrawn="1"/>
          </p:nvSpPr>
          <p:spPr bwMode="black">
            <a:xfrm>
              <a:off x="518032" y="1922794"/>
              <a:ext cx="4572000" cy="1723280"/>
            </a:xfrm>
            <a:custGeom>
              <a:avLst/>
              <a:gdLst/>
              <a:ahLst/>
              <a:cxnLst>
                <a:cxn ang="0">
                  <a:pos x="581" y="233"/>
                </a:cxn>
                <a:cxn ang="0">
                  <a:pos x="538" y="949"/>
                </a:cxn>
                <a:cxn ang="0">
                  <a:pos x="630" y="946"/>
                </a:cxn>
                <a:cxn ang="0">
                  <a:pos x="793" y="880"/>
                </a:cxn>
                <a:cxn ang="0">
                  <a:pos x="886" y="728"/>
                </a:cxn>
                <a:cxn ang="0">
                  <a:pos x="905" y="505"/>
                </a:cxn>
                <a:cxn ang="0">
                  <a:pos x="850" y="329"/>
                </a:cxn>
                <a:cxn ang="0">
                  <a:pos x="727" y="241"/>
                </a:cxn>
                <a:cxn ang="0">
                  <a:pos x="521" y="3"/>
                </a:cxn>
                <a:cxn ang="0">
                  <a:pos x="643" y="74"/>
                </a:cxn>
                <a:cxn ang="0">
                  <a:pos x="761" y="24"/>
                </a:cxn>
                <a:cxn ang="0">
                  <a:pos x="855" y="9"/>
                </a:cxn>
                <a:cxn ang="0">
                  <a:pos x="1026" y="40"/>
                </a:cxn>
                <a:cxn ang="0">
                  <a:pos x="1180" y="172"/>
                </a:cxn>
                <a:cxn ang="0">
                  <a:pos x="1265" y="383"/>
                </a:cxn>
                <a:cxn ang="0">
                  <a:pos x="1265" y="641"/>
                </a:cxn>
                <a:cxn ang="0">
                  <a:pos x="1175" y="857"/>
                </a:cxn>
                <a:cxn ang="0">
                  <a:pos x="1005" y="1006"/>
                </a:cxn>
                <a:cxn ang="0">
                  <a:pos x="766" y="1074"/>
                </a:cxn>
                <a:cxn ang="0">
                  <a:pos x="601" y="1074"/>
                </a:cxn>
                <a:cxn ang="0">
                  <a:pos x="692" y="1447"/>
                </a:cxn>
                <a:cxn ang="0">
                  <a:pos x="171" y="1408"/>
                </a:cxn>
                <a:cxn ang="0">
                  <a:pos x="413" y="3"/>
                </a:cxn>
                <a:cxn ang="0">
                  <a:pos x="3876" y="20"/>
                </a:cxn>
                <a:cxn ang="0">
                  <a:pos x="4036" y="100"/>
                </a:cxn>
                <a:cxn ang="0">
                  <a:pos x="4113" y="232"/>
                </a:cxn>
                <a:cxn ang="0">
                  <a:pos x="4091" y="362"/>
                </a:cxn>
                <a:cxn ang="0">
                  <a:pos x="3995" y="436"/>
                </a:cxn>
                <a:cxn ang="0">
                  <a:pos x="3859" y="438"/>
                </a:cxn>
                <a:cxn ang="0">
                  <a:pos x="3757" y="114"/>
                </a:cxn>
                <a:cxn ang="0">
                  <a:pos x="3597" y="187"/>
                </a:cxn>
                <a:cxn ang="0">
                  <a:pos x="3508" y="339"/>
                </a:cxn>
                <a:cxn ang="0">
                  <a:pos x="3489" y="565"/>
                </a:cxn>
                <a:cxn ang="0">
                  <a:pos x="3547" y="753"/>
                </a:cxn>
                <a:cxn ang="0">
                  <a:pos x="3668" y="869"/>
                </a:cxn>
                <a:cxn ang="0">
                  <a:pos x="3821" y="896"/>
                </a:cxn>
                <a:cxn ang="0">
                  <a:pos x="3931" y="872"/>
                </a:cxn>
                <a:cxn ang="0">
                  <a:pos x="4079" y="810"/>
                </a:cxn>
                <a:cxn ang="0">
                  <a:pos x="4016" y="1024"/>
                </a:cxn>
                <a:cxn ang="0">
                  <a:pos x="3830" y="1080"/>
                </a:cxn>
                <a:cxn ang="0">
                  <a:pos x="3651" y="1095"/>
                </a:cxn>
                <a:cxn ang="0">
                  <a:pos x="3426" y="1060"/>
                </a:cxn>
                <a:cxn ang="0">
                  <a:pos x="3255" y="947"/>
                </a:cxn>
                <a:cxn ang="0">
                  <a:pos x="3140" y="772"/>
                </a:cxn>
                <a:cxn ang="0">
                  <a:pos x="3101" y="561"/>
                </a:cxn>
                <a:cxn ang="0">
                  <a:pos x="3153" y="318"/>
                </a:cxn>
                <a:cxn ang="0">
                  <a:pos x="3293" y="135"/>
                </a:cxn>
                <a:cxn ang="0">
                  <a:pos x="3508" y="27"/>
                </a:cxn>
                <a:cxn ang="0">
                  <a:pos x="2910" y="0"/>
                </a:cxn>
                <a:cxn ang="0">
                  <a:pos x="3040" y="52"/>
                </a:cxn>
                <a:cxn ang="0">
                  <a:pos x="3093" y="178"/>
                </a:cxn>
                <a:cxn ang="0">
                  <a:pos x="3071" y="277"/>
                </a:cxn>
                <a:cxn ang="0">
                  <a:pos x="3004" y="393"/>
                </a:cxn>
                <a:cxn ang="0">
                  <a:pos x="2876" y="561"/>
                </a:cxn>
                <a:cxn ang="0">
                  <a:pos x="1784" y="1078"/>
                </a:cxn>
                <a:cxn ang="0">
                  <a:pos x="1313" y="118"/>
                </a:cxn>
                <a:cxn ang="0">
                  <a:pos x="2247" y="25"/>
                </a:cxn>
                <a:cxn ang="0">
                  <a:pos x="2759" y="62"/>
                </a:cxn>
                <a:cxn ang="0">
                  <a:pos x="2872" y="4"/>
                </a:cxn>
              </a:cxnLst>
              <a:rect l="0" t="0" r="r" b="b"/>
              <a:pathLst>
                <a:path w="4127" h="1544">
                  <a:moveTo>
                    <a:pt x="640" y="229"/>
                  </a:moveTo>
                  <a:lnTo>
                    <a:pt x="622" y="229"/>
                  </a:lnTo>
                  <a:lnTo>
                    <a:pt x="603" y="230"/>
                  </a:lnTo>
                  <a:lnTo>
                    <a:pt x="581" y="233"/>
                  </a:lnTo>
                  <a:lnTo>
                    <a:pt x="553" y="235"/>
                  </a:lnTo>
                  <a:lnTo>
                    <a:pt x="521" y="241"/>
                  </a:lnTo>
                  <a:lnTo>
                    <a:pt x="521" y="947"/>
                  </a:lnTo>
                  <a:lnTo>
                    <a:pt x="538" y="949"/>
                  </a:lnTo>
                  <a:lnTo>
                    <a:pt x="553" y="949"/>
                  </a:lnTo>
                  <a:lnTo>
                    <a:pt x="566" y="949"/>
                  </a:lnTo>
                  <a:lnTo>
                    <a:pt x="578" y="949"/>
                  </a:lnTo>
                  <a:lnTo>
                    <a:pt x="630" y="946"/>
                  </a:lnTo>
                  <a:lnTo>
                    <a:pt x="677" y="937"/>
                  </a:lnTo>
                  <a:lnTo>
                    <a:pt x="720" y="924"/>
                  </a:lnTo>
                  <a:lnTo>
                    <a:pt x="758" y="905"/>
                  </a:lnTo>
                  <a:lnTo>
                    <a:pt x="793" y="880"/>
                  </a:lnTo>
                  <a:lnTo>
                    <a:pt x="824" y="850"/>
                  </a:lnTo>
                  <a:lnTo>
                    <a:pt x="849" y="815"/>
                  </a:lnTo>
                  <a:lnTo>
                    <a:pt x="870" y="775"/>
                  </a:lnTo>
                  <a:lnTo>
                    <a:pt x="886" y="728"/>
                  </a:lnTo>
                  <a:lnTo>
                    <a:pt x="897" y="678"/>
                  </a:lnTo>
                  <a:lnTo>
                    <a:pt x="905" y="622"/>
                  </a:lnTo>
                  <a:lnTo>
                    <a:pt x="907" y="561"/>
                  </a:lnTo>
                  <a:lnTo>
                    <a:pt x="905" y="505"/>
                  </a:lnTo>
                  <a:lnTo>
                    <a:pt x="897" y="452"/>
                  </a:lnTo>
                  <a:lnTo>
                    <a:pt x="886" y="407"/>
                  </a:lnTo>
                  <a:lnTo>
                    <a:pt x="870" y="366"/>
                  </a:lnTo>
                  <a:lnTo>
                    <a:pt x="850" y="329"/>
                  </a:lnTo>
                  <a:lnTo>
                    <a:pt x="826" y="299"/>
                  </a:lnTo>
                  <a:lnTo>
                    <a:pt x="797" y="274"/>
                  </a:lnTo>
                  <a:lnTo>
                    <a:pt x="763" y="254"/>
                  </a:lnTo>
                  <a:lnTo>
                    <a:pt x="727" y="241"/>
                  </a:lnTo>
                  <a:lnTo>
                    <a:pt x="686" y="232"/>
                  </a:lnTo>
                  <a:lnTo>
                    <a:pt x="640" y="229"/>
                  </a:lnTo>
                  <a:close/>
                  <a:moveTo>
                    <a:pt x="413" y="3"/>
                  </a:moveTo>
                  <a:lnTo>
                    <a:pt x="521" y="3"/>
                  </a:lnTo>
                  <a:lnTo>
                    <a:pt x="521" y="143"/>
                  </a:lnTo>
                  <a:lnTo>
                    <a:pt x="566" y="117"/>
                  </a:lnTo>
                  <a:lnTo>
                    <a:pt x="607" y="93"/>
                  </a:lnTo>
                  <a:lnTo>
                    <a:pt x="643" y="74"/>
                  </a:lnTo>
                  <a:lnTo>
                    <a:pt x="677" y="57"/>
                  </a:lnTo>
                  <a:lnTo>
                    <a:pt x="707" y="44"/>
                  </a:lnTo>
                  <a:lnTo>
                    <a:pt x="735" y="33"/>
                  </a:lnTo>
                  <a:lnTo>
                    <a:pt x="761" y="24"/>
                  </a:lnTo>
                  <a:lnTo>
                    <a:pt x="785" y="18"/>
                  </a:lnTo>
                  <a:lnTo>
                    <a:pt x="809" y="13"/>
                  </a:lnTo>
                  <a:lnTo>
                    <a:pt x="831" y="10"/>
                  </a:lnTo>
                  <a:lnTo>
                    <a:pt x="855" y="9"/>
                  </a:lnTo>
                  <a:lnTo>
                    <a:pt x="879" y="8"/>
                  </a:lnTo>
                  <a:lnTo>
                    <a:pt x="931" y="12"/>
                  </a:lnTo>
                  <a:lnTo>
                    <a:pt x="980" y="23"/>
                  </a:lnTo>
                  <a:lnTo>
                    <a:pt x="1026" y="40"/>
                  </a:lnTo>
                  <a:lnTo>
                    <a:pt x="1070" y="64"/>
                  </a:lnTo>
                  <a:lnTo>
                    <a:pt x="1110" y="94"/>
                  </a:lnTo>
                  <a:lnTo>
                    <a:pt x="1148" y="130"/>
                  </a:lnTo>
                  <a:lnTo>
                    <a:pt x="1180" y="172"/>
                  </a:lnTo>
                  <a:lnTo>
                    <a:pt x="1209" y="218"/>
                  </a:lnTo>
                  <a:lnTo>
                    <a:pt x="1233" y="268"/>
                  </a:lnTo>
                  <a:lnTo>
                    <a:pt x="1252" y="324"/>
                  </a:lnTo>
                  <a:lnTo>
                    <a:pt x="1265" y="383"/>
                  </a:lnTo>
                  <a:lnTo>
                    <a:pt x="1274" y="446"/>
                  </a:lnTo>
                  <a:lnTo>
                    <a:pt x="1278" y="512"/>
                  </a:lnTo>
                  <a:lnTo>
                    <a:pt x="1274" y="578"/>
                  </a:lnTo>
                  <a:lnTo>
                    <a:pt x="1265" y="641"/>
                  </a:lnTo>
                  <a:lnTo>
                    <a:pt x="1252" y="701"/>
                  </a:lnTo>
                  <a:lnTo>
                    <a:pt x="1232" y="756"/>
                  </a:lnTo>
                  <a:lnTo>
                    <a:pt x="1205" y="809"/>
                  </a:lnTo>
                  <a:lnTo>
                    <a:pt x="1175" y="857"/>
                  </a:lnTo>
                  <a:lnTo>
                    <a:pt x="1140" y="901"/>
                  </a:lnTo>
                  <a:lnTo>
                    <a:pt x="1099" y="941"/>
                  </a:lnTo>
                  <a:lnTo>
                    <a:pt x="1054" y="976"/>
                  </a:lnTo>
                  <a:lnTo>
                    <a:pt x="1005" y="1006"/>
                  </a:lnTo>
                  <a:lnTo>
                    <a:pt x="951" y="1031"/>
                  </a:lnTo>
                  <a:lnTo>
                    <a:pt x="894" y="1051"/>
                  </a:lnTo>
                  <a:lnTo>
                    <a:pt x="831" y="1065"/>
                  </a:lnTo>
                  <a:lnTo>
                    <a:pt x="766" y="1074"/>
                  </a:lnTo>
                  <a:lnTo>
                    <a:pt x="696" y="1078"/>
                  </a:lnTo>
                  <a:lnTo>
                    <a:pt x="670" y="1078"/>
                  </a:lnTo>
                  <a:lnTo>
                    <a:pt x="637" y="1076"/>
                  </a:lnTo>
                  <a:lnTo>
                    <a:pt x="601" y="1074"/>
                  </a:lnTo>
                  <a:lnTo>
                    <a:pt x="561" y="1071"/>
                  </a:lnTo>
                  <a:lnTo>
                    <a:pt x="521" y="1068"/>
                  </a:lnTo>
                  <a:lnTo>
                    <a:pt x="521" y="1408"/>
                  </a:lnTo>
                  <a:lnTo>
                    <a:pt x="692" y="1447"/>
                  </a:lnTo>
                  <a:lnTo>
                    <a:pt x="692" y="1544"/>
                  </a:lnTo>
                  <a:lnTo>
                    <a:pt x="18" y="1544"/>
                  </a:lnTo>
                  <a:lnTo>
                    <a:pt x="18" y="1447"/>
                  </a:lnTo>
                  <a:lnTo>
                    <a:pt x="171" y="1408"/>
                  </a:lnTo>
                  <a:lnTo>
                    <a:pt x="171" y="229"/>
                  </a:lnTo>
                  <a:lnTo>
                    <a:pt x="0" y="229"/>
                  </a:lnTo>
                  <a:lnTo>
                    <a:pt x="0" y="128"/>
                  </a:lnTo>
                  <a:lnTo>
                    <a:pt x="413" y="3"/>
                  </a:lnTo>
                  <a:close/>
                  <a:moveTo>
                    <a:pt x="3711" y="0"/>
                  </a:moveTo>
                  <a:lnTo>
                    <a:pt x="3770" y="3"/>
                  </a:lnTo>
                  <a:lnTo>
                    <a:pt x="3825" y="9"/>
                  </a:lnTo>
                  <a:lnTo>
                    <a:pt x="3876" y="20"/>
                  </a:lnTo>
                  <a:lnTo>
                    <a:pt x="3923" y="34"/>
                  </a:lnTo>
                  <a:lnTo>
                    <a:pt x="3965" y="53"/>
                  </a:lnTo>
                  <a:lnTo>
                    <a:pt x="4004" y="75"/>
                  </a:lnTo>
                  <a:lnTo>
                    <a:pt x="4036" y="100"/>
                  </a:lnTo>
                  <a:lnTo>
                    <a:pt x="4064" y="129"/>
                  </a:lnTo>
                  <a:lnTo>
                    <a:pt x="4086" y="160"/>
                  </a:lnTo>
                  <a:lnTo>
                    <a:pt x="4103" y="194"/>
                  </a:lnTo>
                  <a:lnTo>
                    <a:pt x="4113" y="232"/>
                  </a:lnTo>
                  <a:lnTo>
                    <a:pt x="4117" y="271"/>
                  </a:lnTo>
                  <a:lnTo>
                    <a:pt x="4114" y="304"/>
                  </a:lnTo>
                  <a:lnTo>
                    <a:pt x="4105" y="334"/>
                  </a:lnTo>
                  <a:lnTo>
                    <a:pt x="4091" y="362"/>
                  </a:lnTo>
                  <a:lnTo>
                    <a:pt x="4074" y="387"/>
                  </a:lnTo>
                  <a:lnTo>
                    <a:pt x="4051" y="407"/>
                  </a:lnTo>
                  <a:lnTo>
                    <a:pt x="4025" y="423"/>
                  </a:lnTo>
                  <a:lnTo>
                    <a:pt x="3995" y="436"/>
                  </a:lnTo>
                  <a:lnTo>
                    <a:pt x="3961" y="443"/>
                  </a:lnTo>
                  <a:lnTo>
                    <a:pt x="3925" y="446"/>
                  </a:lnTo>
                  <a:lnTo>
                    <a:pt x="3891" y="444"/>
                  </a:lnTo>
                  <a:lnTo>
                    <a:pt x="3859" y="438"/>
                  </a:lnTo>
                  <a:lnTo>
                    <a:pt x="3826" y="428"/>
                  </a:lnTo>
                  <a:lnTo>
                    <a:pt x="3792" y="413"/>
                  </a:lnTo>
                  <a:lnTo>
                    <a:pt x="3757" y="394"/>
                  </a:lnTo>
                  <a:lnTo>
                    <a:pt x="3757" y="114"/>
                  </a:lnTo>
                  <a:lnTo>
                    <a:pt x="3711" y="125"/>
                  </a:lnTo>
                  <a:lnTo>
                    <a:pt x="3668" y="140"/>
                  </a:lnTo>
                  <a:lnTo>
                    <a:pt x="3631" y="162"/>
                  </a:lnTo>
                  <a:lnTo>
                    <a:pt x="3597" y="187"/>
                  </a:lnTo>
                  <a:lnTo>
                    <a:pt x="3568" y="218"/>
                  </a:lnTo>
                  <a:lnTo>
                    <a:pt x="3543" y="253"/>
                  </a:lnTo>
                  <a:lnTo>
                    <a:pt x="3523" y="294"/>
                  </a:lnTo>
                  <a:lnTo>
                    <a:pt x="3508" y="339"/>
                  </a:lnTo>
                  <a:lnTo>
                    <a:pt x="3497" y="391"/>
                  </a:lnTo>
                  <a:lnTo>
                    <a:pt x="3489" y="447"/>
                  </a:lnTo>
                  <a:lnTo>
                    <a:pt x="3487" y="507"/>
                  </a:lnTo>
                  <a:lnTo>
                    <a:pt x="3489" y="565"/>
                  </a:lnTo>
                  <a:lnTo>
                    <a:pt x="3497" y="617"/>
                  </a:lnTo>
                  <a:lnTo>
                    <a:pt x="3509" y="667"/>
                  </a:lnTo>
                  <a:lnTo>
                    <a:pt x="3526" y="712"/>
                  </a:lnTo>
                  <a:lnTo>
                    <a:pt x="3547" y="753"/>
                  </a:lnTo>
                  <a:lnTo>
                    <a:pt x="3571" y="790"/>
                  </a:lnTo>
                  <a:lnTo>
                    <a:pt x="3600" y="821"/>
                  </a:lnTo>
                  <a:lnTo>
                    <a:pt x="3632" y="847"/>
                  </a:lnTo>
                  <a:lnTo>
                    <a:pt x="3668" y="869"/>
                  </a:lnTo>
                  <a:lnTo>
                    <a:pt x="3707" y="885"/>
                  </a:lnTo>
                  <a:lnTo>
                    <a:pt x="3750" y="894"/>
                  </a:lnTo>
                  <a:lnTo>
                    <a:pt x="3795" y="897"/>
                  </a:lnTo>
                  <a:lnTo>
                    <a:pt x="3821" y="896"/>
                  </a:lnTo>
                  <a:lnTo>
                    <a:pt x="3847" y="894"/>
                  </a:lnTo>
                  <a:lnTo>
                    <a:pt x="3874" y="889"/>
                  </a:lnTo>
                  <a:lnTo>
                    <a:pt x="3901" y="881"/>
                  </a:lnTo>
                  <a:lnTo>
                    <a:pt x="3931" y="872"/>
                  </a:lnTo>
                  <a:lnTo>
                    <a:pt x="3964" y="861"/>
                  </a:lnTo>
                  <a:lnTo>
                    <a:pt x="3999" y="846"/>
                  </a:lnTo>
                  <a:lnTo>
                    <a:pt x="4036" y="830"/>
                  </a:lnTo>
                  <a:lnTo>
                    <a:pt x="4079" y="810"/>
                  </a:lnTo>
                  <a:lnTo>
                    <a:pt x="4127" y="787"/>
                  </a:lnTo>
                  <a:lnTo>
                    <a:pt x="4127" y="976"/>
                  </a:lnTo>
                  <a:lnTo>
                    <a:pt x="4069" y="1001"/>
                  </a:lnTo>
                  <a:lnTo>
                    <a:pt x="4016" y="1024"/>
                  </a:lnTo>
                  <a:lnTo>
                    <a:pt x="3966" y="1041"/>
                  </a:lnTo>
                  <a:lnTo>
                    <a:pt x="3919" y="1058"/>
                  </a:lnTo>
                  <a:lnTo>
                    <a:pt x="3874" y="1070"/>
                  </a:lnTo>
                  <a:lnTo>
                    <a:pt x="3830" y="1080"/>
                  </a:lnTo>
                  <a:lnTo>
                    <a:pt x="3786" y="1086"/>
                  </a:lnTo>
                  <a:lnTo>
                    <a:pt x="3742" y="1091"/>
                  </a:lnTo>
                  <a:lnTo>
                    <a:pt x="3697" y="1094"/>
                  </a:lnTo>
                  <a:lnTo>
                    <a:pt x="3651" y="1095"/>
                  </a:lnTo>
                  <a:lnTo>
                    <a:pt x="3588" y="1093"/>
                  </a:lnTo>
                  <a:lnTo>
                    <a:pt x="3530" y="1086"/>
                  </a:lnTo>
                  <a:lnTo>
                    <a:pt x="3476" y="1075"/>
                  </a:lnTo>
                  <a:lnTo>
                    <a:pt x="3426" y="1060"/>
                  </a:lnTo>
                  <a:lnTo>
                    <a:pt x="3378" y="1039"/>
                  </a:lnTo>
                  <a:lnTo>
                    <a:pt x="3334" y="1014"/>
                  </a:lnTo>
                  <a:lnTo>
                    <a:pt x="3294" y="984"/>
                  </a:lnTo>
                  <a:lnTo>
                    <a:pt x="3255" y="947"/>
                  </a:lnTo>
                  <a:lnTo>
                    <a:pt x="3219" y="907"/>
                  </a:lnTo>
                  <a:lnTo>
                    <a:pt x="3188" y="865"/>
                  </a:lnTo>
                  <a:lnTo>
                    <a:pt x="3162" y="820"/>
                  </a:lnTo>
                  <a:lnTo>
                    <a:pt x="3140" y="772"/>
                  </a:lnTo>
                  <a:lnTo>
                    <a:pt x="3124" y="722"/>
                  </a:lnTo>
                  <a:lnTo>
                    <a:pt x="3111" y="670"/>
                  </a:lnTo>
                  <a:lnTo>
                    <a:pt x="3104" y="616"/>
                  </a:lnTo>
                  <a:lnTo>
                    <a:pt x="3101" y="561"/>
                  </a:lnTo>
                  <a:lnTo>
                    <a:pt x="3105" y="494"/>
                  </a:lnTo>
                  <a:lnTo>
                    <a:pt x="3115" y="433"/>
                  </a:lnTo>
                  <a:lnTo>
                    <a:pt x="3130" y="373"/>
                  </a:lnTo>
                  <a:lnTo>
                    <a:pt x="3153" y="318"/>
                  </a:lnTo>
                  <a:lnTo>
                    <a:pt x="3179" y="267"/>
                  </a:lnTo>
                  <a:lnTo>
                    <a:pt x="3213" y="219"/>
                  </a:lnTo>
                  <a:lnTo>
                    <a:pt x="3250" y="175"/>
                  </a:lnTo>
                  <a:lnTo>
                    <a:pt x="3293" y="135"/>
                  </a:lnTo>
                  <a:lnTo>
                    <a:pt x="3341" y="102"/>
                  </a:lnTo>
                  <a:lnTo>
                    <a:pt x="3392" y="72"/>
                  </a:lnTo>
                  <a:lnTo>
                    <a:pt x="3448" y="47"/>
                  </a:lnTo>
                  <a:lnTo>
                    <a:pt x="3508" y="27"/>
                  </a:lnTo>
                  <a:lnTo>
                    <a:pt x="3573" y="12"/>
                  </a:lnTo>
                  <a:lnTo>
                    <a:pt x="3640" y="3"/>
                  </a:lnTo>
                  <a:lnTo>
                    <a:pt x="3711" y="0"/>
                  </a:lnTo>
                  <a:close/>
                  <a:moveTo>
                    <a:pt x="2910" y="0"/>
                  </a:moveTo>
                  <a:lnTo>
                    <a:pt x="2948" y="4"/>
                  </a:lnTo>
                  <a:lnTo>
                    <a:pt x="2983" y="14"/>
                  </a:lnTo>
                  <a:lnTo>
                    <a:pt x="3014" y="30"/>
                  </a:lnTo>
                  <a:lnTo>
                    <a:pt x="3040" y="52"/>
                  </a:lnTo>
                  <a:lnTo>
                    <a:pt x="3063" y="78"/>
                  </a:lnTo>
                  <a:lnTo>
                    <a:pt x="3079" y="109"/>
                  </a:lnTo>
                  <a:lnTo>
                    <a:pt x="3089" y="142"/>
                  </a:lnTo>
                  <a:lnTo>
                    <a:pt x="3093" y="178"/>
                  </a:lnTo>
                  <a:lnTo>
                    <a:pt x="3091" y="203"/>
                  </a:lnTo>
                  <a:lnTo>
                    <a:pt x="3088" y="227"/>
                  </a:lnTo>
                  <a:lnTo>
                    <a:pt x="3081" y="252"/>
                  </a:lnTo>
                  <a:lnTo>
                    <a:pt x="3071" y="277"/>
                  </a:lnTo>
                  <a:lnTo>
                    <a:pt x="3060" y="303"/>
                  </a:lnTo>
                  <a:lnTo>
                    <a:pt x="3044" y="331"/>
                  </a:lnTo>
                  <a:lnTo>
                    <a:pt x="3025" y="361"/>
                  </a:lnTo>
                  <a:lnTo>
                    <a:pt x="3004" y="393"/>
                  </a:lnTo>
                  <a:lnTo>
                    <a:pt x="2978" y="429"/>
                  </a:lnTo>
                  <a:lnTo>
                    <a:pt x="2948" y="468"/>
                  </a:lnTo>
                  <a:lnTo>
                    <a:pt x="2914" y="512"/>
                  </a:lnTo>
                  <a:lnTo>
                    <a:pt x="2876" y="561"/>
                  </a:lnTo>
                  <a:lnTo>
                    <a:pt x="2472" y="1078"/>
                  </a:lnTo>
                  <a:lnTo>
                    <a:pt x="2182" y="1078"/>
                  </a:lnTo>
                  <a:lnTo>
                    <a:pt x="2182" y="424"/>
                  </a:lnTo>
                  <a:lnTo>
                    <a:pt x="1784" y="1078"/>
                  </a:lnTo>
                  <a:lnTo>
                    <a:pt x="1518" y="1078"/>
                  </a:lnTo>
                  <a:lnTo>
                    <a:pt x="1518" y="234"/>
                  </a:lnTo>
                  <a:lnTo>
                    <a:pt x="1313" y="214"/>
                  </a:lnTo>
                  <a:lnTo>
                    <a:pt x="1313" y="118"/>
                  </a:lnTo>
                  <a:lnTo>
                    <a:pt x="1690" y="25"/>
                  </a:lnTo>
                  <a:lnTo>
                    <a:pt x="1832" y="25"/>
                  </a:lnTo>
                  <a:lnTo>
                    <a:pt x="1832" y="713"/>
                  </a:lnTo>
                  <a:lnTo>
                    <a:pt x="2247" y="25"/>
                  </a:lnTo>
                  <a:lnTo>
                    <a:pt x="2497" y="25"/>
                  </a:lnTo>
                  <a:lnTo>
                    <a:pt x="2497" y="822"/>
                  </a:lnTo>
                  <a:lnTo>
                    <a:pt x="2759" y="473"/>
                  </a:lnTo>
                  <a:lnTo>
                    <a:pt x="2759" y="62"/>
                  </a:lnTo>
                  <a:lnTo>
                    <a:pt x="2779" y="44"/>
                  </a:lnTo>
                  <a:lnTo>
                    <a:pt x="2806" y="27"/>
                  </a:lnTo>
                  <a:lnTo>
                    <a:pt x="2837" y="13"/>
                  </a:lnTo>
                  <a:lnTo>
                    <a:pt x="2872" y="4"/>
                  </a:lnTo>
                  <a:lnTo>
                    <a:pt x="291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noProof="0"/>
            </a:p>
          </p:txBody>
        </p:sp>
      </p:gr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losing Statement">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077200" cy="914400"/>
          </a:xfrm>
        </p:spPr>
        <p:txBody>
          <a:bodyPr/>
          <a:lstStyle>
            <a:lvl1pPr>
              <a:defRPr sz="3200">
                <a:solidFill>
                  <a:schemeClr val="tx1"/>
                </a:solidFill>
              </a:defRPr>
            </a:lvl1pPr>
          </a:lstStyle>
          <a:p>
            <a:r>
              <a:rPr lang="en-GB" noProof="0" dirty="0" smtClean="0"/>
              <a:t>Click to edit Master title style</a:t>
            </a:r>
            <a:endParaRPr lang="en-GB" noProof="0" dirty="0"/>
          </a:p>
        </p:txBody>
      </p:sp>
      <p:sp>
        <p:nvSpPr>
          <p:cNvPr id="11" name="Text Placeholder 10"/>
          <p:cNvSpPr>
            <a:spLocks noGrp="1"/>
          </p:cNvSpPr>
          <p:nvPr>
            <p:ph type="body" sz="quarter" idx="10" hasCustomPrompt="1"/>
          </p:nvPr>
        </p:nvSpPr>
        <p:spPr>
          <a:xfrm>
            <a:off x="533400" y="5867400"/>
            <a:ext cx="4800600" cy="762000"/>
          </a:xfrm>
        </p:spPr>
        <p:txBody>
          <a:bodyPr anchor="b"/>
          <a:lstStyle>
            <a:lvl1pPr>
              <a:defRPr sz="900">
                <a:latin typeface="Arial" pitchFamily="34" charset="0"/>
                <a:cs typeface="Arial" pitchFamily="34" charset="0"/>
              </a:defRPr>
            </a:lvl1pPr>
          </a:lstStyle>
          <a:p>
            <a:pPr lvl="0"/>
            <a:r>
              <a:rPr lang="en-GB" noProof="0" dirty="0" smtClean="0"/>
              <a:t>Add legal and copyright disclaimers here.</a:t>
            </a:r>
            <a:endParaRPr lang="en-GB" noProof="0" dirty="0"/>
          </a:p>
        </p:txBody>
      </p:sp>
      <p:cxnSp>
        <p:nvCxnSpPr>
          <p:cNvPr id="7" name="Shape 6"/>
          <p:cNvCxnSpPr/>
          <p:nvPr/>
        </p:nvCxnSpPr>
        <p:spPr>
          <a:xfrm rot="5400000" flipH="1" flipV="1">
            <a:off x="4419601" y="-3429000"/>
            <a:ext cx="152399" cy="82296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389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Three">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1"/>
            <a:ext cx="8077200" cy="914400"/>
          </a:xfrm>
        </p:spPr>
        <p:txBody>
          <a:bodyPr/>
          <a:lstStyle/>
          <a:p>
            <a:r>
              <a:rPr lang="en-GB" noProof="0" dirty="0" smtClean="0"/>
              <a:t>Click to edit Master title style</a:t>
            </a:r>
            <a:endParaRPr lang="en-GB" noProof="0" dirty="0"/>
          </a:p>
        </p:txBody>
      </p:sp>
      <p:sp>
        <p:nvSpPr>
          <p:cNvPr id="27" name="Content Placeholder 26"/>
          <p:cNvSpPr>
            <a:spLocks noGrp="1"/>
          </p:cNvSpPr>
          <p:nvPr>
            <p:ph sz="quarter" idx="13"/>
          </p:nvPr>
        </p:nvSpPr>
        <p:spPr>
          <a:xfrm>
            <a:off x="533400" y="1752601"/>
            <a:ext cx="2590800" cy="4419599"/>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8" name="Content Placeholder 26"/>
          <p:cNvSpPr>
            <a:spLocks noGrp="1"/>
          </p:cNvSpPr>
          <p:nvPr>
            <p:ph sz="quarter" idx="14"/>
          </p:nvPr>
        </p:nvSpPr>
        <p:spPr>
          <a:xfrm>
            <a:off x="3276601" y="1752601"/>
            <a:ext cx="2590799" cy="4419599"/>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1" name="Content Placeholder 26"/>
          <p:cNvSpPr>
            <a:spLocks noGrp="1"/>
          </p:cNvSpPr>
          <p:nvPr>
            <p:ph sz="quarter" idx="15"/>
          </p:nvPr>
        </p:nvSpPr>
        <p:spPr>
          <a:xfrm>
            <a:off x="6019800" y="1752601"/>
            <a:ext cx="2590800" cy="4419599"/>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cxnSp>
        <p:nvCxnSpPr>
          <p:cNvPr id="19" name="Shape 18"/>
          <p:cNvCxnSpPr/>
          <p:nvPr/>
        </p:nvCxnSpPr>
        <p:spPr>
          <a:xfrm rot="5400000" flipH="1" flipV="1">
            <a:off x="4419601" y="-3429000"/>
            <a:ext cx="152399" cy="82296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6"/>
          </p:nvPr>
        </p:nvSpPr>
        <p:spPr/>
        <p:txBody>
          <a:bodyPr/>
          <a:lstStyle/>
          <a:p>
            <a:r>
              <a:rPr lang="en-US" smtClean="0"/>
              <a:t>November 2016</a:t>
            </a:r>
            <a:endParaRPr lang="en-GB"/>
          </a:p>
        </p:txBody>
      </p:sp>
      <p:sp>
        <p:nvSpPr>
          <p:cNvPr id="4" name="Footer Placeholder 3"/>
          <p:cNvSpPr>
            <a:spLocks noGrp="1"/>
          </p:cNvSpPr>
          <p:nvPr>
            <p:ph type="ftr" sz="quarter" idx="17"/>
          </p:nvPr>
        </p:nvSpPr>
        <p:spPr/>
        <p:txBody>
          <a:bodyPr/>
          <a:lstStyle/>
          <a:p>
            <a:r>
              <a:rPr lang="en-GB" smtClean="0"/>
              <a:t>Data visualisation workshop - Excel</a:t>
            </a:r>
            <a:endParaRPr lang="en-GB"/>
          </a:p>
        </p:txBody>
      </p:sp>
      <p:sp>
        <p:nvSpPr>
          <p:cNvPr id="5" name="Slide Number Placeholder 4"/>
          <p:cNvSpPr>
            <a:spLocks noGrp="1"/>
          </p:cNvSpPr>
          <p:nvPr>
            <p:ph type="sldNum" sz="quarter" idx="18"/>
          </p:nvPr>
        </p:nvSpPr>
        <p:spPr/>
        <p:txBody>
          <a:bodyPr/>
          <a:lstStyle/>
          <a:p>
            <a:fld id="{2D9C7994-D205-48A4-8805-59C7A50FC7EE}" type="slidenum">
              <a:rPr lang="en-GB" smtClean="0"/>
              <a:pPr/>
              <a:t>‹#›</a:t>
            </a:fld>
            <a:endParaRPr lang="en-GB"/>
          </a:p>
        </p:txBody>
      </p:sp>
      <p:sp>
        <p:nvSpPr>
          <p:cNvPr id="6"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latin typeface="Arial" panose="020B0604020202020204" pitchFamily="34" charset="0"/>
              </a:rPr>
              <a:t>PwC</a:t>
            </a:r>
            <a:endParaRPr kumimoji="0" lang="en-GB" sz="1000" b="0" i="0" u="none" baseline="0" dirty="0" err="1" smtClean="0">
              <a:latin typeface="Arial" panose="020B0604020202020204" pitchFamily="34" charset="0"/>
            </a:endParaRPr>
          </a:p>
        </p:txBody>
      </p:sp>
    </p:spTree>
    <p:extLst>
      <p:ext uri="{BB962C8B-B14F-4D97-AF65-F5344CB8AC3E}">
        <p14:creationId xmlns:p14="http://schemas.microsoft.com/office/powerpoint/2010/main" val="99159077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On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077200" cy="914400"/>
          </a:xfrm>
        </p:spPr>
        <p:txBody>
          <a:bodyPr/>
          <a:lstStyle>
            <a:lvl1pPr>
              <a:defRPr/>
            </a:lvl1pPr>
          </a:lstStyle>
          <a:p>
            <a:r>
              <a:rPr lang="en-GB" noProof="0" dirty="0" smtClean="0"/>
              <a:t>Click to edit Master title style</a:t>
            </a:r>
            <a:endParaRPr lang="en-GB" noProof="0" dirty="0"/>
          </a:p>
        </p:txBody>
      </p:sp>
      <p:sp>
        <p:nvSpPr>
          <p:cNvPr id="31" name="Content Placeholder 26"/>
          <p:cNvSpPr>
            <a:spLocks noGrp="1"/>
          </p:cNvSpPr>
          <p:nvPr>
            <p:ph sz="quarter" idx="15"/>
          </p:nvPr>
        </p:nvSpPr>
        <p:spPr>
          <a:xfrm>
            <a:off x="533400" y="1828800"/>
            <a:ext cx="8077200" cy="4419600"/>
          </a:xfrm>
        </p:spPr>
        <p:txBody>
          <a:bodyPr/>
          <a:lstStyle>
            <a:lvl1pPr>
              <a:defRPr baseline="0"/>
            </a:lvl1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cxnSp>
        <p:nvCxnSpPr>
          <p:cNvPr id="15" name="Shape 14"/>
          <p:cNvCxnSpPr/>
          <p:nvPr/>
        </p:nvCxnSpPr>
        <p:spPr>
          <a:xfrm rot="5400000" flipH="1" flipV="1">
            <a:off x="4419601" y="-3429000"/>
            <a:ext cx="152399" cy="82296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6"/>
          </p:nvPr>
        </p:nvSpPr>
        <p:spPr/>
        <p:txBody>
          <a:bodyPr/>
          <a:lstStyle/>
          <a:p>
            <a:r>
              <a:rPr lang="en-US" smtClean="0"/>
              <a:t>November 2016</a:t>
            </a:r>
            <a:endParaRPr lang="en-GB"/>
          </a:p>
        </p:txBody>
      </p:sp>
      <p:sp>
        <p:nvSpPr>
          <p:cNvPr id="4" name="Footer Placeholder 3"/>
          <p:cNvSpPr>
            <a:spLocks noGrp="1"/>
          </p:cNvSpPr>
          <p:nvPr>
            <p:ph type="ftr" sz="quarter" idx="17"/>
          </p:nvPr>
        </p:nvSpPr>
        <p:spPr/>
        <p:txBody>
          <a:bodyPr/>
          <a:lstStyle/>
          <a:p>
            <a:r>
              <a:rPr lang="en-GB" smtClean="0"/>
              <a:t>Data visualisation workshop - Excel</a:t>
            </a:r>
            <a:endParaRPr lang="en-GB"/>
          </a:p>
        </p:txBody>
      </p:sp>
      <p:sp>
        <p:nvSpPr>
          <p:cNvPr id="5" name="Slide Number Placeholder 4"/>
          <p:cNvSpPr>
            <a:spLocks noGrp="1"/>
          </p:cNvSpPr>
          <p:nvPr>
            <p:ph type="sldNum" sz="quarter" idx="18"/>
          </p:nvPr>
        </p:nvSpPr>
        <p:spPr/>
        <p:txBody>
          <a:bodyPr/>
          <a:lstStyle/>
          <a:p>
            <a:fld id="{F5E609D5-BB2C-4735-B62A-4AB7F7AFBFEB}" type="slidenum">
              <a:rPr lang="en-GB" smtClean="0"/>
              <a:pPr/>
              <a:t>‹#›</a:t>
            </a:fld>
            <a:endParaRPr lang="en-GB"/>
          </a:p>
        </p:txBody>
      </p:sp>
      <p:sp>
        <p:nvSpPr>
          <p:cNvPr id="6"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latin typeface="Arial" panose="020B0604020202020204" pitchFamily="34" charset="0"/>
              </a:rPr>
              <a:t>PwC</a:t>
            </a:r>
            <a:endParaRPr kumimoji="0" lang="en-GB" sz="1000" b="0" i="0" u="none" baseline="0" dirty="0" err="1" smtClean="0">
              <a:latin typeface="Arial" panose="020B0604020202020204" pitchFamily="34" charset="0"/>
            </a:endParaRPr>
          </a:p>
        </p:txBody>
      </p:sp>
    </p:spTree>
    <p:extLst>
      <p:ext uri="{BB962C8B-B14F-4D97-AF65-F5344CB8AC3E}">
        <p14:creationId xmlns:p14="http://schemas.microsoft.com/office/powerpoint/2010/main" val="23080044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ontent: Two">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077200" cy="914400"/>
          </a:xfrm>
        </p:spPr>
        <p:txBody>
          <a:bodyPr/>
          <a:lstStyle/>
          <a:p>
            <a:r>
              <a:rPr lang="en-GB" noProof="0" dirty="0" smtClean="0"/>
              <a:t>Click to edit Master title style</a:t>
            </a:r>
            <a:endParaRPr lang="en-GB" noProof="0" dirty="0"/>
          </a:p>
        </p:txBody>
      </p:sp>
      <p:sp>
        <p:nvSpPr>
          <p:cNvPr id="28" name="Content Placeholder 26"/>
          <p:cNvSpPr>
            <a:spLocks noGrp="1"/>
          </p:cNvSpPr>
          <p:nvPr>
            <p:ph sz="quarter" idx="14"/>
          </p:nvPr>
        </p:nvSpPr>
        <p:spPr>
          <a:xfrm>
            <a:off x="533400" y="1752601"/>
            <a:ext cx="3962400" cy="4419599"/>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1" name="Content Placeholder 26"/>
          <p:cNvSpPr>
            <a:spLocks noGrp="1"/>
          </p:cNvSpPr>
          <p:nvPr>
            <p:ph sz="quarter" idx="15"/>
          </p:nvPr>
        </p:nvSpPr>
        <p:spPr>
          <a:xfrm>
            <a:off x="4648201" y="1752600"/>
            <a:ext cx="3962399" cy="4419600"/>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cxnSp>
        <p:nvCxnSpPr>
          <p:cNvPr id="62" name="Shape 61"/>
          <p:cNvCxnSpPr/>
          <p:nvPr/>
        </p:nvCxnSpPr>
        <p:spPr>
          <a:xfrm rot="5400000" flipH="1" flipV="1">
            <a:off x="4419601" y="-3429000"/>
            <a:ext cx="152399" cy="82296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6"/>
          </p:nvPr>
        </p:nvSpPr>
        <p:spPr/>
        <p:txBody>
          <a:bodyPr/>
          <a:lstStyle/>
          <a:p>
            <a:r>
              <a:rPr lang="en-US" smtClean="0"/>
              <a:t>November 2016</a:t>
            </a:r>
            <a:endParaRPr lang="en-GB"/>
          </a:p>
        </p:txBody>
      </p:sp>
      <p:sp>
        <p:nvSpPr>
          <p:cNvPr id="4" name="Footer Placeholder 3"/>
          <p:cNvSpPr>
            <a:spLocks noGrp="1"/>
          </p:cNvSpPr>
          <p:nvPr>
            <p:ph type="ftr" sz="quarter" idx="17"/>
          </p:nvPr>
        </p:nvSpPr>
        <p:spPr/>
        <p:txBody>
          <a:bodyPr/>
          <a:lstStyle/>
          <a:p>
            <a:r>
              <a:rPr lang="en-GB" smtClean="0"/>
              <a:t>Data visualisation workshop - Excel</a:t>
            </a:r>
            <a:endParaRPr lang="en-GB"/>
          </a:p>
        </p:txBody>
      </p:sp>
      <p:sp>
        <p:nvSpPr>
          <p:cNvPr id="5" name="Slide Number Placeholder 4"/>
          <p:cNvSpPr>
            <a:spLocks noGrp="1"/>
          </p:cNvSpPr>
          <p:nvPr>
            <p:ph type="sldNum" sz="quarter" idx="18"/>
          </p:nvPr>
        </p:nvSpPr>
        <p:spPr/>
        <p:txBody>
          <a:bodyPr/>
          <a:lstStyle/>
          <a:p>
            <a:fld id="{6B74F1BE-6487-4EEF-A820-CEFE7BBF16BC}" type="slidenum">
              <a:rPr lang="en-GB" smtClean="0"/>
              <a:pPr/>
              <a:t>‹#›</a:t>
            </a:fld>
            <a:endParaRPr lang="en-GB"/>
          </a:p>
        </p:txBody>
      </p:sp>
      <p:sp>
        <p:nvSpPr>
          <p:cNvPr id="6"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latin typeface="Arial" panose="020B0604020202020204" pitchFamily="34" charset="0"/>
              </a:rPr>
              <a:t>PwC</a:t>
            </a:r>
            <a:endParaRPr kumimoji="0" lang="en-GB" sz="1000" b="0" i="0" u="none" baseline="0" dirty="0" err="1" smtClean="0">
              <a:latin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Two">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077200" cy="914400"/>
          </a:xfrm>
        </p:spPr>
        <p:txBody>
          <a:bodyPr/>
          <a:lstStyle/>
          <a:p>
            <a:r>
              <a:rPr lang="en-GB" noProof="0" dirty="0" smtClean="0"/>
              <a:t>Click to edit Master title style</a:t>
            </a:r>
            <a:endParaRPr lang="en-GB" noProof="0" dirty="0"/>
          </a:p>
        </p:txBody>
      </p:sp>
      <p:sp>
        <p:nvSpPr>
          <p:cNvPr id="28" name="Content Placeholder 26"/>
          <p:cNvSpPr>
            <a:spLocks noGrp="1"/>
          </p:cNvSpPr>
          <p:nvPr>
            <p:ph sz="quarter" idx="14"/>
          </p:nvPr>
        </p:nvSpPr>
        <p:spPr>
          <a:xfrm>
            <a:off x="533400" y="1752601"/>
            <a:ext cx="3962400" cy="4419599"/>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1" name="Content Placeholder 26"/>
          <p:cNvSpPr>
            <a:spLocks noGrp="1"/>
          </p:cNvSpPr>
          <p:nvPr>
            <p:ph sz="quarter" idx="15"/>
          </p:nvPr>
        </p:nvSpPr>
        <p:spPr>
          <a:xfrm>
            <a:off x="4648201" y="1752600"/>
            <a:ext cx="3962399" cy="4419600"/>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cxnSp>
        <p:nvCxnSpPr>
          <p:cNvPr id="62" name="Shape 61"/>
          <p:cNvCxnSpPr/>
          <p:nvPr/>
        </p:nvCxnSpPr>
        <p:spPr>
          <a:xfrm rot="5400000" flipH="1" flipV="1">
            <a:off x="4419601" y="-3429000"/>
            <a:ext cx="152399" cy="82296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rot="1479263">
            <a:off x="1979300" y="2378651"/>
            <a:ext cx="5331666" cy="1626891"/>
          </a:xfrm>
          <a:prstGeom prst="rect">
            <a:avLst/>
          </a:prstGeom>
          <a:noFill/>
        </p:spPr>
        <p:txBody>
          <a:bodyPr wrap="square" lIns="0" tIns="0" rIns="0" bIns="0" rtlCol="0">
            <a:noAutofit/>
          </a:bodyPr>
          <a:lstStyle/>
          <a:p>
            <a:pPr indent="-274320" algn="ctr">
              <a:spcAft>
                <a:spcPts val="900"/>
              </a:spcAft>
            </a:pPr>
            <a:endParaRPr lang="en-GB" sz="11500" dirty="0" smtClean="0">
              <a:solidFill>
                <a:schemeClr val="bg2">
                  <a:lumMod val="85000"/>
                </a:schemeClr>
              </a:solidFill>
              <a:latin typeface="+mn-lt"/>
            </a:endParaRPr>
          </a:p>
        </p:txBody>
      </p:sp>
      <p:sp>
        <p:nvSpPr>
          <p:cNvPr id="3" name="Date Placeholder 2"/>
          <p:cNvSpPr>
            <a:spLocks noGrp="1"/>
          </p:cNvSpPr>
          <p:nvPr>
            <p:ph type="dt" sz="half" idx="16"/>
          </p:nvPr>
        </p:nvSpPr>
        <p:spPr/>
        <p:txBody>
          <a:bodyPr/>
          <a:lstStyle/>
          <a:p>
            <a:r>
              <a:rPr lang="en-US" smtClean="0"/>
              <a:t>November 2016</a:t>
            </a:r>
            <a:endParaRPr lang="en-GB"/>
          </a:p>
        </p:txBody>
      </p:sp>
      <p:sp>
        <p:nvSpPr>
          <p:cNvPr id="4" name="Footer Placeholder 3"/>
          <p:cNvSpPr>
            <a:spLocks noGrp="1"/>
          </p:cNvSpPr>
          <p:nvPr>
            <p:ph type="ftr" sz="quarter" idx="17"/>
          </p:nvPr>
        </p:nvSpPr>
        <p:spPr/>
        <p:txBody>
          <a:bodyPr/>
          <a:lstStyle/>
          <a:p>
            <a:r>
              <a:rPr lang="en-GB" smtClean="0"/>
              <a:t>Data visualisation workshop - Excel</a:t>
            </a:r>
            <a:endParaRPr lang="en-GB"/>
          </a:p>
        </p:txBody>
      </p:sp>
      <p:sp>
        <p:nvSpPr>
          <p:cNvPr id="5" name="Slide Number Placeholder 4"/>
          <p:cNvSpPr>
            <a:spLocks noGrp="1"/>
          </p:cNvSpPr>
          <p:nvPr>
            <p:ph type="sldNum" sz="quarter" idx="18"/>
          </p:nvPr>
        </p:nvSpPr>
        <p:spPr/>
        <p:txBody>
          <a:bodyPr/>
          <a:lstStyle/>
          <a:p>
            <a:fld id="{89A9057D-8FBE-42A3-904C-3C9C1E42AB7C}" type="slidenum">
              <a:rPr lang="en-GB" smtClean="0"/>
              <a:pPr/>
              <a:t>‹#›</a:t>
            </a:fld>
            <a:endParaRPr lang="en-GB"/>
          </a:p>
        </p:txBody>
      </p:sp>
      <p:sp>
        <p:nvSpPr>
          <p:cNvPr id="6"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latin typeface="Arial" panose="020B0604020202020204" pitchFamily="34" charset="0"/>
              </a:rPr>
              <a:t>PwC</a:t>
            </a:r>
            <a:endParaRPr kumimoji="0" lang="en-GB" sz="1000" b="0" i="0" u="none" baseline="0" dirty="0" err="1" smtClean="0">
              <a:latin typeface="Arial" panose="020B0604020202020204" pitchFamily="34" charset="0"/>
            </a:endParaRPr>
          </a:p>
        </p:txBody>
      </p:sp>
    </p:spTree>
    <p:extLst>
      <p:ext uri="{BB962C8B-B14F-4D97-AF65-F5344CB8AC3E}">
        <p14:creationId xmlns:p14="http://schemas.microsoft.com/office/powerpoint/2010/main" val="261871395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Two under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077200" cy="914400"/>
          </a:xfrm>
        </p:spPr>
        <p:txBody>
          <a:bodyPr/>
          <a:lstStyle/>
          <a:p>
            <a:r>
              <a:rPr lang="en-GB" noProof="0" dirty="0" smtClean="0"/>
              <a:t>Click to edit Master title style</a:t>
            </a:r>
            <a:endParaRPr lang="en-GB" noProof="0" dirty="0"/>
          </a:p>
        </p:txBody>
      </p:sp>
      <p:sp>
        <p:nvSpPr>
          <p:cNvPr id="28" name="Content Placeholder 26"/>
          <p:cNvSpPr>
            <a:spLocks noGrp="1"/>
          </p:cNvSpPr>
          <p:nvPr>
            <p:ph sz="quarter" idx="14"/>
          </p:nvPr>
        </p:nvSpPr>
        <p:spPr>
          <a:xfrm>
            <a:off x="533400" y="3352800"/>
            <a:ext cx="3962400" cy="2819400"/>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1" name="Content Placeholder 26"/>
          <p:cNvSpPr>
            <a:spLocks noGrp="1"/>
          </p:cNvSpPr>
          <p:nvPr>
            <p:ph sz="quarter" idx="15"/>
          </p:nvPr>
        </p:nvSpPr>
        <p:spPr>
          <a:xfrm>
            <a:off x="4648199" y="3352800"/>
            <a:ext cx="3962401" cy="2819400"/>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ext Placeholder 12"/>
          <p:cNvSpPr>
            <a:spLocks noGrp="1"/>
          </p:cNvSpPr>
          <p:nvPr>
            <p:ph type="body" sz="quarter" idx="16"/>
          </p:nvPr>
        </p:nvSpPr>
        <p:spPr>
          <a:xfrm>
            <a:off x="533400" y="1752600"/>
            <a:ext cx="8077200" cy="1447800"/>
          </a:xfrm>
        </p:spPr>
        <p:txBody>
          <a:bodyPr/>
          <a:lstStyle/>
          <a:p>
            <a:pPr lvl="0"/>
            <a:r>
              <a:rPr lang="en-GB" noProof="0" dirty="0" smtClean="0"/>
              <a:t>Click to edit Master text styles</a:t>
            </a:r>
          </a:p>
        </p:txBody>
      </p:sp>
      <p:cxnSp>
        <p:nvCxnSpPr>
          <p:cNvPr id="14" name="Shape 13"/>
          <p:cNvCxnSpPr/>
          <p:nvPr/>
        </p:nvCxnSpPr>
        <p:spPr>
          <a:xfrm rot="5400000" flipH="1" flipV="1">
            <a:off x="4419601" y="-3429000"/>
            <a:ext cx="152399" cy="82296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7"/>
          </p:nvPr>
        </p:nvSpPr>
        <p:spPr/>
        <p:txBody>
          <a:bodyPr/>
          <a:lstStyle/>
          <a:p>
            <a:r>
              <a:rPr lang="en-US" smtClean="0"/>
              <a:t>November 2016</a:t>
            </a:r>
            <a:endParaRPr lang="en-GB"/>
          </a:p>
        </p:txBody>
      </p:sp>
      <p:sp>
        <p:nvSpPr>
          <p:cNvPr id="4" name="Footer Placeholder 3"/>
          <p:cNvSpPr>
            <a:spLocks noGrp="1"/>
          </p:cNvSpPr>
          <p:nvPr>
            <p:ph type="ftr" sz="quarter" idx="18"/>
          </p:nvPr>
        </p:nvSpPr>
        <p:spPr/>
        <p:txBody>
          <a:bodyPr/>
          <a:lstStyle/>
          <a:p>
            <a:r>
              <a:rPr lang="en-GB" smtClean="0"/>
              <a:t>Data visualisation workshop - Excel</a:t>
            </a:r>
            <a:endParaRPr lang="en-GB"/>
          </a:p>
        </p:txBody>
      </p:sp>
      <p:sp>
        <p:nvSpPr>
          <p:cNvPr id="5" name="Slide Number Placeholder 4"/>
          <p:cNvSpPr>
            <a:spLocks noGrp="1"/>
          </p:cNvSpPr>
          <p:nvPr>
            <p:ph type="sldNum" sz="quarter" idx="19"/>
          </p:nvPr>
        </p:nvSpPr>
        <p:spPr/>
        <p:txBody>
          <a:bodyPr/>
          <a:lstStyle/>
          <a:p>
            <a:fld id="{0024DE67-0577-4E08-B0A2-886C6E46AAA0}" type="slidenum">
              <a:rPr lang="en-GB" smtClean="0"/>
              <a:pPr/>
              <a:t>‹#›</a:t>
            </a:fld>
            <a:endParaRPr lang="en-GB"/>
          </a:p>
        </p:txBody>
      </p:sp>
      <p:sp>
        <p:nvSpPr>
          <p:cNvPr id="6"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latin typeface="Arial" panose="020B0604020202020204" pitchFamily="34" charset="0"/>
              </a:rPr>
              <a:t>PwC</a:t>
            </a:r>
            <a:endParaRPr kumimoji="0" lang="en-GB" sz="1000" b="0" i="0" u="none" baseline="0" dirty="0" err="1" smtClean="0">
              <a:latin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Two and Left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077200" cy="914400"/>
          </a:xfrm>
        </p:spPr>
        <p:txBody>
          <a:bodyPr/>
          <a:lstStyle/>
          <a:p>
            <a:r>
              <a:rPr lang="en-GB" noProof="0" dirty="0" smtClean="0"/>
              <a:t>Click to edit Master title style</a:t>
            </a:r>
            <a:endParaRPr lang="en-GB" noProof="0" dirty="0"/>
          </a:p>
        </p:txBody>
      </p:sp>
      <p:sp>
        <p:nvSpPr>
          <p:cNvPr id="28" name="Content Placeholder 26"/>
          <p:cNvSpPr>
            <a:spLocks noGrp="1"/>
          </p:cNvSpPr>
          <p:nvPr>
            <p:ph sz="quarter" idx="14"/>
          </p:nvPr>
        </p:nvSpPr>
        <p:spPr>
          <a:xfrm>
            <a:off x="6019800" y="1752600"/>
            <a:ext cx="2590800" cy="2133600"/>
          </a:xfrm>
        </p:spPr>
        <p:txBody>
          <a:bodyPr/>
          <a:lstStyle/>
          <a:p>
            <a:pPr lvl="0"/>
            <a:r>
              <a:rPr lang="en-GB" noProof="0" dirty="0" smtClean="0"/>
              <a:t>Click to edit Master text styles</a:t>
            </a:r>
          </a:p>
        </p:txBody>
      </p:sp>
      <p:sp>
        <p:nvSpPr>
          <p:cNvPr id="31" name="Content Placeholder 26"/>
          <p:cNvSpPr>
            <a:spLocks noGrp="1"/>
          </p:cNvSpPr>
          <p:nvPr>
            <p:ph sz="quarter" idx="15"/>
          </p:nvPr>
        </p:nvSpPr>
        <p:spPr>
          <a:xfrm>
            <a:off x="6019800" y="4038600"/>
            <a:ext cx="2590800" cy="2133600"/>
          </a:xfrm>
        </p:spPr>
        <p:txBody>
          <a:bodyPr/>
          <a:lstStyle/>
          <a:p>
            <a:pPr lvl="0"/>
            <a:r>
              <a:rPr lang="en-GB" noProof="0" dirty="0" smtClean="0"/>
              <a:t>Click to edit Master text styles</a:t>
            </a:r>
          </a:p>
        </p:txBody>
      </p:sp>
      <p:sp>
        <p:nvSpPr>
          <p:cNvPr id="13" name="Text Placeholder 12"/>
          <p:cNvSpPr>
            <a:spLocks noGrp="1"/>
          </p:cNvSpPr>
          <p:nvPr>
            <p:ph type="body" sz="quarter" idx="16"/>
          </p:nvPr>
        </p:nvSpPr>
        <p:spPr>
          <a:xfrm>
            <a:off x="533400" y="1752600"/>
            <a:ext cx="5334000" cy="4419600"/>
          </a:xfrm>
        </p:spPr>
        <p:txBody>
          <a:bodyPr/>
          <a:lstStyle/>
          <a:p>
            <a:pPr lvl="0"/>
            <a:r>
              <a:rPr lang="en-GB" noProof="0" dirty="0" smtClean="0"/>
              <a:t>Click to edit Master text styles</a:t>
            </a:r>
          </a:p>
        </p:txBody>
      </p:sp>
      <p:cxnSp>
        <p:nvCxnSpPr>
          <p:cNvPr id="14" name="Shape 13"/>
          <p:cNvCxnSpPr/>
          <p:nvPr/>
        </p:nvCxnSpPr>
        <p:spPr>
          <a:xfrm rot="5400000" flipH="1" flipV="1">
            <a:off x="4419601" y="-3429000"/>
            <a:ext cx="152399" cy="82296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7"/>
          </p:nvPr>
        </p:nvSpPr>
        <p:spPr/>
        <p:txBody>
          <a:bodyPr/>
          <a:lstStyle/>
          <a:p>
            <a:r>
              <a:rPr lang="en-US" smtClean="0"/>
              <a:t>November 2016</a:t>
            </a:r>
            <a:endParaRPr lang="en-GB"/>
          </a:p>
        </p:txBody>
      </p:sp>
      <p:sp>
        <p:nvSpPr>
          <p:cNvPr id="4" name="Footer Placeholder 3"/>
          <p:cNvSpPr>
            <a:spLocks noGrp="1"/>
          </p:cNvSpPr>
          <p:nvPr>
            <p:ph type="ftr" sz="quarter" idx="18"/>
          </p:nvPr>
        </p:nvSpPr>
        <p:spPr/>
        <p:txBody>
          <a:bodyPr/>
          <a:lstStyle/>
          <a:p>
            <a:r>
              <a:rPr lang="en-GB" smtClean="0"/>
              <a:t>Data visualisation workshop - Excel</a:t>
            </a:r>
            <a:endParaRPr lang="en-GB"/>
          </a:p>
        </p:txBody>
      </p:sp>
      <p:sp>
        <p:nvSpPr>
          <p:cNvPr id="5" name="Slide Number Placeholder 4"/>
          <p:cNvSpPr>
            <a:spLocks noGrp="1"/>
          </p:cNvSpPr>
          <p:nvPr>
            <p:ph type="sldNum" sz="quarter" idx="19"/>
          </p:nvPr>
        </p:nvSpPr>
        <p:spPr/>
        <p:txBody>
          <a:bodyPr/>
          <a:lstStyle/>
          <a:p>
            <a:fld id="{21F14D83-82E9-4CA0-BE45-FDFEF5B359C0}" type="slidenum">
              <a:rPr lang="en-GB" smtClean="0"/>
              <a:pPr/>
              <a:t>‹#›</a:t>
            </a:fld>
            <a:endParaRPr lang="en-GB"/>
          </a:p>
        </p:txBody>
      </p:sp>
      <p:sp>
        <p:nvSpPr>
          <p:cNvPr id="6"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latin typeface="Arial" panose="020B0604020202020204" pitchFamily="34" charset="0"/>
              </a:rPr>
              <a:t>PwC</a:t>
            </a:r>
            <a:endParaRPr kumimoji="0" lang="en-GB" sz="1000" b="0" i="0" u="none" baseline="0" dirty="0" err="1" smtClean="0">
              <a:latin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Two and Right Text">
    <p:spTree>
      <p:nvGrpSpPr>
        <p:cNvPr id="1" name=""/>
        <p:cNvGrpSpPr/>
        <p:nvPr/>
      </p:nvGrpSpPr>
      <p:grpSpPr>
        <a:xfrm>
          <a:off x="0" y="0"/>
          <a:ext cx="0" cy="0"/>
          <a:chOff x="0" y="0"/>
          <a:chExt cx="0" cy="0"/>
        </a:xfrm>
      </p:grpSpPr>
      <p:sp>
        <p:nvSpPr>
          <p:cNvPr id="28" name="Content Placeholder 26"/>
          <p:cNvSpPr>
            <a:spLocks noGrp="1"/>
          </p:cNvSpPr>
          <p:nvPr>
            <p:ph sz="quarter" idx="14"/>
          </p:nvPr>
        </p:nvSpPr>
        <p:spPr>
          <a:xfrm>
            <a:off x="533400" y="1752600"/>
            <a:ext cx="2590800" cy="2133600"/>
          </a:xfrm>
        </p:spPr>
        <p:txBody>
          <a:bodyPr/>
          <a:lstStyle/>
          <a:p>
            <a:pPr lvl="0"/>
            <a:r>
              <a:rPr lang="en-GB" noProof="0" dirty="0" smtClean="0"/>
              <a:t>Click to edit Master text styles</a:t>
            </a:r>
          </a:p>
        </p:txBody>
      </p:sp>
      <p:sp>
        <p:nvSpPr>
          <p:cNvPr id="2" name="Title 1"/>
          <p:cNvSpPr>
            <a:spLocks noGrp="1"/>
          </p:cNvSpPr>
          <p:nvPr>
            <p:ph type="title"/>
          </p:nvPr>
        </p:nvSpPr>
        <p:spPr>
          <a:xfrm>
            <a:off x="533400" y="685800"/>
            <a:ext cx="8077200" cy="914400"/>
          </a:xfrm>
        </p:spPr>
        <p:txBody>
          <a:bodyPr/>
          <a:lstStyle/>
          <a:p>
            <a:r>
              <a:rPr lang="en-GB" noProof="0" dirty="0" smtClean="0"/>
              <a:t>Click to edit Master title style</a:t>
            </a:r>
            <a:endParaRPr lang="en-GB" noProof="0" dirty="0"/>
          </a:p>
        </p:txBody>
      </p:sp>
      <p:sp>
        <p:nvSpPr>
          <p:cNvPr id="31" name="Content Placeholder 26"/>
          <p:cNvSpPr>
            <a:spLocks noGrp="1"/>
          </p:cNvSpPr>
          <p:nvPr>
            <p:ph sz="quarter" idx="15"/>
          </p:nvPr>
        </p:nvSpPr>
        <p:spPr>
          <a:xfrm>
            <a:off x="533400" y="4038600"/>
            <a:ext cx="2590800" cy="2133600"/>
          </a:xfrm>
        </p:spPr>
        <p:txBody>
          <a:bodyPr/>
          <a:lstStyle/>
          <a:p>
            <a:pPr lvl="0"/>
            <a:r>
              <a:rPr lang="en-GB" noProof="0" dirty="0" smtClean="0"/>
              <a:t>Click to edit Master text styles</a:t>
            </a:r>
          </a:p>
        </p:txBody>
      </p:sp>
      <p:sp>
        <p:nvSpPr>
          <p:cNvPr id="13" name="Text Placeholder 12"/>
          <p:cNvSpPr>
            <a:spLocks noGrp="1"/>
          </p:cNvSpPr>
          <p:nvPr>
            <p:ph type="body" sz="quarter" idx="16"/>
          </p:nvPr>
        </p:nvSpPr>
        <p:spPr>
          <a:xfrm>
            <a:off x="3276600" y="1752600"/>
            <a:ext cx="5334000" cy="4419600"/>
          </a:xfrm>
        </p:spPr>
        <p:txBody>
          <a:bodyPr/>
          <a:lstStyle/>
          <a:p>
            <a:pPr lvl="0"/>
            <a:r>
              <a:rPr lang="en-GB" noProof="0" dirty="0" smtClean="0"/>
              <a:t>Click to edit Master text styles</a:t>
            </a:r>
          </a:p>
        </p:txBody>
      </p:sp>
      <p:cxnSp>
        <p:nvCxnSpPr>
          <p:cNvPr id="14" name="Shape 13"/>
          <p:cNvCxnSpPr/>
          <p:nvPr/>
        </p:nvCxnSpPr>
        <p:spPr>
          <a:xfrm rot="5400000" flipH="1" flipV="1">
            <a:off x="4419601" y="-3429000"/>
            <a:ext cx="152399" cy="82296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7"/>
          </p:nvPr>
        </p:nvSpPr>
        <p:spPr/>
        <p:txBody>
          <a:bodyPr/>
          <a:lstStyle/>
          <a:p>
            <a:r>
              <a:rPr lang="en-US" smtClean="0"/>
              <a:t>November 2016</a:t>
            </a:r>
            <a:endParaRPr lang="en-GB"/>
          </a:p>
        </p:txBody>
      </p:sp>
      <p:sp>
        <p:nvSpPr>
          <p:cNvPr id="4" name="Footer Placeholder 3"/>
          <p:cNvSpPr>
            <a:spLocks noGrp="1"/>
          </p:cNvSpPr>
          <p:nvPr>
            <p:ph type="ftr" sz="quarter" idx="18"/>
          </p:nvPr>
        </p:nvSpPr>
        <p:spPr/>
        <p:txBody>
          <a:bodyPr/>
          <a:lstStyle/>
          <a:p>
            <a:r>
              <a:rPr lang="en-GB" smtClean="0"/>
              <a:t>Data visualisation workshop - Excel</a:t>
            </a:r>
            <a:endParaRPr lang="en-GB"/>
          </a:p>
        </p:txBody>
      </p:sp>
      <p:sp>
        <p:nvSpPr>
          <p:cNvPr id="5" name="Slide Number Placeholder 4"/>
          <p:cNvSpPr>
            <a:spLocks noGrp="1"/>
          </p:cNvSpPr>
          <p:nvPr>
            <p:ph type="sldNum" sz="quarter" idx="19"/>
          </p:nvPr>
        </p:nvSpPr>
        <p:spPr/>
        <p:txBody>
          <a:bodyPr/>
          <a:lstStyle/>
          <a:p>
            <a:fld id="{08765EB0-6501-4799-8367-E473D7857C6E}" type="slidenum">
              <a:rPr lang="en-GB" smtClean="0"/>
              <a:pPr/>
              <a:t>‹#›</a:t>
            </a:fld>
            <a:endParaRPr lang="en-GB"/>
          </a:p>
        </p:txBody>
      </p:sp>
      <p:sp>
        <p:nvSpPr>
          <p:cNvPr id="6"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latin typeface="Arial" panose="020B0604020202020204" pitchFamily="34" charset="0"/>
              </a:rPr>
              <a:t>PwC</a:t>
            </a:r>
            <a:endParaRPr kumimoji="0" lang="en-GB" sz="1000" b="0" i="0" u="none" baseline="0" dirty="0" err="1" smtClean="0">
              <a:latin typeface="Arial" panose="020B0604020202020204" pitchFamily="34" charset="0"/>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3400" y="685800"/>
            <a:ext cx="8077201" cy="914400"/>
          </a:xfrm>
          <a:prstGeom prst="rect">
            <a:avLst/>
          </a:prstGeom>
        </p:spPr>
        <p:txBody>
          <a:bodyPr vert="horz" lIns="0" tIns="0" rIns="0" bIns="0" rtlCol="0" anchor="t" anchorCtr="0">
            <a:noAutofit/>
          </a:bodyPr>
          <a:lstStyle/>
          <a:p>
            <a:r>
              <a:rPr lang="en-GB" noProof="0" dirty="0" smtClean="0"/>
              <a:t>Click to edit</a:t>
            </a:r>
            <a:br>
              <a:rPr lang="en-GB" noProof="0" dirty="0" smtClean="0"/>
            </a:br>
            <a:r>
              <a:rPr lang="en-GB" noProof="0" dirty="0" smtClean="0"/>
              <a:t>Master title style</a:t>
            </a:r>
            <a:endParaRPr lang="en-GB" noProof="0" dirty="0"/>
          </a:p>
        </p:txBody>
      </p:sp>
      <p:sp>
        <p:nvSpPr>
          <p:cNvPr id="3" name="Text Placeholder 2"/>
          <p:cNvSpPr>
            <a:spLocks noGrp="1"/>
          </p:cNvSpPr>
          <p:nvPr>
            <p:ph type="body" idx="1"/>
          </p:nvPr>
        </p:nvSpPr>
        <p:spPr>
          <a:xfrm>
            <a:off x="533401" y="1752600"/>
            <a:ext cx="8077199" cy="441960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8" name="Footer Placeholder 4"/>
          <p:cNvSpPr>
            <a:spLocks noGrp="1"/>
          </p:cNvSpPr>
          <p:nvPr>
            <p:ph type="ftr" sz="quarter" idx="3"/>
          </p:nvPr>
        </p:nvSpPr>
        <p:spPr>
          <a:xfrm>
            <a:off x="530352" y="6324600"/>
            <a:ext cx="5260848" cy="150876"/>
          </a:xfrm>
          <a:prstGeom prst="rect">
            <a:avLst/>
          </a:prstGeom>
        </p:spPr>
        <p:txBody>
          <a:bodyPr vert="horz" lIns="0" tIns="0" rIns="0" bIns="0" anchor="b" anchorCtr="0">
            <a:noAutofit/>
          </a:bodyPr>
          <a:lstStyle>
            <a:lvl1pPr algn="l">
              <a:defRPr sz="1000">
                <a:solidFill>
                  <a:schemeClr val="tx1"/>
                </a:solidFill>
                <a:latin typeface="Arial" pitchFamily="34" charset="0"/>
                <a:cs typeface="Arial" pitchFamily="34" charset="0"/>
              </a:defRPr>
            </a:lvl1pPr>
          </a:lstStyle>
          <a:p>
            <a:r>
              <a:rPr lang="en-GB" smtClean="0"/>
              <a:t>Data visualisation workshop - Excel</a:t>
            </a:r>
            <a:endParaRPr lang="en-GB"/>
          </a:p>
        </p:txBody>
      </p:sp>
      <p:sp>
        <p:nvSpPr>
          <p:cNvPr id="9" name="Date Placeholder 3"/>
          <p:cNvSpPr>
            <a:spLocks noGrp="1"/>
          </p:cNvSpPr>
          <p:nvPr>
            <p:ph type="dt" sz="half" idx="2"/>
          </p:nvPr>
        </p:nvSpPr>
        <p:spPr>
          <a:xfrm>
            <a:off x="7086600" y="6324600"/>
            <a:ext cx="1524000" cy="152400"/>
          </a:xfrm>
          <a:prstGeom prst="rect">
            <a:avLst/>
          </a:prstGeom>
        </p:spPr>
        <p:txBody>
          <a:bodyPr lIns="0" tIns="0" rIns="0" bIns="0" anchor="t" anchorCtr="0">
            <a:noAutofit/>
          </a:bodyPr>
          <a:lstStyle>
            <a:lvl1pPr algn="r">
              <a:defRPr sz="1000">
                <a:solidFill>
                  <a:schemeClr val="tx1"/>
                </a:solidFill>
                <a:latin typeface="Arial" pitchFamily="34" charset="0"/>
                <a:cs typeface="Arial" pitchFamily="34" charset="0"/>
              </a:defRPr>
            </a:lvl1pPr>
          </a:lstStyle>
          <a:p>
            <a:r>
              <a:rPr lang="en-US" smtClean="0"/>
              <a:t>November 2016</a:t>
            </a:r>
            <a:endParaRPr lang="en-GB" dirty="0"/>
          </a:p>
        </p:txBody>
      </p:sp>
      <p:sp>
        <p:nvSpPr>
          <p:cNvPr id="10" name="Slide Number Placeholder 5"/>
          <p:cNvSpPr>
            <a:spLocks noGrp="1"/>
          </p:cNvSpPr>
          <p:nvPr>
            <p:ph type="sldNum" sz="quarter" idx="4"/>
          </p:nvPr>
        </p:nvSpPr>
        <p:spPr>
          <a:xfrm>
            <a:off x="7086600" y="6477000"/>
            <a:ext cx="1527048" cy="152400"/>
          </a:xfrm>
          <a:prstGeom prst="rect">
            <a:avLst/>
          </a:prstGeom>
        </p:spPr>
        <p:txBody>
          <a:bodyPr lIns="0" tIns="0" rIns="0" bIns="0" anchor="t" anchorCtr="0">
            <a:noAutofit/>
          </a:bodyPr>
          <a:lstStyle>
            <a:lvl1pPr algn="r">
              <a:defRPr sz="1000">
                <a:solidFill>
                  <a:schemeClr val="tx1"/>
                </a:solidFill>
                <a:latin typeface="Arial" pitchFamily="34" charset="0"/>
                <a:cs typeface="Arial" pitchFamily="34" charset="0"/>
              </a:defRPr>
            </a:lvl1pPr>
          </a:lstStyle>
          <a:p>
            <a:fld id="{02E0997B-C6B3-4C2B-9917-84469C8E713B}"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72" r:id="rId1"/>
    <p:sldLayoutId id="2147483652" r:id="rId2"/>
    <p:sldLayoutId id="2147483676" r:id="rId3"/>
    <p:sldLayoutId id="2147483674" r:id="rId4"/>
    <p:sldLayoutId id="2147483653" r:id="rId5"/>
    <p:sldLayoutId id="2147483675"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73" r:id="rId18"/>
    <p:sldLayoutId id="2147483666" r:id="rId19"/>
    <p:sldLayoutId id="2147483667" r:id="rId20"/>
    <p:sldLayoutId id="2147483668" r:id="rId21"/>
    <p:sldLayoutId id="2147483669" r:id="rId22"/>
    <p:sldLayoutId id="2147483670" r:id="rId23"/>
    <p:sldLayoutId id="2147483677" r:id="rId24"/>
  </p:sldLayoutIdLst>
  <p:timing>
    <p:tnLst>
      <p:par>
        <p:cTn id="1" dur="indefinite" restart="never" nodeType="tmRoot"/>
      </p:par>
    </p:tnLst>
  </p:timing>
  <p:hf hdr="0"/>
  <p:txStyles>
    <p:titleStyle>
      <a:lvl1pPr algn="l" defTabSz="914400" rtl="0" eaLnBrk="1" latinLnBrk="0" hangingPunct="1">
        <a:lnSpc>
          <a:spcPct val="100000"/>
        </a:lnSpc>
        <a:spcBef>
          <a:spcPct val="0"/>
        </a:spcBef>
        <a:buNone/>
        <a:defRPr sz="2400" b="1" i="1" kern="1200">
          <a:solidFill>
            <a:schemeClr val="tx1"/>
          </a:solidFill>
          <a:latin typeface="+mj-lt"/>
          <a:ea typeface="+mj-ea"/>
          <a:cs typeface="+mj-cs"/>
        </a:defRPr>
      </a:lvl1pPr>
    </p:titleStyle>
    <p:body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chart" Target="../charts/char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8" Type="http://schemas.openxmlformats.org/officeDocument/2006/relationships/chart" Target="../charts/chart16.xml"/><Relationship Id="rId3" Type="http://schemas.openxmlformats.org/officeDocument/2006/relationships/image" Target="../media/image99.png"/><Relationship Id="rId7" Type="http://schemas.openxmlformats.org/officeDocument/2006/relationships/chart" Target="../charts/chart15.xml"/><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chart" Target="../charts/chart17.xml"/></Relationships>
</file>

<file path=ppt/slides/_rels/slide12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chart" Target="../charts/chart22.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data.europa.eu/euodp/data/dataset/cordisH2020projects" TargetMode="External"/><Relationship Id="rId1" Type="http://schemas.openxmlformats.org/officeDocument/2006/relationships/slideLayout" Target="../slideLayouts/slideLayout4.xml"/><Relationship Id="rId4" Type="http://schemas.openxmlformats.org/officeDocument/2006/relationships/image" Target="../media/image111.png"/></Relationships>
</file>

<file path=ppt/slides/_rels/slide13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3" Type="http://schemas.openxmlformats.org/officeDocument/2006/relationships/hyperlink" Target="https://www.youtube.com/watch?v=_NPpISageUU" TargetMode="External"/><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www.slideshare.net/Facegroup/10-reasons-why-we-visualise-data?from_action=save"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comments" Target="../comments/comment26.xml"/><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britains-diet.labs.theodi.org/?es_p=1359956"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www.slate.com/blogs/the_slatest/2015/10/06/syrian_conflict_relationships_explained.html"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www.theguardian.com/society/ng-interactive/2015/feb/05/-sp-watch-how-measles-outbreak-spreads-when-kids-get-vaccinated"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www.densitydesign.org/ddfs13/afterbabylon/" TargetMode="External"/><Relationship Id="rId2" Type="http://schemas.openxmlformats.org/officeDocument/2006/relationships/hyperlink" Target="http://www.nationalgeographic.com/climate-change/carbon-free-world/index.html?source=carbon-free-america#map/offshoreWind/GRC"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commons.wikimedia.org/wiki/File:Choropleth_Map.png" TargetMode="External"/><Relationship Id="rId7" Type="http://schemas.openxmlformats.org/officeDocument/2006/relationships/hyperlink" Target="https://commons.wikimedia.org/wiki/File:BLASER_Wikipedia_final_2.svg"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hyperlink" Target="https://commons.wikimedia.org/wiki/File:Dasy_berlin_brandenburg.png" TargetMode="Externa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hyperlink" Target="https://www.flickr.com/photos/colalife/10695639535" TargetMode="External"/><Relationship Id="rId5" Type="http://schemas.openxmlformats.org/officeDocument/2006/relationships/image" Target="../media/image20.png"/><Relationship Id="rId4" Type="http://schemas.openxmlformats.org/officeDocument/2006/relationships/hyperlink" Target="https://commons.wikimedia.org/wiki/File:LLNLUSEnergy2010.png"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commons.wikimedia.org/wiki/File:2008_Democratic_Primaries,_pledged_delegates_step_chart.png" TargetMode="External"/><Relationship Id="rId7" Type="http://schemas.openxmlformats.org/officeDocument/2006/relationships/hyperlink" Target="https://en.wikipedia.org/wiki/Streamgraph"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hyperlink" Target="https://commons.wikimedia.org/wiki/File:Reciprocal_population.PNG" TargetMode="Externa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4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commons.wikimedia.org/wiki/File:Scatter_diagram_for_quality_characteristic_XXX.svg" TargetMode="External"/><Relationship Id="rId7" Type="http://schemas.openxmlformats.org/officeDocument/2006/relationships/hyperlink" Target="https://www.flickr.com/photos/carbonquilt/3986280325"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hyperlink" Target="https://www.flickr.com/photos/platoisboring/galleries/72157628749052997/#photo_5726111081" TargetMode="External"/><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4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en.wikipedia.org/wiki/Post%E2%80%93World_War_II_baby_boom" TargetMode="External"/><Relationship Id="rId7" Type="http://schemas.openxmlformats.org/officeDocument/2006/relationships/hyperlink" Target="https://en.wikipedia.org/wiki/Double_top_and_double_bottom"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hyperlink" Target="https://commons.wikimedia.org/wiki/File:Gantt_it.png" TargetMode="External"/><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chart" Target="../charts/chart6.xml"/></Relationships>
</file>

<file path=ppt/slides/_rels/slide4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hyperlink" Target="https://en.wikipedia.org/wiki/Growth%E2%80%93share_matrix" TargetMode="External"/><Relationship Id="rId7" Type="http://schemas.openxmlformats.org/officeDocument/2006/relationships/hyperlink" Target="https://commons.wikimedia.org/wiki/File:Tree_map_export_2009_Albania.jpeg"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32.jpg"/><Relationship Id="rId5" Type="http://schemas.openxmlformats.org/officeDocument/2006/relationships/hyperlink" Target="https://en.wikipedia.org/wiki/Radar_chart" TargetMode="External"/><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chart" Target="../charts/chart8.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hyperlink" Target="https://www.youtube.com/watch?v=5Zg-C8AAIGg" TargetMode="Externa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www.flickr.com/photos/luc/2590452226" TargetMode="External"/><Relationship Id="rId7"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hyperlink" Target="https://commons.wikimedia.org/wiki/File:RE_Germany_2009_pie_chart.svg"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chart" Target="../charts/chart10.xml"/></Relationships>
</file>

<file path=ppt/slides/_rels/slide52.xml.rels><?xml version="1.0" encoding="UTF-8" standalone="yes"?>
<Relationships xmlns="http://schemas.openxmlformats.org/package/2006/relationships"><Relationship Id="rId3" Type="http://schemas.openxmlformats.org/officeDocument/2006/relationships/hyperlink" Target="https://www.google.be/search?q=infographic&amp;espv=2&amp;biw=1920&amp;bih=985&amp;source=lnms&amp;tbm=isch&amp;sa=X&amp;ved=0ahUKEwiFlu3M84vNAhVpI8AKHeScCVAQ_AUIBigB#q=infographic&amp;tbm=isch&amp;tbs=sur:fc&amp;imgrc=Y3RwJozW-jNktM%3A"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comments" Target="../comments/comment2.xml"/><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comments" Target="../comments/comment3.xml"/></Relationships>
</file>

<file path=ppt/slides/_rels/slide54.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comments" Target="../comments/comment5.xml"/><Relationship Id="rId5" Type="http://schemas.openxmlformats.org/officeDocument/2006/relationships/image" Target="../media/image41.jpeg"/><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comments" Target="../comments/comment6.xml"/><Relationship Id="rId5" Type="http://schemas.openxmlformats.org/officeDocument/2006/relationships/image" Target="../media/image44.jpeg"/><Relationship Id="rId4" Type="http://schemas.openxmlformats.org/officeDocument/2006/relationships/image" Target="../media/image43.jpeg"/></Relationships>
</file>

<file path=ppt/slides/_rels/slide5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comments" Target="../comments/comment7.xml"/><Relationship Id="rId5" Type="http://schemas.openxmlformats.org/officeDocument/2006/relationships/image" Target="../media/image47.jpeg"/><Relationship Id="rId4" Type="http://schemas.openxmlformats.org/officeDocument/2006/relationships/image" Target="../media/image46.jpeg"/></Relationships>
</file>

<file path=ppt/slides/_rels/slide5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comments" Target="../comments/comment8.xml"/><Relationship Id="rId5" Type="http://schemas.openxmlformats.org/officeDocument/2006/relationships/image" Target="../media/image50.jpeg"/><Relationship Id="rId4" Type="http://schemas.openxmlformats.org/officeDocument/2006/relationships/image" Target="../media/image49.jpeg"/></Relationships>
</file>

<file path=ppt/slides/_rels/slide59.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comments" Target="../comments/comment9.xml"/><Relationship Id="rId5" Type="http://schemas.openxmlformats.org/officeDocument/2006/relationships/image" Target="../media/image53.jpg"/><Relationship Id="rId4" Type="http://schemas.openxmlformats.org/officeDocument/2006/relationships/image" Target="../media/image52.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comments" Target="../comments/comment10.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hyperlink" Target="https://ec.europa.eu/cefdigital/wiki/display/CEFDIGITAL/View+per+DSI"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comments" Target="../comments/comment11.xml"/><Relationship Id="rId5" Type="http://schemas.openxmlformats.org/officeDocument/2006/relationships/image" Target="../media/image54.png"/><Relationship Id="rId4" Type="http://schemas.openxmlformats.org/officeDocument/2006/relationships/hyperlink" Target="https://ec.europa.eu/cefdigital/wiki/display/CEFDIGITAL/Reuse+watch"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flightradar24.com/VJT630/ab0d83d"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comments" Target="../comments/comment12.xml"/></Relationships>
</file>

<file path=ppt/slides/_rels/slide64.xml.rels><?xml version="1.0" encoding="UTF-8" standalone="yes"?>
<Relationships xmlns="http://schemas.openxmlformats.org/package/2006/relationships"><Relationship Id="rId3" Type="http://schemas.openxmlformats.org/officeDocument/2006/relationships/comments" Target="../comments/comment13.xml"/><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hyperlink" Target="https://budget.sandiego.gov/transparency#/"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comments" Target="../comments/comment14.xml"/></Relationships>
</file>

<file path=ppt/slides/_rels/slide66.xml.rels><?xml version="1.0" encoding="UTF-8" standalone="yes"?>
<Relationships xmlns="http://schemas.openxmlformats.org/package/2006/relationships"><Relationship Id="rId2" Type="http://schemas.openxmlformats.org/officeDocument/2006/relationships/comments" Target="../comments/comment15.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hyperlink" Target="https://www.youtube.com/watch?v=QFs7SdtOQjc"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comments" Target="../comments/comment16.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comments" Target="../comments/comment17.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comments" Target="../comments/comment18.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comments" Target="../comments/comment19.xml"/><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comments" Target="../comments/comment20.xml"/><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comments" Target="../comments/comment21.xml"/><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hyperlink" Target="http://www.nytimes.com/interactive/2016/01/07/us/drug-overdose-deaths-in-the-us.html?_r=1" TargetMode="External"/><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comments" Target="../comments/comment22.xml"/><Relationship Id="rId4" Type="http://schemas.openxmlformats.org/officeDocument/2006/relationships/hyperlink" Target="http://www.carlapedret.cat/data-visualisation-asylum-seekers-refugee-crisis-refugees/" TargetMode="External"/></Relationships>
</file>

<file path=ppt/slides/_rels/slide74.xml.rels><?xml version="1.0" encoding="UTF-8" standalone="yes"?>
<Relationships xmlns="http://schemas.openxmlformats.org/package/2006/relationships"><Relationship Id="rId2" Type="http://schemas.openxmlformats.org/officeDocument/2006/relationships/comments" Target="../comments/comment23.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jpeg"/><Relationship Id="rId14" Type="http://schemas.openxmlformats.org/officeDocument/2006/relationships/comments" Target="../comments/comment24.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comments" Target="../comments/comment2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Introduction to Data Visualisation</a:t>
            </a:r>
            <a:endParaRPr lang="en-GB" dirty="0"/>
          </a:p>
        </p:txBody>
      </p:sp>
      <p:sp>
        <p:nvSpPr>
          <p:cNvPr id="2" name="Subtitle 1"/>
          <p:cNvSpPr>
            <a:spLocks noGrp="1"/>
          </p:cNvSpPr>
          <p:nvPr>
            <p:ph type="subTitle" idx="1"/>
          </p:nvPr>
        </p:nvSpPr>
        <p:spPr/>
        <p:txBody>
          <a:bodyPr/>
          <a:lstStyle/>
          <a:p>
            <a:pPr marL="457200" indent="-457200">
              <a:buClr>
                <a:schemeClr val="bg1"/>
              </a:buClr>
              <a:buFont typeface="Wingdings" panose="05000000000000000000" pitchFamily="2" charset="2"/>
              <a:buChar char="v"/>
            </a:pPr>
            <a:r>
              <a:rPr lang="en-GB" dirty="0" smtClean="0"/>
              <a:t>Theory</a:t>
            </a:r>
            <a:endParaRPr lang="en-GB" dirty="0"/>
          </a:p>
        </p:txBody>
      </p:sp>
      <p:sp>
        <p:nvSpPr>
          <p:cNvPr id="8" name="Slide Number Placeholder 7"/>
          <p:cNvSpPr>
            <a:spLocks noGrp="1"/>
          </p:cNvSpPr>
          <p:nvPr>
            <p:ph type="sldNum" sz="quarter" idx="12"/>
          </p:nvPr>
        </p:nvSpPr>
        <p:spPr/>
        <p:txBody>
          <a:bodyPr/>
          <a:lstStyle/>
          <a:p>
            <a:fld id="{73DE2538-1682-4691-9D76-BD63A21848D4}" type="slidenum">
              <a:rPr lang="en-GB" smtClean="0"/>
              <a:pPr/>
              <a:t>1</a:t>
            </a:fld>
            <a:endParaRPr lang="en-GB"/>
          </a:p>
        </p:txBody>
      </p:sp>
      <p:sp>
        <p:nvSpPr>
          <p:cNvPr id="9" name="Date Placeholder 8"/>
          <p:cNvSpPr>
            <a:spLocks noGrp="1"/>
          </p:cNvSpPr>
          <p:nvPr>
            <p:ph type="dt" sz="half" idx="10"/>
          </p:nvPr>
        </p:nvSpPr>
        <p:spPr/>
        <p:txBody>
          <a:bodyPr/>
          <a:lstStyle/>
          <a:p>
            <a:r>
              <a:rPr lang="en-US" smtClean="0"/>
              <a:t>November 2016</a:t>
            </a:r>
            <a:endParaRPr lang="en-GB"/>
          </a:p>
        </p:txBody>
      </p:sp>
      <p:sp>
        <p:nvSpPr>
          <p:cNvPr id="10" name="Footer Placeholder 9"/>
          <p:cNvSpPr>
            <a:spLocks noGrp="1"/>
          </p:cNvSpPr>
          <p:nvPr>
            <p:ph type="ftr" sz="quarter" idx="11"/>
          </p:nvPr>
        </p:nvSpPr>
        <p:spPr/>
        <p:txBody>
          <a:bodyPr/>
          <a:lstStyle/>
          <a:p>
            <a:r>
              <a:rPr lang="en-GB" smtClean="0"/>
              <a:t>Data visualisation workshop - Excel</a:t>
            </a:r>
            <a:endParaRPr lang="en-GB" dirty="0"/>
          </a:p>
        </p:txBody>
      </p:sp>
    </p:spTree>
    <p:extLst>
      <p:ext uri="{BB962C8B-B14F-4D97-AF65-F5344CB8AC3E}">
        <p14:creationId xmlns:p14="http://schemas.microsoft.com/office/powerpoint/2010/main" val="16990134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Why </a:t>
            </a:r>
            <a:r>
              <a:rPr lang="en-GB" sz="2000" b="0" i="0" dirty="0" smtClean="0"/>
              <a:t>visualise?</a:t>
            </a:r>
            <a:endParaRPr lang="en-GB" b="0" i="0" dirty="0"/>
          </a:p>
        </p:txBody>
      </p:sp>
      <p:sp>
        <p:nvSpPr>
          <p:cNvPr id="3" name="Content Placeholder 2"/>
          <p:cNvSpPr>
            <a:spLocks noGrp="1"/>
          </p:cNvSpPr>
          <p:nvPr>
            <p:ph sz="quarter" idx="15"/>
          </p:nvPr>
        </p:nvSpPr>
        <p:spPr>
          <a:xfrm>
            <a:off x="533400" y="1628800"/>
            <a:ext cx="8077200" cy="4419600"/>
          </a:xfrm>
        </p:spPr>
        <p:txBody>
          <a:bodyPr/>
          <a:lstStyle/>
          <a:p>
            <a:pPr marL="0" lvl="1" indent="0">
              <a:lnSpc>
                <a:spcPct val="150000"/>
              </a:lnSpc>
              <a:spcAft>
                <a:spcPts val="1800"/>
              </a:spcAft>
              <a:buNone/>
            </a:pPr>
            <a:r>
              <a:rPr lang="en-GB" sz="1800" b="1" dirty="0">
                <a:solidFill>
                  <a:schemeClr val="accent1"/>
                </a:solidFill>
              </a:rPr>
              <a:t>Advantages</a:t>
            </a:r>
          </a:p>
          <a:p>
            <a:pPr marL="0" lvl="1" indent="0">
              <a:buNone/>
            </a:pPr>
            <a:r>
              <a:rPr lang="en-GB" sz="1800" dirty="0"/>
              <a:t>	Data visualisation takes advantage of the human brain’s highly evolved 	</a:t>
            </a:r>
            <a:r>
              <a:rPr lang="en-GB" sz="1800" b="1" dirty="0">
                <a:solidFill>
                  <a:schemeClr val="accent5"/>
                </a:solidFill>
              </a:rPr>
              <a:t>visual system</a:t>
            </a:r>
            <a:r>
              <a:rPr lang="en-GB" sz="1800" dirty="0"/>
              <a:t>. Our visual cognitive abilities mean we can quickly 	recognise patterns in an image. </a:t>
            </a:r>
          </a:p>
          <a:p>
            <a:pPr marL="0" lvl="1" indent="0">
              <a:buNone/>
            </a:pPr>
            <a:endParaRPr lang="en-GB" sz="1800" dirty="0"/>
          </a:p>
          <a:p>
            <a:pPr marL="0" lvl="1" indent="0">
              <a:buNone/>
            </a:pPr>
            <a:r>
              <a:rPr lang="en-GB" sz="1800" dirty="0"/>
              <a:t>Visualisation takes advantage of this ability to </a:t>
            </a:r>
            <a:br>
              <a:rPr lang="en-GB" sz="1800" dirty="0"/>
            </a:br>
            <a:r>
              <a:rPr lang="en-GB" sz="1800" b="1" dirty="0">
                <a:solidFill>
                  <a:schemeClr val="accent5"/>
                </a:solidFill>
              </a:rPr>
              <a:t>identify</a:t>
            </a:r>
            <a:r>
              <a:rPr lang="en-GB" sz="1800" dirty="0"/>
              <a:t>, </a:t>
            </a:r>
            <a:r>
              <a:rPr lang="en-GB" sz="1800" b="1" dirty="0">
                <a:solidFill>
                  <a:schemeClr val="accent5"/>
                </a:solidFill>
              </a:rPr>
              <a:t>explore</a:t>
            </a:r>
            <a:r>
              <a:rPr lang="en-GB" sz="1800" dirty="0"/>
              <a:t>, </a:t>
            </a:r>
            <a:r>
              <a:rPr lang="en-GB" sz="1800" b="1" dirty="0">
                <a:solidFill>
                  <a:schemeClr val="accent5"/>
                </a:solidFill>
              </a:rPr>
              <a:t>interpret</a:t>
            </a:r>
            <a:r>
              <a:rPr lang="en-GB" sz="1800" dirty="0"/>
              <a:t> and </a:t>
            </a:r>
            <a:r>
              <a:rPr lang="en-GB" sz="1800" b="1" dirty="0">
                <a:solidFill>
                  <a:schemeClr val="accent5"/>
                </a:solidFill>
              </a:rPr>
              <a:t>understand</a:t>
            </a:r>
            <a:r>
              <a:rPr lang="en-GB" sz="1800" b="1" dirty="0"/>
              <a:t> </a:t>
            </a:r>
            <a:r>
              <a:rPr lang="en-GB" sz="1800" dirty="0"/>
              <a:t>patterns within large datasets.</a:t>
            </a:r>
          </a:p>
          <a:p>
            <a:pPr marL="0" lvl="1" indent="0">
              <a:buNone/>
            </a:pPr>
            <a:endParaRPr lang="en-GB" sz="1800" dirty="0"/>
          </a:p>
          <a:p>
            <a:pPr marL="0" lvl="1" indent="0">
              <a:buNone/>
            </a:pPr>
            <a:r>
              <a:rPr lang="en-GB" sz="1800" dirty="0"/>
              <a:t>This is becoming increasingly important as the amount of data involved in every </a:t>
            </a:r>
            <a:r>
              <a:rPr lang="en-GB" sz="1800" dirty="0" smtClean="0"/>
              <a:t>profession </a:t>
            </a:r>
            <a:r>
              <a:rPr lang="en-GB" sz="1800" dirty="0"/>
              <a:t>is growing exponentially by the day.</a:t>
            </a: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u="sng" dirty="0">
              <a:latin typeface="+mj-lt"/>
            </a:endParaRPr>
          </a:p>
          <a:p>
            <a:endParaRPr lang="en-GB" sz="1600" dirty="0">
              <a:latin typeface="+mj-lt"/>
            </a:endParaRPr>
          </a:p>
        </p:txBody>
      </p:sp>
      <p:grpSp>
        <p:nvGrpSpPr>
          <p:cNvPr id="26" name="Group 25"/>
          <p:cNvGrpSpPr/>
          <p:nvPr/>
        </p:nvGrpSpPr>
        <p:grpSpPr>
          <a:xfrm>
            <a:off x="530352" y="2312944"/>
            <a:ext cx="612000" cy="612000"/>
            <a:chOff x="1467520" y="2258092"/>
            <a:chExt cx="612000" cy="612000"/>
          </a:xfrm>
        </p:grpSpPr>
        <p:sp>
          <p:nvSpPr>
            <p:cNvPr id="27" name="Oval 26"/>
            <p:cNvSpPr/>
            <p:nvPr/>
          </p:nvSpPr>
          <p:spPr bwMode="ltGray">
            <a:xfrm>
              <a:off x="1467520" y="2258092"/>
              <a:ext cx="612000" cy="612000"/>
            </a:xfrm>
            <a:prstGeom prst="ellipse">
              <a:avLst/>
            </a:prstGeom>
            <a:solidFill>
              <a:schemeClr val="accent5"/>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sp>
          <p:nvSpPr>
            <p:cNvPr id="28" name="Freeform 4888"/>
            <p:cNvSpPr>
              <a:spLocks noEditPoints="1"/>
            </p:cNvSpPr>
            <p:nvPr/>
          </p:nvSpPr>
          <p:spPr bwMode="auto">
            <a:xfrm>
              <a:off x="1543157" y="2426474"/>
              <a:ext cx="460727" cy="281286"/>
            </a:xfrm>
            <a:custGeom>
              <a:avLst/>
              <a:gdLst>
                <a:gd name="T0" fmla="*/ 190 w 380"/>
                <a:gd name="T1" fmla="*/ 0 h 232"/>
                <a:gd name="T2" fmla="*/ 130 w 380"/>
                <a:gd name="T3" fmla="*/ 8 h 232"/>
                <a:gd name="T4" fmla="*/ 78 w 380"/>
                <a:gd name="T5" fmla="*/ 32 h 232"/>
                <a:gd name="T6" fmla="*/ 34 w 380"/>
                <a:gd name="T7" fmla="*/ 68 h 232"/>
                <a:gd name="T8" fmla="*/ 0 w 380"/>
                <a:gd name="T9" fmla="*/ 116 h 232"/>
                <a:gd name="T10" fmla="*/ 16 w 380"/>
                <a:gd name="T11" fmla="*/ 140 h 232"/>
                <a:gd name="T12" fmla="*/ 54 w 380"/>
                <a:gd name="T13" fmla="*/ 184 h 232"/>
                <a:gd name="T14" fmla="*/ 102 w 380"/>
                <a:gd name="T15" fmla="*/ 214 h 232"/>
                <a:gd name="T16" fmla="*/ 160 w 380"/>
                <a:gd name="T17" fmla="*/ 230 h 232"/>
                <a:gd name="T18" fmla="*/ 190 w 380"/>
                <a:gd name="T19" fmla="*/ 232 h 232"/>
                <a:gd name="T20" fmla="*/ 250 w 380"/>
                <a:gd name="T21" fmla="*/ 224 h 232"/>
                <a:gd name="T22" fmla="*/ 302 w 380"/>
                <a:gd name="T23" fmla="*/ 200 h 232"/>
                <a:gd name="T24" fmla="*/ 346 w 380"/>
                <a:gd name="T25" fmla="*/ 164 h 232"/>
                <a:gd name="T26" fmla="*/ 380 w 380"/>
                <a:gd name="T27" fmla="*/ 116 h 232"/>
                <a:gd name="T28" fmla="*/ 364 w 380"/>
                <a:gd name="T29" fmla="*/ 92 h 232"/>
                <a:gd name="T30" fmla="*/ 326 w 380"/>
                <a:gd name="T31" fmla="*/ 48 h 232"/>
                <a:gd name="T32" fmla="*/ 278 w 380"/>
                <a:gd name="T33" fmla="*/ 18 h 232"/>
                <a:gd name="T34" fmla="*/ 220 w 380"/>
                <a:gd name="T35" fmla="*/ 2 h 232"/>
                <a:gd name="T36" fmla="*/ 190 w 380"/>
                <a:gd name="T37" fmla="*/ 0 h 232"/>
                <a:gd name="T38" fmla="*/ 190 w 380"/>
                <a:gd name="T39" fmla="*/ 212 h 232"/>
                <a:gd name="T40" fmla="*/ 152 w 380"/>
                <a:gd name="T41" fmla="*/ 204 h 232"/>
                <a:gd name="T42" fmla="*/ 122 w 380"/>
                <a:gd name="T43" fmla="*/ 184 h 232"/>
                <a:gd name="T44" fmla="*/ 102 w 380"/>
                <a:gd name="T45" fmla="*/ 154 h 232"/>
                <a:gd name="T46" fmla="*/ 94 w 380"/>
                <a:gd name="T47" fmla="*/ 116 h 232"/>
                <a:gd name="T48" fmla="*/ 96 w 380"/>
                <a:gd name="T49" fmla="*/ 96 h 232"/>
                <a:gd name="T50" fmla="*/ 110 w 380"/>
                <a:gd name="T51" fmla="*/ 62 h 232"/>
                <a:gd name="T52" fmla="*/ 136 w 380"/>
                <a:gd name="T53" fmla="*/ 36 h 232"/>
                <a:gd name="T54" fmla="*/ 170 w 380"/>
                <a:gd name="T55" fmla="*/ 22 h 232"/>
                <a:gd name="T56" fmla="*/ 190 w 380"/>
                <a:gd name="T57" fmla="*/ 20 h 232"/>
                <a:gd name="T58" fmla="*/ 228 w 380"/>
                <a:gd name="T59" fmla="*/ 28 h 232"/>
                <a:gd name="T60" fmla="*/ 258 w 380"/>
                <a:gd name="T61" fmla="*/ 48 h 232"/>
                <a:gd name="T62" fmla="*/ 278 w 380"/>
                <a:gd name="T63" fmla="*/ 78 h 232"/>
                <a:gd name="T64" fmla="*/ 286 w 380"/>
                <a:gd name="T65" fmla="*/ 116 h 232"/>
                <a:gd name="T66" fmla="*/ 284 w 380"/>
                <a:gd name="T67" fmla="*/ 136 h 232"/>
                <a:gd name="T68" fmla="*/ 270 w 380"/>
                <a:gd name="T69" fmla="*/ 170 h 232"/>
                <a:gd name="T70" fmla="*/ 244 w 380"/>
                <a:gd name="T71" fmla="*/ 196 h 232"/>
                <a:gd name="T72" fmla="*/ 210 w 380"/>
                <a:gd name="T73" fmla="*/ 210 h 232"/>
                <a:gd name="T74" fmla="*/ 190 w 380"/>
                <a:gd name="T75" fmla="*/ 212 h 232"/>
                <a:gd name="T76" fmla="*/ 242 w 380"/>
                <a:gd name="T77" fmla="*/ 116 h 232"/>
                <a:gd name="T78" fmla="*/ 238 w 380"/>
                <a:gd name="T79" fmla="*/ 136 h 232"/>
                <a:gd name="T80" fmla="*/ 228 w 380"/>
                <a:gd name="T81" fmla="*/ 154 h 232"/>
                <a:gd name="T82" fmla="*/ 210 w 380"/>
                <a:gd name="T83" fmla="*/ 164 h 232"/>
                <a:gd name="T84" fmla="*/ 190 w 380"/>
                <a:gd name="T85" fmla="*/ 168 h 232"/>
                <a:gd name="T86" fmla="*/ 180 w 380"/>
                <a:gd name="T87" fmla="*/ 168 h 232"/>
                <a:gd name="T88" fmla="*/ 160 w 380"/>
                <a:gd name="T89" fmla="*/ 160 h 232"/>
                <a:gd name="T90" fmla="*/ 146 w 380"/>
                <a:gd name="T91" fmla="*/ 146 h 232"/>
                <a:gd name="T92" fmla="*/ 138 w 380"/>
                <a:gd name="T93" fmla="*/ 126 h 232"/>
                <a:gd name="T94" fmla="*/ 138 w 380"/>
                <a:gd name="T95" fmla="*/ 116 h 232"/>
                <a:gd name="T96" fmla="*/ 142 w 380"/>
                <a:gd name="T97" fmla="*/ 96 h 232"/>
                <a:gd name="T98" fmla="*/ 152 w 380"/>
                <a:gd name="T99" fmla="*/ 78 h 232"/>
                <a:gd name="T100" fmla="*/ 170 w 380"/>
                <a:gd name="T101" fmla="*/ 68 h 232"/>
                <a:gd name="T102" fmla="*/ 190 w 380"/>
                <a:gd name="T103" fmla="*/ 64 h 232"/>
                <a:gd name="T104" fmla="*/ 200 w 380"/>
                <a:gd name="T105" fmla="*/ 64 h 232"/>
                <a:gd name="T106" fmla="*/ 220 w 380"/>
                <a:gd name="T107" fmla="*/ 72 h 232"/>
                <a:gd name="T108" fmla="*/ 234 w 380"/>
                <a:gd name="T109" fmla="*/ 86 h 232"/>
                <a:gd name="T110" fmla="*/ 242 w 380"/>
                <a:gd name="T111" fmla="*/ 106 h 232"/>
                <a:gd name="T112" fmla="*/ 242 w 380"/>
                <a:gd name="T113"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0" h="232">
                  <a:moveTo>
                    <a:pt x="190" y="0"/>
                  </a:moveTo>
                  <a:lnTo>
                    <a:pt x="190" y="0"/>
                  </a:lnTo>
                  <a:lnTo>
                    <a:pt x="160" y="2"/>
                  </a:lnTo>
                  <a:lnTo>
                    <a:pt x="130" y="8"/>
                  </a:lnTo>
                  <a:lnTo>
                    <a:pt x="102" y="18"/>
                  </a:lnTo>
                  <a:lnTo>
                    <a:pt x="78" y="32"/>
                  </a:lnTo>
                  <a:lnTo>
                    <a:pt x="54" y="48"/>
                  </a:lnTo>
                  <a:lnTo>
                    <a:pt x="34" y="68"/>
                  </a:lnTo>
                  <a:lnTo>
                    <a:pt x="16" y="92"/>
                  </a:lnTo>
                  <a:lnTo>
                    <a:pt x="0" y="116"/>
                  </a:lnTo>
                  <a:lnTo>
                    <a:pt x="0" y="116"/>
                  </a:lnTo>
                  <a:lnTo>
                    <a:pt x="16" y="140"/>
                  </a:lnTo>
                  <a:lnTo>
                    <a:pt x="34" y="164"/>
                  </a:lnTo>
                  <a:lnTo>
                    <a:pt x="54" y="184"/>
                  </a:lnTo>
                  <a:lnTo>
                    <a:pt x="78" y="200"/>
                  </a:lnTo>
                  <a:lnTo>
                    <a:pt x="102" y="214"/>
                  </a:lnTo>
                  <a:lnTo>
                    <a:pt x="130" y="224"/>
                  </a:lnTo>
                  <a:lnTo>
                    <a:pt x="160" y="230"/>
                  </a:lnTo>
                  <a:lnTo>
                    <a:pt x="190" y="232"/>
                  </a:lnTo>
                  <a:lnTo>
                    <a:pt x="190" y="232"/>
                  </a:lnTo>
                  <a:lnTo>
                    <a:pt x="220" y="230"/>
                  </a:lnTo>
                  <a:lnTo>
                    <a:pt x="250" y="224"/>
                  </a:lnTo>
                  <a:lnTo>
                    <a:pt x="278" y="214"/>
                  </a:lnTo>
                  <a:lnTo>
                    <a:pt x="302" y="200"/>
                  </a:lnTo>
                  <a:lnTo>
                    <a:pt x="326" y="184"/>
                  </a:lnTo>
                  <a:lnTo>
                    <a:pt x="346" y="164"/>
                  </a:lnTo>
                  <a:lnTo>
                    <a:pt x="364" y="140"/>
                  </a:lnTo>
                  <a:lnTo>
                    <a:pt x="380" y="116"/>
                  </a:lnTo>
                  <a:lnTo>
                    <a:pt x="380" y="116"/>
                  </a:lnTo>
                  <a:lnTo>
                    <a:pt x="364" y="92"/>
                  </a:lnTo>
                  <a:lnTo>
                    <a:pt x="346" y="68"/>
                  </a:lnTo>
                  <a:lnTo>
                    <a:pt x="326" y="48"/>
                  </a:lnTo>
                  <a:lnTo>
                    <a:pt x="302" y="32"/>
                  </a:lnTo>
                  <a:lnTo>
                    <a:pt x="278" y="18"/>
                  </a:lnTo>
                  <a:lnTo>
                    <a:pt x="250" y="8"/>
                  </a:lnTo>
                  <a:lnTo>
                    <a:pt x="220" y="2"/>
                  </a:lnTo>
                  <a:lnTo>
                    <a:pt x="190" y="0"/>
                  </a:lnTo>
                  <a:lnTo>
                    <a:pt x="190" y="0"/>
                  </a:lnTo>
                  <a:close/>
                  <a:moveTo>
                    <a:pt x="190" y="212"/>
                  </a:moveTo>
                  <a:lnTo>
                    <a:pt x="190" y="212"/>
                  </a:lnTo>
                  <a:lnTo>
                    <a:pt x="170" y="210"/>
                  </a:lnTo>
                  <a:lnTo>
                    <a:pt x="152" y="204"/>
                  </a:lnTo>
                  <a:lnTo>
                    <a:pt x="136" y="196"/>
                  </a:lnTo>
                  <a:lnTo>
                    <a:pt x="122" y="184"/>
                  </a:lnTo>
                  <a:lnTo>
                    <a:pt x="110" y="170"/>
                  </a:lnTo>
                  <a:lnTo>
                    <a:pt x="102" y="154"/>
                  </a:lnTo>
                  <a:lnTo>
                    <a:pt x="96" y="136"/>
                  </a:lnTo>
                  <a:lnTo>
                    <a:pt x="94" y="116"/>
                  </a:lnTo>
                  <a:lnTo>
                    <a:pt x="94" y="116"/>
                  </a:lnTo>
                  <a:lnTo>
                    <a:pt x="96" y="96"/>
                  </a:lnTo>
                  <a:lnTo>
                    <a:pt x="102" y="78"/>
                  </a:lnTo>
                  <a:lnTo>
                    <a:pt x="110" y="62"/>
                  </a:lnTo>
                  <a:lnTo>
                    <a:pt x="122" y="48"/>
                  </a:lnTo>
                  <a:lnTo>
                    <a:pt x="136" y="36"/>
                  </a:lnTo>
                  <a:lnTo>
                    <a:pt x="152" y="28"/>
                  </a:lnTo>
                  <a:lnTo>
                    <a:pt x="170" y="22"/>
                  </a:lnTo>
                  <a:lnTo>
                    <a:pt x="190" y="20"/>
                  </a:lnTo>
                  <a:lnTo>
                    <a:pt x="190" y="20"/>
                  </a:lnTo>
                  <a:lnTo>
                    <a:pt x="210" y="22"/>
                  </a:lnTo>
                  <a:lnTo>
                    <a:pt x="228" y="28"/>
                  </a:lnTo>
                  <a:lnTo>
                    <a:pt x="244" y="36"/>
                  </a:lnTo>
                  <a:lnTo>
                    <a:pt x="258" y="48"/>
                  </a:lnTo>
                  <a:lnTo>
                    <a:pt x="270" y="62"/>
                  </a:lnTo>
                  <a:lnTo>
                    <a:pt x="278" y="78"/>
                  </a:lnTo>
                  <a:lnTo>
                    <a:pt x="284" y="96"/>
                  </a:lnTo>
                  <a:lnTo>
                    <a:pt x="286" y="116"/>
                  </a:lnTo>
                  <a:lnTo>
                    <a:pt x="286" y="116"/>
                  </a:lnTo>
                  <a:lnTo>
                    <a:pt x="284" y="136"/>
                  </a:lnTo>
                  <a:lnTo>
                    <a:pt x="278" y="154"/>
                  </a:lnTo>
                  <a:lnTo>
                    <a:pt x="270" y="170"/>
                  </a:lnTo>
                  <a:lnTo>
                    <a:pt x="258" y="184"/>
                  </a:lnTo>
                  <a:lnTo>
                    <a:pt x="244" y="196"/>
                  </a:lnTo>
                  <a:lnTo>
                    <a:pt x="228" y="204"/>
                  </a:lnTo>
                  <a:lnTo>
                    <a:pt x="210" y="210"/>
                  </a:lnTo>
                  <a:lnTo>
                    <a:pt x="190" y="212"/>
                  </a:lnTo>
                  <a:lnTo>
                    <a:pt x="190" y="212"/>
                  </a:lnTo>
                  <a:close/>
                  <a:moveTo>
                    <a:pt x="242" y="116"/>
                  </a:moveTo>
                  <a:lnTo>
                    <a:pt x="242" y="116"/>
                  </a:lnTo>
                  <a:lnTo>
                    <a:pt x="242" y="126"/>
                  </a:lnTo>
                  <a:lnTo>
                    <a:pt x="238" y="136"/>
                  </a:lnTo>
                  <a:lnTo>
                    <a:pt x="234" y="146"/>
                  </a:lnTo>
                  <a:lnTo>
                    <a:pt x="228" y="154"/>
                  </a:lnTo>
                  <a:lnTo>
                    <a:pt x="220" y="160"/>
                  </a:lnTo>
                  <a:lnTo>
                    <a:pt x="210" y="164"/>
                  </a:lnTo>
                  <a:lnTo>
                    <a:pt x="200" y="168"/>
                  </a:lnTo>
                  <a:lnTo>
                    <a:pt x="190" y="168"/>
                  </a:lnTo>
                  <a:lnTo>
                    <a:pt x="190" y="168"/>
                  </a:lnTo>
                  <a:lnTo>
                    <a:pt x="180" y="168"/>
                  </a:lnTo>
                  <a:lnTo>
                    <a:pt x="170" y="164"/>
                  </a:lnTo>
                  <a:lnTo>
                    <a:pt x="160" y="160"/>
                  </a:lnTo>
                  <a:lnTo>
                    <a:pt x="152" y="154"/>
                  </a:lnTo>
                  <a:lnTo>
                    <a:pt x="146" y="146"/>
                  </a:lnTo>
                  <a:lnTo>
                    <a:pt x="142" y="136"/>
                  </a:lnTo>
                  <a:lnTo>
                    <a:pt x="138" y="126"/>
                  </a:lnTo>
                  <a:lnTo>
                    <a:pt x="138" y="116"/>
                  </a:lnTo>
                  <a:lnTo>
                    <a:pt x="138" y="116"/>
                  </a:lnTo>
                  <a:lnTo>
                    <a:pt x="138" y="106"/>
                  </a:lnTo>
                  <a:lnTo>
                    <a:pt x="142" y="96"/>
                  </a:lnTo>
                  <a:lnTo>
                    <a:pt x="146" y="86"/>
                  </a:lnTo>
                  <a:lnTo>
                    <a:pt x="152" y="78"/>
                  </a:lnTo>
                  <a:lnTo>
                    <a:pt x="160" y="72"/>
                  </a:lnTo>
                  <a:lnTo>
                    <a:pt x="170" y="68"/>
                  </a:lnTo>
                  <a:lnTo>
                    <a:pt x="180" y="64"/>
                  </a:lnTo>
                  <a:lnTo>
                    <a:pt x="190" y="64"/>
                  </a:lnTo>
                  <a:lnTo>
                    <a:pt x="190" y="64"/>
                  </a:lnTo>
                  <a:lnTo>
                    <a:pt x="200" y="64"/>
                  </a:lnTo>
                  <a:lnTo>
                    <a:pt x="210" y="68"/>
                  </a:lnTo>
                  <a:lnTo>
                    <a:pt x="220" y="72"/>
                  </a:lnTo>
                  <a:lnTo>
                    <a:pt x="228" y="78"/>
                  </a:lnTo>
                  <a:lnTo>
                    <a:pt x="234" y="86"/>
                  </a:lnTo>
                  <a:lnTo>
                    <a:pt x="238" y="96"/>
                  </a:lnTo>
                  <a:lnTo>
                    <a:pt x="242" y="106"/>
                  </a:lnTo>
                  <a:lnTo>
                    <a:pt x="242" y="116"/>
                  </a:lnTo>
                  <a:lnTo>
                    <a:pt x="242" y="1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9" name="TextBox 28"/>
          <p:cNvSpPr txBox="1"/>
          <p:nvPr/>
        </p:nvSpPr>
        <p:spPr>
          <a:xfrm>
            <a:off x="1475656" y="4581128"/>
            <a:ext cx="7134944" cy="1080120"/>
          </a:xfrm>
          <a:prstGeom prst="rect">
            <a:avLst/>
          </a:prstGeom>
          <a:noFill/>
        </p:spPr>
        <p:txBody>
          <a:bodyPr wrap="square" lIns="0" tIns="0" rIns="0" bIns="0" rtlCol="0">
            <a:noAutofit/>
          </a:bodyPr>
          <a:lstStyle/>
          <a:p>
            <a:pPr indent="-274320">
              <a:spcAft>
                <a:spcPts val="900"/>
              </a:spcAft>
            </a:pPr>
            <a:endParaRPr lang="en-GB" dirty="0" err="1" smtClean="0">
              <a:latin typeface="+mj-lt"/>
            </a:endParaRPr>
          </a:p>
        </p:txBody>
      </p:sp>
      <p:sp>
        <p:nvSpPr>
          <p:cNvPr id="4" name="Slide Number Placeholder 3"/>
          <p:cNvSpPr>
            <a:spLocks noGrp="1"/>
          </p:cNvSpPr>
          <p:nvPr>
            <p:ph type="sldNum" sz="quarter" idx="18"/>
          </p:nvPr>
        </p:nvSpPr>
        <p:spPr/>
        <p:txBody>
          <a:bodyPr/>
          <a:lstStyle/>
          <a:p>
            <a:fld id="{F5E609D5-BB2C-4735-B62A-4AB7F7AFBFEB}" type="slidenum">
              <a:rPr lang="en-GB" smtClean="0"/>
              <a:pPr/>
              <a:t>10</a:t>
            </a:fld>
            <a:endParaRPr lang="en-GB"/>
          </a:p>
        </p:txBody>
      </p:sp>
      <p:sp>
        <p:nvSpPr>
          <p:cNvPr id="23" name="Date Placeholder 22"/>
          <p:cNvSpPr>
            <a:spLocks noGrp="1"/>
          </p:cNvSpPr>
          <p:nvPr>
            <p:ph type="dt" sz="half" idx="16"/>
          </p:nvPr>
        </p:nvSpPr>
        <p:spPr/>
        <p:txBody>
          <a:bodyPr/>
          <a:lstStyle/>
          <a:p>
            <a:r>
              <a:rPr lang="en-US" smtClean="0"/>
              <a:t>November 2016</a:t>
            </a:r>
            <a:endParaRPr lang="en-GB"/>
          </a:p>
        </p:txBody>
      </p:sp>
      <p:sp>
        <p:nvSpPr>
          <p:cNvPr id="11" name="Footer Placeholder 23"/>
          <p:cNvSpPr>
            <a:spLocks noGrp="1"/>
          </p:cNvSpPr>
          <p:nvPr>
            <p:ph type="ftr" sz="quarter" idx="17"/>
          </p:nvPr>
        </p:nvSpPr>
        <p:spPr>
          <a:xfrm>
            <a:off x="530352" y="6324600"/>
            <a:ext cx="5260848" cy="150876"/>
          </a:xfrm>
        </p:spPr>
        <p:txBody>
          <a:bodyPr/>
          <a:lstStyle/>
          <a:p>
            <a:r>
              <a:rPr lang="en-GB" smtClean="0"/>
              <a:t>Data visualisation workshop - Excel</a:t>
            </a:r>
            <a:endParaRPr lang="en-GB" dirty="0"/>
          </a:p>
        </p:txBody>
      </p:sp>
    </p:spTree>
    <p:extLst>
      <p:ext uri="{BB962C8B-B14F-4D97-AF65-F5344CB8AC3E}">
        <p14:creationId xmlns:p14="http://schemas.microsoft.com/office/powerpoint/2010/main" val="36977503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smtClean="0"/>
              <a:t>Getting the data</a:t>
            </a:r>
            <a:endParaRPr lang="en-GB" sz="2800" b="0" i="0" dirty="0"/>
          </a:p>
        </p:txBody>
      </p:sp>
      <p:sp>
        <p:nvSpPr>
          <p:cNvPr id="3" name="Content Placeholder 2"/>
          <p:cNvSpPr>
            <a:spLocks noGrp="1"/>
          </p:cNvSpPr>
          <p:nvPr>
            <p:ph sz="quarter" idx="15"/>
          </p:nvPr>
        </p:nvSpPr>
        <p:spPr>
          <a:xfrm>
            <a:off x="533400" y="1752600"/>
            <a:ext cx="8077200" cy="1604392"/>
          </a:xfrm>
        </p:spPr>
        <p:txBody>
          <a:bodyPr/>
          <a:lstStyle/>
          <a:p>
            <a:r>
              <a:rPr lang="en-GB" b="1" i="1" dirty="0">
                <a:solidFill>
                  <a:schemeClr val="accent1"/>
                </a:solidFill>
              </a:rPr>
              <a:t>Loan repayment dashboard </a:t>
            </a:r>
            <a:endParaRPr lang="en-GB" b="1" i="1" dirty="0" smtClean="0">
              <a:solidFill>
                <a:schemeClr val="accent1"/>
              </a:solidFill>
            </a:endParaRPr>
          </a:p>
          <a:p>
            <a:r>
              <a:rPr lang="en-GB" sz="1800" dirty="0" smtClean="0"/>
              <a:t>Now right click on the graph select </a:t>
            </a:r>
            <a:r>
              <a:rPr lang="en-GB" sz="1800" dirty="0" smtClean="0">
                <a:solidFill>
                  <a:schemeClr val="accent5"/>
                </a:solidFill>
              </a:rPr>
              <a:t>“Select data”</a:t>
            </a:r>
            <a:r>
              <a:rPr lang="en-GB" sz="1800" dirty="0" smtClean="0"/>
              <a:t>,</a:t>
            </a:r>
            <a:r>
              <a:rPr lang="en-GB" sz="1800" dirty="0" smtClean="0">
                <a:solidFill>
                  <a:schemeClr val="accent5"/>
                </a:solidFill>
              </a:rPr>
              <a:t> </a:t>
            </a:r>
            <a:r>
              <a:rPr lang="en-GB" sz="1800" dirty="0" smtClean="0"/>
              <a:t>click on </a:t>
            </a:r>
            <a:r>
              <a:rPr lang="en-GB" sz="1800" dirty="0" smtClean="0">
                <a:solidFill>
                  <a:schemeClr val="accent5"/>
                </a:solidFill>
              </a:rPr>
              <a:t>“Add”</a:t>
            </a:r>
            <a:r>
              <a:rPr lang="en-GB" sz="1800" dirty="0" smtClean="0"/>
              <a:t>, select the </a:t>
            </a:r>
            <a:r>
              <a:rPr lang="en-GB" sz="1800" dirty="0" smtClean="0">
                <a:solidFill>
                  <a:schemeClr val="accent5"/>
                </a:solidFill>
              </a:rPr>
              <a:t>“Date line” </a:t>
            </a:r>
            <a:r>
              <a:rPr lang="en-GB" sz="1800" dirty="0" smtClean="0"/>
              <a:t>column from the </a:t>
            </a:r>
            <a:r>
              <a:rPr lang="en-GB" sz="1800" dirty="0" smtClean="0">
                <a:solidFill>
                  <a:schemeClr val="accent5"/>
                </a:solidFill>
              </a:rPr>
              <a:t>“Forecast” </a:t>
            </a:r>
            <a:r>
              <a:rPr lang="en-GB" sz="1800" dirty="0" smtClean="0"/>
              <a:t>sheet, click </a:t>
            </a:r>
            <a:r>
              <a:rPr lang="en-GB" sz="1800" dirty="0" smtClean="0">
                <a:solidFill>
                  <a:schemeClr val="accent5"/>
                </a:solidFill>
              </a:rPr>
              <a:t>“Ok”</a:t>
            </a:r>
            <a:r>
              <a:rPr lang="en-GB" sz="1800" dirty="0" smtClean="0"/>
              <a:t>. Right click again on the graph, select </a:t>
            </a:r>
            <a:r>
              <a:rPr lang="en-GB" sz="1800" dirty="0" smtClean="0">
                <a:solidFill>
                  <a:schemeClr val="accent5"/>
                </a:solidFill>
              </a:rPr>
              <a:t>“Change Chart Type</a:t>
            </a:r>
            <a:r>
              <a:rPr lang="en-GB" sz="1800" dirty="0" smtClean="0"/>
              <a:t>” and configure the </a:t>
            </a:r>
            <a:r>
              <a:rPr lang="en-GB" sz="1800" dirty="0" smtClean="0">
                <a:solidFill>
                  <a:schemeClr val="accent5"/>
                </a:solidFill>
              </a:rPr>
              <a:t>“Date line” </a:t>
            </a:r>
            <a:r>
              <a:rPr lang="en-GB" sz="1800" dirty="0" smtClean="0"/>
              <a:t>as a </a:t>
            </a:r>
            <a:r>
              <a:rPr lang="en-GB" sz="1800" dirty="0" smtClean="0">
                <a:solidFill>
                  <a:schemeClr val="accent5"/>
                </a:solidFill>
              </a:rPr>
              <a:t>“Column”</a:t>
            </a:r>
            <a:r>
              <a:rPr lang="en-GB" sz="1800" dirty="0" smtClean="0"/>
              <a:t>.</a:t>
            </a:r>
            <a:endParaRPr lang="en-GB" sz="1800"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100</a:t>
            </a:fld>
            <a:endParaRPr lang="en-GB"/>
          </a:p>
        </p:txBody>
      </p:sp>
      <p:pic>
        <p:nvPicPr>
          <p:cNvPr id="10" name="Picture 9"/>
          <p:cNvPicPr>
            <a:picLocks noChangeAspect="1"/>
          </p:cNvPicPr>
          <p:nvPr/>
        </p:nvPicPr>
        <p:blipFill>
          <a:blip r:embed="rId2"/>
          <a:stretch>
            <a:fillRect/>
          </a:stretch>
        </p:blipFill>
        <p:spPr>
          <a:xfrm>
            <a:off x="617853" y="3140968"/>
            <a:ext cx="7992747" cy="3107432"/>
          </a:xfrm>
          <a:prstGeom prst="rect">
            <a:avLst/>
          </a:prstGeom>
        </p:spPr>
      </p:pic>
    </p:spTree>
    <p:extLst>
      <p:ext uri="{BB962C8B-B14F-4D97-AF65-F5344CB8AC3E}">
        <p14:creationId xmlns:p14="http://schemas.microsoft.com/office/powerpoint/2010/main" val="427190666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smtClean="0"/>
              <a:t>Getting the data</a:t>
            </a:r>
            <a:endParaRPr lang="en-GB" sz="2800" b="0" i="0" dirty="0"/>
          </a:p>
        </p:txBody>
      </p:sp>
      <p:sp>
        <p:nvSpPr>
          <p:cNvPr id="3" name="Content Placeholder 2"/>
          <p:cNvSpPr>
            <a:spLocks noGrp="1"/>
          </p:cNvSpPr>
          <p:nvPr>
            <p:ph sz="quarter" idx="15"/>
          </p:nvPr>
        </p:nvSpPr>
        <p:spPr>
          <a:xfrm>
            <a:off x="533400" y="1752600"/>
            <a:ext cx="8077200" cy="1604392"/>
          </a:xfrm>
        </p:spPr>
        <p:txBody>
          <a:bodyPr/>
          <a:lstStyle/>
          <a:p>
            <a:r>
              <a:rPr lang="en-GB" b="1" i="1" dirty="0">
                <a:solidFill>
                  <a:schemeClr val="accent1"/>
                </a:solidFill>
              </a:rPr>
              <a:t>Loan repayment dashboard </a:t>
            </a:r>
            <a:endParaRPr lang="en-GB" b="1" i="1" dirty="0" smtClean="0">
              <a:solidFill>
                <a:schemeClr val="accent1"/>
              </a:solidFill>
            </a:endParaRPr>
          </a:p>
          <a:p>
            <a:r>
              <a:rPr lang="en-GB" sz="1800" dirty="0" smtClean="0"/>
              <a:t>Cut and paste your chart into the </a:t>
            </a:r>
            <a:r>
              <a:rPr lang="en-GB" sz="1800" dirty="0" smtClean="0">
                <a:solidFill>
                  <a:schemeClr val="accent5"/>
                </a:solidFill>
              </a:rPr>
              <a:t>“Dashboard”</a:t>
            </a:r>
            <a:r>
              <a:rPr lang="en-GB" sz="1800" dirty="0" smtClean="0"/>
              <a:t> sheet and format the colours until all the series are clear. </a:t>
            </a:r>
            <a:endParaRPr lang="en-GB" sz="1800"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101</a:t>
            </a:fld>
            <a:endParaRPr lang="en-GB"/>
          </a:p>
        </p:txBody>
      </p:sp>
      <p:pic>
        <p:nvPicPr>
          <p:cNvPr id="10" name="Picture 9"/>
          <p:cNvPicPr>
            <a:picLocks noChangeAspect="1"/>
          </p:cNvPicPr>
          <p:nvPr/>
        </p:nvPicPr>
        <p:blipFill>
          <a:blip r:embed="rId2"/>
          <a:stretch>
            <a:fillRect/>
          </a:stretch>
        </p:blipFill>
        <p:spPr>
          <a:xfrm>
            <a:off x="1838325" y="2828925"/>
            <a:ext cx="5467350" cy="3571875"/>
          </a:xfrm>
          <a:prstGeom prst="rect">
            <a:avLst/>
          </a:prstGeom>
        </p:spPr>
      </p:pic>
    </p:spTree>
    <p:extLst>
      <p:ext uri="{BB962C8B-B14F-4D97-AF65-F5344CB8AC3E}">
        <p14:creationId xmlns:p14="http://schemas.microsoft.com/office/powerpoint/2010/main" val="172307724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smtClean="0"/>
              <a:t>Getting the data</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r>
              <a:rPr lang="en-GB" b="1" i="1" dirty="0" smtClean="0">
                <a:solidFill>
                  <a:schemeClr val="accent1"/>
                </a:solidFill>
              </a:rPr>
              <a:t>Trace Precedent and Dependent cells in Excel</a:t>
            </a:r>
          </a:p>
          <a:p>
            <a:r>
              <a:rPr lang="en-GB" sz="1800" dirty="0" smtClean="0"/>
              <a:t>Things can get pretty complicated in such projects so don’t forget to use the “Trace Precedents and Dependents” buttons.</a:t>
            </a:r>
            <a:endParaRPr lang="en-GB" sz="1800" dirty="0"/>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102</a:t>
            </a:fld>
            <a:endParaRPr lang="en-GB"/>
          </a:p>
        </p:txBody>
      </p:sp>
      <p:pic>
        <p:nvPicPr>
          <p:cNvPr id="8" name="Picture 7"/>
          <p:cNvPicPr>
            <a:picLocks noChangeAspect="1"/>
          </p:cNvPicPr>
          <p:nvPr/>
        </p:nvPicPr>
        <p:blipFill>
          <a:blip r:embed="rId2"/>
          <a:stretch>
            <a:fillRect/>
          </a:stretch>
        </p:blipFill>
        <p:spPr>
          <a:xfrm>
            <a:off x="1043608" y="2763823"/>
            <a:ext cx="7011478" cy="3484577"/>
          </a:xfrm>
          <a:prstGeom prst="rect">
            <a:avLst/>
          </a:prstGeom>
        </p:spPr>
      </p:pic>
    </p:spTree>
    <p:extLst>
      <p:ext uri="{BB962C8B-B14F-4D97-AF65-F5344CB8AC3E}">
        <p14:creationId xmlns:p14="http://schemas.microsoft.com/office/powerpoint/2010/main" val="271989043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a:t>Creating a dashboard in Excel</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r>
              <a:rPr lang="en-GB" b="1" i="1" dirty="0" smtClean="0">
                <a:solidFill>
                  <a:schemeClr val="accent1"/>
                </a:solidFill>
              </a:rPr>
              <a:t>Importance of data preparation</a:t>
            </a:r>
          </a:p>
          <a:p>
            <a:r>
              <a:rPr lang="en-GB" dirty="0" smtClean="0"/>
              <a:t>The exercise we just completed truly illustrated the importance of proper data preparation.</a:t>
            </a:r>
          </a:p>
          <a:p>
            <a:endParaRPr lang="en-GB" dirty="0"/>
          </a:p>
          <a:p>
            <a:r>
              <a:rPr lang="en-GB" dirty="0" smtClean="0"/>
              <a:t>Imagine how much longer it would have taken if you didn’t have the variables we needed pre-thought out and conveniently calculated in prepared</a:t>
            </a:r>
            <a:r>
              <a:rPr lang="en-GB" dirty="0"/>
              <a:t> </a:t>
            </a:r>
            <a:r>
              <a:rPr lang="en-GB" dirty="0" smtClean="0"/>
              <a:t>cells.</a:t>
            </a:r>
          </a:p>
          <a:p>
            <a:endParaRPr lang="en-GB" b="1" i="1" dirty="0" smtClean="0">
              <a:solidFill>
                <a:schemeClr val="accent1"/>
              </a:solidFill>
            </a:endParaRPr>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103</a:t>
            </a:fld>
            <a:endParaRPr lang="en-GB"/>
          </a:p>
        </p:txBody>
      </p:sp>
    </p:spTree>
    <p:extLst>
      <p:ext uri="{BB962C8B-B14F-4D97-AF65-F5344CB8AC3E}">
        <p14:creationId xmlns:p14="http://schemas.microsoft.com/office/powerpoint/2010/main" val="289138008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Introduction to Data Visualisation</a:t>
            </a:r>
            <a:endParaRPr lang="en-GB" dirty="0"/>
          </a:p>
        </p:txBody>
      </p:sp>
      <p:sp>
        <p:nvSpPr>
          <p:cNvPr id="2" name="Subtitle 1"/>
          <p:cNvSpPr>
            <a:spLocks noGrp="1"/>
          </p:cNvSpPr>
          <p:nvPr>
            <p:ph type="subTitle" idx="1"/>
          </p:nvPr>
        </p:nvSpPr>
        <p:spPr/>
        <p:txBody>
          <a:bodyPr/>
          <a:lstStyle/>
          <a:p>
            <a:pPr marL="457200" indent="-457200">
              <a:buClr>
                <a:schemeClr val="bg1"/>
              </a:buClr>
              <a:buFont typeface="Wingdings" panose="05000000000000000000" pitchFamily="2" charset="2"/>
              <a:buChar char="v"/>
            </a:pPr>
            <a:r>
              <a:rPr lang="en-GB" dirty="0" smtClean="0"/>
              <a:t>Effective Visualisation</a:t>
            </a:r>
            <a:endParaRPr lang="en-GB" dirty="0"/>
          </a:p>
        </p:txBody>
      </p:sp>
      <p:sp>
        <p:nvSpPr>
          <p:cNvPr id="8" name="Slide Number Placeholder 7"/>
          <p:cNvSpPr>
            <a:spLocks noGrp="1"/>
          </p:cNvSpPr>
          <p:nvPr>
            <p:ph type="sldNum" sz="quarter" idx="12"/>
          </p:nvPr>
        </p:nvSpPr>
        <p:spPr/>
        <p:txBody>
          <a:bodyPr/>
          <a:lstStyle/>
          <a:p>
            <a:fld id="{73DE2538-1682-4691-9D76-BD63A21848D4}" type="slidenum">
              <a:rPr lang="en-GB" smtClean="0"/>
              <a:pPr/>
              <a:t>104</a:t>
            </a:fld>
            <a:endParaRPr lang="en-GB"/>
          </a:p>
        </p:txBody>
      </p:sp>
      <p:sp>
        <p:nvSpPr>
          <p:cNvPr id="9" name="Date Placeholder 8"/>
          <p:cNvSpPr>
            <a:spLocks noGrp="1"/>
          </p:cNvSpPr>
          <p:nvPr>
            <p:ph type="dt" sz="half" idx="10"/>
          </p:nvPr>
        </p:nvSpPr>
        <p:spPr/>
        <p:txBody>
          <a:bodyPr/>
          <a:lstStyle/>
          <a:p>
            <a:r>
              <a:rPr lang="en-US" smtClean="0"/>
              <a:t>November 2016</a:t>
            </a:r>
            <a:endParaRPr lang="en-GB"/>
          </a:p>
        </p:txBody>
      </p:sp>
      <p:sp>
        <p:nvSpPr>
          <p:cNvPr id="10" name="Footer Placeholder 9"/>
          <p:cNvSpPr>
            <a:spLocks noGrp="1"/>
          </p:cNvSpPr>
          <p:nvPr>
            <p:ph type="ftr" sz="quarter" idx="11"/>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417654956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r>
              <a:rPr lang="en-GB" dirty="0" smtClean="0"/>
              <a:t/>
            </a:r>
            <a:br>
              <a:rPr lang="en-GB" dirty="0" smtClean="0"/>
            </a:br>
            <a:r>
              <a:rPr lang="en-GB" sz="2000" b="0" i="0" dirty="0"/>
              <a:t>Effective Communication</a:t>
            </a:r>
          </a:p>
        </p:txBody>
      </p:sp>
      <p:sp>
        <p:nvSpPr>
          <p:cNvPr id="3" name="Content Placeholder 2"/>
          <p:cNvSpPr>
            <a:spLocks noGrp="1"/>
          </p:cNvSpPr>
          <p:nvPr>
            <p:ph sz="quarter" idx="15"/>
          </p:nvPr>
        </p:nvSpPr>
        <p:spPr/>
        <p:txBody>
          <a:bodyPr/>
          <a:lstStyle/>
          <a:p>
            <a:r>
              <a:rPr lang="en-GB" b="1" dirty="0" smtClean="0">
                <a:solidFill>
                  <a:schemeClr val="tx2"/>
                </a:solidFill>
              </a:rPr>
              <a:t>Sending a message</a:t>
            </a:r>
            <a:r>
              <a:rPr lang="en-GB" sz="1800" b="1" dirty="0" smtClean="0">
                <a:solidFill>
                  <a:schemeClr val="tx2"/>
                </a:solidFill>
              </a:rPr>
              <a:t> VS Displaying information</a:t>
            </a:r>
          </a:p>
          <a:p>
            <a:r>
              <a:rPr lang="en-GB" sz="1800" dirty="0"/>
              <a:t>Effective communication is getting messages across. This means getting the audience to understand something</a:t>
            </a:r>
            <a:r>
              <a:rPr lang="en-GB" sz="1800" dirty="0" smtClean="0"/>
              <a:t>.</a:t>
            </a:r>
            <a:endParaRPr lang="en-GB" sz="1800" dirty="0"/>
          </a:p>
          <a:p>
            <a:r>
              <a:rPr lang="en-GB" sz="1800" dirty="0" smtClean="0"/>
              <a:t>A message differs from raw information in that it presents </a:t>
            </a:r>
            <a:r>
              <a:rPr lang="en-GB" sz="1800" b="1" dirty="0" smtClean="0">
                <a:solidFill>
                  <a:schemeClr val="accent5"/>
                </a:solidFill>
              </a:rPr>
              <a:t>“intelligent added value”, </a:t>
            </a:r>
            <a:r>
              <a:rPr lang="en-GB" sz="1800" dirty="0" smtClean="0"/>
              <a:t>that is, something to understand about the information.</a:t>
            </a:r>
          </a:p>
          <a:p>
            <a:r>
              <a:rPr lang="en-GB" sz="1800" dirty="0" smtClean="0"/>
              <a:t>A </a:t>
            </a:r>
            <a:r>
              <a:rPr lang="en-GB" sz="1800" dirty="0"/>
              <a:t>message interprets the </a:t>
            </a:r>
            <a:r>
              <a:rPr lang="en-GB" sz="1800" dirty="0" smtClean="0"/>
              <a:t>information for </a:t>
            </a:r>
            <a:r>
              <a:rPr lang="en-GB" sz="1800" dirty="0"/>
              <a:t>a specific audience and for a specific purpose. It </a:t>
            </a:r>
            <a:r>
              <a:rPr lang="en-GB" sz="1800" dirty="0" smtClean="0"/>
              <a:t>conveys the </a:t>
            </a:r>
            <a:r>
              <a:rPr lang="en-GB" sz="1800" b="1" dirty="0">
                <a:solidFill>
                  <a:schemeClr val="accent5"/>
                </a:solidFill>
              </a:rPr>
              <a:t>so what</a:t>
            </a:r>
            <a:r>
              <a:rPr lang="en-GB" sz="1800" dirty="0"/>
              <a:t>, whereas information merely conveys the what. Because it makes a statement, it requires a complete sentence.</a:t>
            </a:r>
          </a:p>
          <a:p>
            <a:endParaRPr lang="en-GB" sz="1800" dirty="0"/>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105</a:t>
            </a:fld>
            <a:endParaRPr lang="en-GB"/>
          </a:p>
        </p:txBody>
      </p:sp>
    </p:spTree>
    <p:extLst>
      <p:ext uri="{BB962C8B-B14F-4D97-AF65-F5344CB8AC3E}">
        <p14:creationId xmlns:p14="http://schemas.microsoft.com/office/powerpoint/2010/main" val="11063301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smtClean="0"/>
              <a:t>Effective Communication</a:t>
            </a:r>
            <a:endParaRPr lang="en-GB" dirty="0"/>
          </a:p>
        </p:txBody>
      </p:sp>
      <p:pic>
        <p:nvPicPr>
          <p:cNvPr id="7" name="Content Placeholder 6"/>
          <p:cNvPicPr>
            <a:picLocks noGrp="1" noChangeAspect="1"/>
          </p:cNvPicPr>
          <p:nvPr>
            <p:ph sz="quarter" idx="15"/>
          </p:nvPr>
        </p:nvPicPr>
        <p:blipFill>
          <a:blip r:embed="rId3">
            <a:extLst>
              <a:ext uri="{28A0092B-C50C-407E-A947-70E740481C1C}">
                <a14:useLocalDpi xmlns:a14="http://schemas.microsoft.com/office/drawing/2010/main" val="0"/>
              </a:ext>
            </a:extLst>
          </a:blip>
          <a:stretch>
            <a:fillRect/>
          </a:stretch>
        </p:blipFill>
        <p:spPr>
          <a:xfrm>
            <a:off x="1979712" y="2152040"/>
            <a:ext cx="5756540" cy="4020160"/>
          </a:xfrm>
        </p:spPr>
      </p:pic>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106</a:t>
            </a:fld>
            <a:endParaRPr lang="en-GB"/>
          </a:p>
        </p:txBody>
      </p:sp>
      <p:sp>
        <p:nvSpPr>
          <p:cNvPr id="8" name="Rectangle 7"/>
          <p:cNvSpPr/>
          <p:nvPr/>
        </p:nvSpPr>
        <p:spPr>
          <a:xfrm>
            <a:off x="432048" y="1578278"/>
            <a:ext cx="8028384" cy="707886"/>
          </a:xfrm>
          <a:prstGeom prst="rect">
            <a:avLst/>
          </a:prstGeom>
        </p:spPr>
        <p:txBody>
          <a:bodyPr wrap="square">
            <a:spAutoFit/>
          </a:bodyPr>
          <a:lstStyle/>
          <a:p>
            <a:pPr>
              <a:spcAft>
                <a:spcPts val="600"/>
              </a:spcAft>
            </a:pPr>
            <a:r>
              <a:rPr lang="en-GB" sz="2000" b="1" i="1" dirty="0" smtClean="0">
                <a:solidFill>
                  <a:schemeClr val="tx2"/>
                </a:solidFill>
                <a:latin typeface="Georgia" pitchFamily="18" charset="0"/>
              </a:rPr>
              <a:t>“Total greenhouse gas emissions are calculated at 53,526,302 </a:t>
            </a:r>
            <a:r>
              <a:rPr lang="en-GB" sz="2000" b="1" i="1" dirty="0" err="1" smtClean="0">
                <a:solidFill>
                  <a:schemeClr val="tx2"/>
                </a:solidFill>
                <a:latin typeface="Georgia" pitchFamily="18" charset="0"/>
              </a:rPr>
              <a:t>kT</a:t>
            </a:r>
            <a:r>
              <a:rPr lang="en-GB" sz="2000" b="1" i="1" dirty="0" smtClean="0">
                <a:solidFill>
                  <a:schemeClr val="tx2"/>
                </a:solidFill>
                <a:latin typeface="Georgia" pitchFamily="18" charset="0"/>
              </a:rPr>
              <a:t>”</a:t>
            </a:r>
            <a:endParaRPr lang="en-GB" sz="2000" b="1" i="1" dirty="0">
              <a:solidFill>
                <a:schemeClr val="tx2"/>
              </a:solidFill>
              <a:latin typeface="Georgia" pitchFamily="18" charset="0"/>
            </a:endParaRPr>
          </a:p>
        </p:txBody>
      </p:sp>
    </p:spTree>
    <p:extLst>
      <p:ext uri="{BB962C8B-B14F-4D97-AF65-F5344CB8AC3E}">
        <p14:creationId xmlns:p14="http://schemas.microsoft.com/office/powerpoint/2010/main" val="125746885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a:t>Effective Communication</a:t>
            </a:r>
            <a:endParaRPr lang="en-GB" dirty="0"/>
          </a:p>
        </p:txBody>
      </p:sp>
      <p:pic>
        <p:nvPicPr>
          <p:cNvPr id="7" name="Content Placeholder 6"/>
          <p:cNvPicPr>
            <a:picLocks noGrp="1" noChangeAspect="1"/>
          </p:cNvPicPr>
          <p:nvPr>
            <p:ph sz="quarter" idx="15"/>
          </p:nvPr>
        </p:nvPicPr>
        <p:blipFill>
          <a:blip r:embed="rId2">
            <a:extLst>
              <a:ext uri="{28A0092B-C50C-407E-A947-70E740481C1C}">
                <a14:useLocalDpi xmlns:a14="http://schemas.microsoft.com/office/drawing/2010/main" val="0"/>
              </a:ext>
            </a:extLst>
          </a:blip>
          <a:stretch>
            <a:fillRect/>
          </a:stretch>
        </p:blipFill>
        <p:spPr>
          <a:xfrm>
            <a:off x="1907704" y="2101752"/>
            <a:ext cx="5828548" cy="4070448"/>
          </a:xfrm>
        </p:spPr>
      </p:pic>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107</a:t>
            </a:fld>
            <a:endParaRPr lang="en-GB"/>
          </a:p>
        </p:txBody>
      </p:sp>
      <p:sp>
        <p:nvSpPr>
          <p:cNvPr id="8" name="Rectangle 7"/>
          <p:cNvSpPr/>
          <p:nvPr/>
        </p:nvSpPr>
        <p:spPr>
          <a:xfrm>
            <a:off x="432048" y="1578278"/>
            <a:ext cx="8028384" cy="707886"/>
          </a:xfrm>
          <a:prstGeom prst="rect">
            <a:avLst/>
          </a:prstGeom>
        </p:spPr>
        <p:txBody>
          <a:bodyPr wrap="square">
            <a:spAutoFit/>
          </a:bodyPr>
          <a:lstStyle/>
          <a:p>
            <a:pPr>
              <a:spcAft>
                <a:spcPts val="600"/>
              </a:spcAft>
            </a:pPr>
            <a:r>
              <a:rPr lang="en-GB" sz="2000" b="1" i="1" dirty="0" smtClean="0">
                <a:solidFill>
                  <a:schemeClr val="tx2"/>
                </a:solidFill>
                <a:latin typeface="Georgia" pitchFamily="18" charset="0"/>
              </a:rPr>
              <a:t>“Total greenhouse gas </a:t>
            </a:r>
            <a:r>
              <a:rPr lang="en-GB" sz="2000" b="1" i="1" dirty="0">
                <a:solidFill>
                  <a:schemeClr val="tx2"/>
                </a:solidFill>
                <a:latin typeface="Georgia" pitchFamily="18" charset="0"/>
              </a:rPr>
              <a:t>emissions (</a:t>
            </a:r>
            <a:r>
              <a:rPr lang="en-GB" sz="2000" b="1" i="1" dirty="0" smtClean="0">
                <a:solidFill>
                  <a:schemeClr val="tx2"/>
                </a:solidFill>
                <a:latin typeface="Georgia" pitchFamily="18" charset="0"/>
              </a:rPr>
              <a:t>53,526 </a:t>
            </a:r>
            <a:r>
              <a:rPr lang="en-GB" sz="2000" b="1" i="1" dirty="0">
                <a:solidFill>
                  <a:schemeClr val="tx2"/>
                </a:solidFill>
                <a:latin typeface="Georgia" pitchFamily="18" charset="0"/>
              </a:rPr>
              <a:t>Mt)  are </a:t>
            </a:r>
            <a:r>
              <a:rPr lang="en-GB" sz="2000" b="1" i="1" dirty="0" smtClean="0">
                <a:solidFill>
                  <a:schemeClr val="tx2"/>
                </a:solidFill>
                <a:latin typeface="Georgia" pitchFamily="18" charset="0"/>
              </a:rPr>
              <a:t>dangerously high!”</a:t>
            </a:r>
            <a:endParaRPr lang="en-GB" sz="2000" b="1" i="1" dirty="0">
              <a:solidFill>
                <a:schemeClr val="tx2"/>
              </a:solidFill>
              <a:latin typeface="Georgia" pitchFamily="18" charset="0"/>
            </a:endParaRPr>
          </a:p>
        </p:txBody>
      </p:sp>
    </p:spTree>
    <p:extLst>
      <p:ext uri="{BB962C8B-B14F-4D97-AF65-F5344CB8AC3E}">
        <p14:creationId xmlns:p14="http://schemas.microsoft.com/office/powerpoint/2010/main" val="186233767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a:t>Effective Communication</a:t>
            </a:r>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108</a:t>
            </a:fld>
            <a:endParaRPr lang="en-GB"/>
          </a:p>
        </p:txBody>
      </p:sp>
      <p:sp>
        <p:nvSpPr>
          <p:cNvPr id="8" name="Rectangle 7"/>
          <p:cNvSpPr/>
          <p:nvPr/>
        </p:nvSpPr>
        <p:spPr>
          <a:xfrm>
            <a:off x="432048" y="1578278"/>
            <a:ext cx="8028384" cy="400110"/>
          </a:xfrm>
          <a:prstGeom prst="rect">
            <a:avLst/>
          </a:prstGeom>
        </p:spPr>
        <p:txBody>
          <a:bodyPr wrap="square">
            <a:spAutoFit/>
          </a:bodyPr>
          <a:lstStyle/>
          <a:p>
            <a:pPr>
              <a:spcAft>
                <a:spcPts val="600"/>
              </a:spcAft>
            </a:pPr>
            <a:r>
              <a:rPr lang="en-GB" sz="2000" b="1" i="1" dirty="0" smtClean="0">
                <a:solidFill>
                  <a:schemeClr val="tx2"/>
                </a:solidFill>
                <a:latin typeface="Georgia" pitchFamily="18" charset="0"/>
              </a:rPr>
              <a:t>“What”</a:t>
            </a:r>
            <a:endParaRPr lang="en-GB" sz="2000" b="1" i="1" dirty="0">
              <a:solidFill>
                <a:schemeClr val="tx2"/>
              </a:solidFill>
              <a:latin typeface="Georgia" pitchFamily="18" charset="0"/>
            </a:endParaRPr>
          </a:p>
        </p:txBody>
      </p:sp>
      <p:pic>
        <p:nvPicPr>
          <p:cNvPr id="9" name="Picture 8"/>
          <p:cNvPicPr>
            <a:picLocks noChangeAspect="1"/>
          </p:cNvPicPr>
          <p:nvPr/>
        </p:nvPicPr>
        <p:blipFill>
          <a:blip r:embed="rId2"/>
          <a:stretch>
            <a:fillRect/>
          </a:stretch>
        </p:blipFill>
        <p:spPr>
          <a:xfrm>
            <a:off x="1187624" y="2048404"/>
            <a:ext cx="6606823" cy="4276195"/>
          </a:xfrm>
          <a:prstGeom prst="rect">
            <a:avLst/>
          </a:prstGeom>
        </p:spPr>
      </p:pic>
    </p:spTree>
    <p:extLst>
      <p:ext uri="{BB962C8B-B14F-4D97-AF65-F5344CB8AC3E}">
        <p14:creationId xmlns:p14="http://schemas.microsoft.com/office/powerpoint/2010/main" val="391574608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a:t>Effective Communication</a:t>
            </a:r>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109</a:t>
            </a:fld>
            <a:endParaRPr lang="en-GB"/>
          </a:p>
        </p:txBody>
      </p:sp>
      <p:sp>
        <p:nvSpPr>
          <p:cNvPr id="8" name="Rectangle 7"/>
          <p:cNvSpPr/>
          <p:nvPr/>
        </p:nvSpPr>
        <p:spPr>
          <a:xfrm>
            <a:off x="432048" y="1578278"/>
            <a:ext cx="8028384" cy="400110"/>
          </a:xfrm>
          <a:prstGeom prst="rect">
            <a:avLst/>
          </a:prstGeom>
        </p:spPr>
        <p:txBody>
          <a:bodyPr wrap="square">
            <a:spAutoFit/>
          </a:bodyPr>
          <a:lstStyle/>
          <a:p>
            <a:pPr>
              <a:spcAft>
                <a:spcPts val="600"/>
              </a:spcAft>
            </a:pPr>
            <a:r>
              <a:rPr lang="en-GB" sz="2000" b="1" i="1" dirty="0" smtClean="0">
                <a:solidFill>
                  <a:schemeClr val="tx2"/>
                </a:solidFill>
                <a:latin typeface="Georgia" pitchFamily="18" charset="0"/>
              </a:rPr>
              <a:t>“So what”</a:t>
            </a:r>
            <a:endParaRPr lang="en-GB" sz="2000" b="1" i="1" dirty="0">
              <a:solidFill>
                <a:schemeClr val="tx2"/>
              </a:solidFill>
              <a:latin typeface="Georgia" pitchFamily="18" charset="0"/>
            </a:endParaRPr>
          </a:p>
        </p:txBody>
      </p:sp>
      <p:pic>
        <p:nvPicPr>
          <p:cNvPr id="9" name="Picture 8"/>
          <p:cNvPicPr>
            <a:picLocks noChangeAspect="1"/>
          </p:cNvPicPr>
          <p:nvPr/>
        </p:nvPicPr>
        <p:blipFill>
          <a:blip r:embed="rId2"/>
          <a:stretch>
            <a:fillRect/>
          </a:stretch>
        </p:blipFill>
        <p:spPr>
          <a:xfrm>
            <a:off x="1187624" y="2008288"/>
            <a:ext cx="6689863" cy="4329942"/>
          </a:xfrm>
          <a:prstGeom prst="rect">
            <a:avLst/>
          </a:prstGeom>
        </p:spPr>
      </p:pic>
    </p:spTree>
    <p:extLst>
      <p:ext uri="{BB962C8B-B14F-4D97-AF65-F5344CB8AC3E}">
        <p14:creationId xmlns:p14="http://schemas.microsoft.com/office/powerpoint/2010/main" val="15250462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Why </a:t>
            </a:r>
            <a:r>
              <a:rPr lang="en-GB" sz="2000" b="0" i="0" dirty="0" smtClean="0"/>
              <a:t>visualise?</a:t>
            </a:r>
            <a:endParaRPr lang="en-GB" sz="2000" dirty="0"/>
          </a:p>
        </p:txBody>
      </p:sp>
      <p:sp>
        <p:nvSpPr>
          <p:cNvPr id="3" name="Content Placeholder 2"/>
          <p:cNvSpPr>
            <a:spLocks noGrp="1"/>
          </p:cNvSpPr>
          <p:nvPr>
            <p:ph sz="quarter" idx="15"/>
          </p:nvPr>
        </p:nvSpPr>
        <p:spPr>
          <a:xfrm>
            <a:off x="533400" y="1844824"/>
            <a:ext cx="8077200" cy="4327376"/>
          </a:xfrm>
        </p:spPr>
        <p:txBody>
          <a:bodyPr/>
          <a:lstStyle/>
          <a:p>
            <a:r>
              <a:rPr lang="en-GB" sz="1800" b="1" dirty="0" smtClean="0">
                <a:solidFill>
                  <a:schemeClr val="tx2"/>
                </a:solidFill>
              </a:rPr>
              <a:t>To Display</a:t>
            </a:r>
          </a:p>
          <a:p>
            <a:r>
              <a:rPr lang="en-GB" sz="1800" dirty="0" smtClean="0"/>
              <a:t>There are a multitude of ways available to display data according to the needs of each circumstance.</a:t>
            </a:r>
          </a:p>
          <a:p>
            <a:endParaRPr lang="en-GB" sz="1800" dirty="0"/>
          </a:p>
          <a:p>
            <a:endParaRPr lang="en-GB" sz="1800" dirty="0" smtClean="0"/>
          </a:p>
          <a:p>
            <a:endParaRPr lang="en-GB" sz="1800" dirty="0" smtClean="0"/>
          </a:p>
          <a:p>
            <a:endParaRPr lang="en-GB" sz="1800" dirty="0"/>
          </a:p>
          <a:p>
            <a:endParaRPr lang="en-GB" sz="1800" dirty="0"/>
          </a:p>
          <a:p>
            <a:r>
              <a:rPr lang="en-GB" sz="1800" dirty="0" smtClean="0"/>
              <a:t>Whether we seek to </a:t>
            </a:r>
            <a:r>
              <a:rPr lang="en-GB" sz="1800" b="1" dirty="0" smtClean="0">
                <a:solidFill>
                  <a:schemeClr val="accent5"/>
                </a:solidFill>
              </a:rPr>
              <a:t>aid</a:t>
            </a:r>
            <a:r>
              <a:rPr lang="en-GB" sz="1800" dirty="0" smtClean="0">
                <a:solidFill>
                  <a:schemeClr val="accent5"/>
                </a:solidFill>
              </a:rPr>
              <a:t> </a:t>
            </a:r>
            <a:r>
              <a:rPr lang="en-GB" sz="1800" b="1" dirty="0" smtClean="0">
                <a:solidFill>
                  <a:schemeClr val="accent5"/>
                </a:solidFill>
              </a:rPr>
              <a:t>analysis</a:t>
            </a:r>
            <a:r>
              <a:rPr lang="en-GB" sz="1800" dirty="0" smtClean="0">
                <a:solidFill>
                  <a:schemeClr val="accent5"/>
                </a:solidFill>
              </a:rPr>
              <a:t> </a:t>
            </a:r>
            <a:r>
              <a:rPr lang="en-GB" sz="1800" dirty="0" smtClean="0"/>
              <a:t>of the data or simply to </a:t>
            </a:r>
            <a:r>
              <a:rPr lang="en-GB" sz="1800" b="1" dirty="0" smtClean="0">
                <a:solidFill>
                  <a:schemeClr val="accent5"/>
                </a:solidFill>
              </a:rPr>
              <a:t>inform</a:t>
            </a:r>
            <a:r>
              <a:rPr lang="en-GB" sz="1800" dirty="0" smtClean="0">
                <a:solidFill>
                  <a:schemeClr val="accent5"/>
                </a:solidFill>
              </a:rPr>
              <a:t> </a:t>
            </a:r>
            <a:r>
              <a:rPr lang="en-GB" sz="1800" dirty="0" smtClean="0"/>
              <a:t>the viewer, all </a:t>
            </a:r>
            <a:r>
              <a:rPr lang="en-GB" sz="1800" dirty="0"/>
              <a:t>of the above help us display data in a visual </a:t>
            </a:r>
            <a:r>
              <a:rPr lang="en-GB" sz="1800" dirty="0" smtClean="0"/>
              <a:t>manner.</a:t>
            </a:r>
            <a:endParaRPr lang="en-GB" sz="1800" dirty="0"/>
          </a:p>
        </p:txBody>
      </p:sp>
      <p:sp>
        <p:nvSpPr>
          <p:cNvPr id="7" name="Rectangle 6"/>
          <p:cNvSpPr/>
          <p:nvPr/>
        </p:nvSpPr>
        <p:spPr>
          <a:xfrm>
            <a:off x="476156" y="3059668"/>
            <a:ext cx="1287532" cy="369332"/>
          </a:xfrm>
          <a:prstGeom prst="rect">
            <a:avLst/>
          </a:prstGeom>
          <a:noFill/>
        </p:spPr>
        <p:txBody>
          <a:bodyPr wrap="none" lIns="91440" tIns="45720" rIns="91440" bIns="45720">
            <a:spAutoFit/>
          </a:bodyPr>
          <a:lstStyle/>
          <a:p>
            <a:pPr algn="ctr"/>
            <a:r>
              <a:rPr lang="en-US" b="0" cap="none" spc="0" dirty="0" smtClean="0">
                <a:ln w="0"/>
                <a:solidFill>
                  <a:schemeClr val="accent5"/>
                </a:solidFill>
                <a:effectLst>
                  <a:outerShdw blurRad="38100" dist="25400" dir="5400000" algn="ctr" rotWithShape="0">
                    <a:srgbClr val="6E747A">
                      <a:alpha val="43000"/>
                    </a:srgbClr>
                  </a:outerShdw>
                </a:effectLst>
                <a:latin typeface="+mj-lt"/>
              </a:rPr>
              <a:t>Bar</a:t>
            </a:r>
            <a:r>
              <a:rPr lang="en-US" b="0" cap="none" spc="0" dirty="0" smtClean="0">
                <a:ln w="0"/>
                <a:solidFill>
                  <a:schemeClr val="accent1"/>
                </a:solidFill>
                <a:effectLst>
                  <a:outerShdw blurRad="38100" dist="25400" dir="5400000" algn="ctr" rotWithShape="0">
                    <a:srgbClr val="6E747A">
                      <a:alpha val="43000"/>
                    </a:srgbClr>
                  </a:outerShdw>
                </a:effectLst>
                <a:latin typeface="+mj-lt"/>
              </a:rPr>
              <a:t> </a:t>
            </a:r>
            <a:r>
              <a:rPr lang="en-US" b="0" cap="none" spc="0" dirty="0" smtClean="0">
                <a:ln w="0"/>
                <a:effectLst>
                  <a:outerShdw blurRad="38100" dist="25400" dir="5400000" algn="ctr" rotWithShape="0">
                    <a:srgbClr val="6E747A">
                      <a:alpha val="43000"/>
                    </a:srgbClr>
                  </a:outerShdw>
                </a:effectLst>
                <a:latin typeface="+mj-lt"/>
              </a:rPr>
              <a:t>Charts</a:t>
            </a:r>
            <a:endParaRPr lang="en-US" b="0" cap="none" spc="0" dirty="0">
              <a:ln w="0"/>
              <a:effectLst>
                <a:outerShdw blurRad="38100" dist="25400" dir="5400000" algn="ctr" rotWithShape="0">
                  <a:srgbClr val="6E747A">
                    <a:alpha val="43000"/>
                  </a:srgbClr>
                </a:outerShdw>
              </a:effectLst>
              <a:latin typeface="+mj-lt"/>
            </a:endParaRPr>
          </a:p>
        </p:txBody>
      </p:sp>
      <p:sp>
        <p:nvSpPr>
          <p:cNvPr id="8" name="Rectangle 7"/>
          <p:cNvSpPr/>
          <p:nvPr/>
        </p:nvSpPr>
        <p:spPr>
          <a:xfrm>
            <a:off x="4211960" y="3050376"/>
            <a:ext cx="1402948" cy="369332"/>
          </a:xfrm>
          <a:prstGeom prst="rect">
            <a:avLst/>
          </a:prstGeom>
          <a:noFill/>
        </p:spPr>
        <p:txBody>
          <a:bodyPr wrap="none" lIns="91440" tIns="45720" rIns="91440" bIns="45720">
            <a:spAutoFit/>
          </a:bodyPr>
          <a:lstStyle/>
          <a:p>
            <a:pPr algn="ctr"/>
            <a:r>
              <a:rPr lang="en-US" b="0" cap="none" spc="0" dirty="0" smtClean="0">
                <a:ln w="0"/>
                <a:solidFill>
                  <a:schemeClr val="accent5"/>
                </a:solidFill>
                <a:effectLst>
                  <a:outerShdw blurRad="38100" dist="25400" dir="5400000" algn="ctr" rotWithShape="0">
                    <a:srgbClr val="6E747A">
                      <a:alpha val="43000"/>
                    </a:srgbClr>
                  </a:outerShdw>
                </a:effectLst>
                <a:latin typeface="+mj-lt"/>
              </a:rPr>
              <a:t>Spark</a:t>
            </a:r>
            <a:r>
              <a:rPr lang="en-US" b="0" cap="none" spc="0" dirty="0" smtClean="0">
                <a:ln w="0"/>
                <a:solidFill>
                  <a:schemeClr val="accent1"/>
                </a:solidFill>
                <a:effectLst>
                  <a:outerShdw blurRad="38100" dist="25400" dir="5400000" algn="ctr" rotWithShape="0">
                    <a:srgbClr val="6E747A">
                      <a:alpha val="43000"/>
                    </a:srgbClr>
                  </a:outerShdw>
                </a:effectLst>
                <a:latin typeface="+mj-lt"/>
              </a:rPr>
              <a:t> </a:t>
            </a:r>
            <a:r>
              <a:rPr lang="en-US" b="0" cap="none" spc="0" dirty="0" smtClean="0">
                <a:ln w="0"/>
                <a:effectLst>
                  <a:outerShdw blurRad="38100" dist="25400" dir="5400000" algn="ctr" rotWithShape="0">
                    <a:srgbClr val="6E747A">
                      <a:alpha val="43000"/>
                    </a:srgbClr>
                  </a:outerShdw>
                </a:effectLst>
                <a:latin typeface="+mj-lt"/>
              </a:rPr>
              <a:t>Lines</a:t>
            </a:r>
            <a:endParaRPr lang="en-US" b="0" cap="none" spc="0" dirty="0">
              <a:ln w="0"/>
              <a:effectLst>
                <a:outerShdw blurRad="38100" dist="25400" dir="5400000" algn="ctr" rotWithShape="0">
                  <a:srgbClr val="6E747A">
                    <a:alpha val="43000"/>
                  </a:srgbClr>
                </a:outerShdw>
              </a:effectLst>
              <a:latin typeface="+mj-lt"/>
            </a:endParaRPr>
          </a:p>
        </p:txBody>
      </p:sp>
      <p:sp>
        <p:nvSpPr>
          <p:cNvPr id="9" name="Rectangle 8"/>
          <p:cNvSpPr/>
          <p:nvPr/>
        </p:nvSpPr>
        <p:spPr>
          <a:xfrm>
            <a:off x="484748" y="3491716"/>
            <a:ext cx="1278940" cy="369332"/>
          </a:xfrm>
          <a:prstGeom prst="rect">
            <a:avLst/>
          </a:prstGeom>
          <a:noFill/>
        </p:spPr>
        <p:txBody>
          <a:bodyPr wrap="none" lIns="91440" tIns="45720" rIns="91440" bIns="45720">
            <a:spAutoFit/>
          </a:bodyPr>
          <a:lstStyle/>
          <a:p>
            <a:pPr algn="ctr"/>
            <a:r>
              <a:rPr lang="en-US" b="0" cap="none" spc="0" dirty="0" smtClean="0">
                <a:ln w="0"/>
                <a:solidFill>
                  <a:schemeClr val="accent5"/>
                </a:solidFill>
                <a:effectLst>
                  <a:outerShdw blurRad="38100" dist="25400" dir="5400000" algn="ctr" rotWithShape="0">
                    <a:srgbClr val="6E747A">
                      <a:alpha val="43000"/>
                    </a:srgbClr>
                  </a:outerShdw>
                </a:effectLst>
                <a:latin typeface="+mj-lt"/>
              </a:rPr>
              <a:t>Tree</a:t>
            </a:r>
            <a:r>
              <a:rPr lang="en-US" b="0" cap="none" spc="0" dirty="0" smtClean="0">
                <a:ln w="0"/>
                <a:solidFill>
                  <a:schemeClr val="accent1"/>
                </a:solidFill>
                <a:effectLst>
                  <a:outerShdw blurRad="38100" dist="25400" dir="5400000" algn="ctr" rotWithShape="0">
                    <a:srgbClr val="6E747A">
                      <a:alpha val="43000"/>
                    </a:srgbClr>
                  </a:outerShdw>
                </a:effectLst>
                <a:latin typeface="+mj-lt"/>
              </a:rPr>
              <a:t> </a:t>
            </a:r>
            <a:r>
              <a:rPr lang="en-US" b="0" cap="none" spc="0" dirty="0" smtClean="0">
                <a:ln w="0"/>
                <a:effectLst>
                  <a:outerShdw blurRad="38100" dist="25400" dir="5400000" algn="ctr" rotWithShape="0">
                    <a:srgbClr val="6E747A">
                      <a:alpha val="43000"/>
                    </a:srgbClr>
                  </a:outerShdw>
                </a:effectLst>
                <a:latin typeface="+mj-lt"/>
              </a:rPr>
              <a:t>Maps</a:t>
            </a:r>
            <a:endParaRPr lang="en-US" b="0" cap="none" spc="0" dirty="0">
              <a:ln w="0"/>
              <a:effectLst>
                <a:outerShdw blurRad="38100" dist="25400" dir="5400000" algn="ctr" rotWithShape="0">
                  <a:srgbClr val="6E747A">
                    <a:alpha val="43000"/>
                  </a:srgbClr>
                </a:outerShdw>
              </a:effectLst>
              <a:latin typeface="+mj-lt"/>
            </a:endParaRPr>
          </a:p>
        </p:txBody>
      </p:sp>
      <p:sp>
        <p:nvSpPr>
          <p:cNvPr id="10" name="Rectangle 9"/>
          <p:cNvSpPr/>
          <p:nvPr/>
        </p:nvSpPr>
        <p:spPr>
          <a:xfrm>
            <a:off x="6134393" y="3050376"/>
            <a:ext cx="1159292" cy="369332"/>
          </a:xfrm>
          <a:prstGeom prst="rect">
            <a:avLst/>
          </a:prstGeom>
          <a:noFill/>
        </p:spPr>
        <p:txBody>
          <a:bodyPr wrap="none" lIns="91440" tIns="45720" rIns="91440" bIns="45720">
            <a:spAutoFit/>
          </a:bodyPr>
          <a:lstStyle/>
          <a:p>
            <a:pPr algn="ctr"/>
            <a:r>
              <a:rPr lang="en-US" b="0" cap="none" spc="0" dirty="0" smtClean="0">
                <a:ln w="0"/>
                <a:solidFill>
                  <a:schemeClr val="accent5"/>
                </a:solidFill>
                <a:effectLst>
                  <a:outerShdw blurRad="38100" dist="25400" dir="5400000" algn="ctr" rotWithShape="0">
                    <a:srgbClr val="6E747A">
                      <a:alpha val="43000"/>
                    </a:srgbClr>
                  </a:outerShdw>
                </a:effectLst>
                <a:latin typeface="+mj-lt"/>
              </a:rPr>
              <a:t>Box</a:t>
            </a:r>
            <a:r>
              <a:rPr lang="en-US" b="0" cap="none" spc="0" dirty="0" smtClean="0">
                <a:ln w="0"/>
                <a:solidFill>
                  <a:schemeClr val="accent1"/>
                </a:solidFill>
                <a:effectLst>
                  <a:outerShdw blurRad="38100" dist="25400" dir="5400000" algn="ctr" rotWithShape="0">
                    <a:srgbClr val="6E747A">
                      <a:alpha val="43000"/>
                    </a:srgbClr>
                  </a:outerShdw>
                </a:effectLst>
                <a:latin typeface="+mj-lt"/>
              </a:rPr>
              <a:t> </a:t>
            </a:r>
            <a:r>
              <a:rPr lang="en-US" b="0" cap="none" spc="0" dirty="0" smtClean="0">
                <a:ln w="0"/>
                <a:effectLst>
                  <a:outerShdw blurRad="38100" dist="25400" dir="5400000" algn="ctr" rotWithShape="0">
                    <a:srgbClr val="6E747A">
                      <a:alpha val="43000"/>
                    </a:srgbClr>
                  </a:outerShdw>
                </a:effectLst>
                <a:latin typeface="+mj-lt"/>
              </a:rPr>
              <a:t>Plots</a:t>
            </a:r>
            <a:endParaRPr lang="en-US" b="0" cap="none" spc="0" dirty="0">
              <a:ln w="0"/>
              <a:effectLst>
                <a:outerShdw blurRad="38100" dist="25400" dir="5400000" algn="ctr" rotWithShape="0">
                  <a:srgbClr val="6E747A">
                    <a:alpha val="43000"/>
                  </a:srgbClr>
                </a:outerShdw>
              </a:effectLst>
              <a:latin typeface="+mj-lt"/>
            </a:endParaRPr>
          </a:p>
        </p:txBody>
      </p:sp>
      <p:sp>
        <p:nvSpPr>
          <p:cNvPr id="11" name="Rectangle 10"/>
          <p:cNvSpPr/>
          <p:nvPr/>
        </p:nvSpPr>
        <p:spPr>
          <a:xfrm>
            <a:off x="6134393" y="3484013"/>
            <a:ext cx="1300356" cy="369332"/>
          </a:xfrm>
          <a:prstGeom prst="rect">
            <a:avLst/>
          </a:prstGeom>
          <a:noFill/>
        </p:spPr>
        <p:txBody>
          <a:bodyPr wrap="none" lIns="91440" tIns="45720" rIns="91440" bIns="45720">
            <a:spAutoFit/>
          </a:bodyPr>
          <a:lstStyle/>
          <a:p>
            <a:pPr algn="ctr"/>
            <a:r>
              <a:rPr lang="en-US" b="0" cap="none" spc="0" dirty="0" smtClean="0">
                <a:ln w="0"/>
                <a:solidFill>
                  <a:schemeClr val="accent5"/>
                </a:solidFill>
                <a:effectLst>
                  <a:outerShdw blurRad="38100" dist="25400" dir="5400000" algn="ctr" rotWithShape="0">
                    <a:srgbClr val="6E747A">
                      <a:alpha val="43000"/>
                    </a:srgbClr>
                  </a:outerShdw>
                </a:effectLst>
                <a:latin typeface="+mj-lt"/>
              </a:rPr>
              <a:t>Heat</a:t>
            </a:r>
            <a:r>
              <a:rPr lang="en-US" b="0" cap="none" spc="0" dirty="0" smtClean="0">
                <a:ln w="0"/>
                <a:solidFill>
                  <a:schemeClr val="accent1"/>
                </a:solidFill>
                <a:effectLst>
                  <a:outerShdw blurRad="38100" dist="25400" dir="5400000" algn="ctr" rotWithShape="0">
                    <a:srgbClr val="6E747A">
                      <a:alpha val="43000"/>
                    </a:srgbClr>
                  </a:outerShdw>
                </a:effectLst>
                <a:latin typeface="+mj-lt"/>
              </a:rPr>
              <a:t> </a:t>
            </a:r>
            <a:r>
              <a:rPr lang="en-US" b="0" cap="none" spc="0" dirty="0" smtClean="0">
                <a:ln w="0"/>
                <a:effectLst>
                  <a:outerShdw blurRad="38100" dist="25400" dir="5400000" algn="ctr" rotWithShape="0">
                    <a:srgbClr val="6E747A">
                      <a:alpha val="43000"/>
                    </a:srgbClr>
                  </a:outerShdw>
                </a:effectLst>
                <a:latin typeface="+mj-lt"/>
              </a:rPr>
              <a:t>Maps</a:t>
            </a:r>
            <a:endParaRPr lang="en-US" b="0" cap="none" spc="0" dirty="0">
              <a:ln w="0"/>
              <a:effectLst>
                <a:outerShdw blurRad="38100" dist="25400" dir="5400000" algn="ctr" rotWithShape="0">
                  <a:srgbClr val="6E747A">
                    <a:alpha val="43000"/>
                  </a:srgbClr>
                </a:outerShdw>
              </a:effectLst>
              <a:latin typeface="+mj-lt"/>
            </a:endParaRPr>
          </a:p>
        </p:txBody>
      </p:sp>
      <p:sp>
        <p:nvSpPr>
          <p:cNvPr id="12" name="Rectangle 11"/>
          <p:cNvSpPr/>
          <p:nvPr/>
        </p:nvSpPr>
        <p:spPr>
          <a:xfrm>
            <a:off x="2199758" y="3491716"/>
            <a:ext cx="1441420" cy="369332"/>
          </a:xfrm>
          <a:prstGeom prst="rect">
            <a:avLst/>
          </a:prstGeom>
          <a:noFill/>
        </p:spPr>
        <p:txBody>
          <a:bodyPr wrap="none" lIns="91440" tIns="45720" rIns="91440" bIns="45720">
            <a:spAutoFit/>
          </a:bodyPr>
          <a:lstStyle/>
          <a:p>
            <a:pPr algn="ctr"/>
            <a:r>
              <a:rPr lang="en-US" b="0" cap="none" spc="0" dirty="0" smtClean="0">
                <a:ln w="0"/>
                <a:solidFill>
                  <a:schemeClr val="accent5"/>
                </a:solidFill>
                <a:effectLst>
                  <a:outerShdw blurRad="38100" dist="25400" dir="5400000" algn="ctr" rotWithShape="0">
                    <a:srgbClr val="6E747A">
                      <a:alpha val="43000"/>
                    </a:srgbClr>
                  </a:outerShdw>
                </a:effectLst>
                <a:latin typeface="+mj-lt"/>
              </a:rPr>
              <a:t>Line</a:t>
            </a:r>
            <a:r>
              <a:rPr lang="en-US" b="0" cap="none" spc="0" dirty="0" smtClean="0">
                <a:ln w="0"/>
                <a:solidFill>
                  <a:schemeClr val="accent1"/>
                </a:solidFill>
                <a:effectLst>
                  <a:outerShdw blurRad="38100" dist="25400" dir="5400000" algn="ctr" rotWithShape="0">
                    <a:srgbClr val="6E747A">
                      <a:alpha val="43000"/>
                    </a:srgbClr>
                  </a:outerShdw>
                </a:effectLst>
                <a:latin typeface="+mj-lt"/>
              </a:rPr>
              <a:t> </a:t>
            </a:r>
            <a:r>
              <a:rPr lang="en-US" b="0" cap="none" spc="0" dirty="0" smtClean="0">
                <a:ln w="0"/>
                <a:effectLst>
                  <a:outerShdw blurRad="38100" dist="25400" dir="5400000" algn="ctr" rotWithShape="0">
                    <a:srgbClr val="6E747A">
                      <a:alpha val="43000"/>
                    </a:srgbClr>
                  </a:outerShdw>
                </a:effectLst>
                <a:latin typeface="+mj-lt"/>
              </a:rPr>
              <a:t>Graphs</a:t>
            </a:r>
            <a:endParaRPr lang="en-US" b="0" cap="none" spc="0" dirty="0">
              <a:ln w="0"/>
              <a:effectLst>
                <a:outerShdw blurRad="38100" dist="25400" dir="5400000" algn="ctr" rotWithShape="0">
                  <a:srgbClr val="6E747A">
                    <a:alpha val="43000"/>
                  </a:srgbClr>
                </a:outerShdw>
              </a:effectLst>
              <a:latin typeface="+mj-lt"/>
            </a:endParaRPr>
          </a:p>
        </p:txBody>
      </p:sp>
      <p:sp>
        <p:nvSpPr>
          <p:cNvPr id="13" name="Rectangle 12"/>
          <p:cNvSpPr/>
          <p:nvPr/>
        </p:nvSpPr>
        <p:spPr>
          <a:xfrm>
            <a:off x="4181503" y="3482424"/>
            <a:ext cx="1592103" cy="369332"/>
          </a:xfrm>
          <a:prstGeom prst="rect">
            <a:avLst/>
          </a:prstGeom>
          <a:noFill/>
        </p:spPr>
        <p:txBody>
          <a:bodyPr wrap="none" lIns="91440" tIns="45720" rIns="91440" bIns="45720">
            <a:spAutoFit/>
          </a:bodyPr>
          <a:lstStyle/>
          <a:p>
            <a:pPr algn="ctr"/>
            <a:r>
              <a:rPr lang="en-US" b="0" cap="none" spc="0" dirty="0" smtClean="0">
                <a:ln w="0"/>
                <a:solidFill>
                  <a:schemeClr val="accent5"/>
                </a:solidFill>
                <a:effectLst>
                  <a:outerShdw blurRad="38100" dist="25400" dir="5400000" algn="ctr" rotWithShape="0">
                    <a:srgbClr val="6E747A">
                      <a:alpha val="43000"/>
                    </a:srgbClr>
                  </a:outerShdw>
                </a:effectLst>
                <a:latin typeface="+mj-lt"/>
              </a:rPr>
              <a:t>Bullet</a:t>
            </a:r>
            <a:r>
              <a:rPr lang="en-US" b="0" cap="none" spc="0" dirty="0" smtClean="0">
                <a:ln w="0"/>
                <a:solidFill>
                  <a:schemeClr val="accent1"/>
                </a:solidFill>
                <a:effectLst>
                  <a:outerShdw blurRad="38100" dist="25400" dir="5400000" algn="ctr" rotWithShape="0">
                    <a:srgbClr val="6E747A">
                      <a:alpha val="43000"/>
                    </a:srgbClr>
                  </a:outerShdw>
                </a:effectLst>
                <a:latin typeface="+mj-lt"/>
              </a:rPr>
              <a:t> </a:t>
            </a:r>
            <a:r>
              <a:rPr lang="en-US" b="0" cap="none" spc="0" dirty="0" smtClean="0">
                <a:ln w="0"/>
                <a:effectLst>
                  <a:outerShdw blurRad="38100" dist="25400" dir="5400000" algn="ctr" rotWithShape="0">
                    <a:srgbClr val="6E747A">
                      <a:alpha val="43000"/>
                    </a:srgbClr>
                  </a:outerShdw>
                </a:effectLst>
                <a:latin typeface="+mj-lt"/>
              </a:rPr>
              <a:t>Graphs</a:t>
            </a:r>
            <a:endParaRPr lang="en-US" b="0" cap="none" spc="0" dirty="0">
              <a:ln w="0"/>
              <a:effectLst>
                <a:outerShdw blurRad="38100" dist="25400" dir="5400000" algn="ctr" rotWithShape="0">
                  <a:srgbClr val="6E747A">
                    <a:alpha val="43000"/>
                  </a:srgbClr>
                </a:outerShdw>
              </a:effectLst>
              <a:latin typeface="+mj-lt"/>
            </a:endParaRPr>
          </a:p>
        </p:txBody>
      </p:sp>
      <p:sp>
        <p:nvSpPr>
          <p:cNvPr id="14" name="Rectangle 13"/>
          <p:cNvSpPr/>
          <p:nvPr/>
        </p:nvSpPr>
        <p:spPr>
          <a:xfrm>
            <a:off x="2199758" y="3050376"/>
            <a:ext cx="1492717" cy="369332"/>
          </a:xfrm>
          <a:prstGeom prst="rect">
            <a:avLst/>
          </a:prstGeom>
          <a:noFill/>
        </p:spPr>
        <p:txBody>
          <a:bodyPr wrap="none" lIns="91440" tIns="45720" rIns="91440" bIns="45720">
            <a:spAutoFit/>
          </a:bodyPr>
          <a:lstStyle/>
          <a:p>
            <a:pPr algn="ctr"/>
            <a:r>
              <a:rPr lang="en-US" b="0" cap="none" spc="0" dirty="0" smtClean="0">
                <a:ln w="0"/>
                <a:solidFill>
                  <a:schemeClr val="accent5"/>
                </a:solidFill>
                <a:effectLst>
                  <a:outerShdw blurRad="38100" dist="25400" dir="5400000" algn="ctr" rotWithShape="0">
                    <a:srgbClr val="6E747A">
                      <a:alpha val="43000"/>
                    </a:srgbClr>
                  </a:outerShdw>
                </a:effectLst>
                <a:latin typeface="+mj-lt"/>
              </a:rPr>
              <a:t>Scatter</a:t>
            </a:r>
            <a:r>
              <a:rPr lang="en-US" b="0" cap="none" spc="0" dirty="0" smtClean="0">
                <a:ln w="0"/>
                <a:solidFill>
                  <a:schemeClr val="accent1"/>
                </a:solidFill>
                <a:effectLst>
                  <a:outerShdw blurRad="38100" dist="25400" dir="5400000" algn="ctr" rotWithShape="0">
                    <a:srgbClr val="6E747A">
                      <a:alpha val="43000"/>
                    </a:srgbClr>
                  </a:outerShdw>
                </a:effectLst>
                <a:latin typeface="+mj-lt"/>
              </a:rPr>
              <a:t> </a:t>
            </a:r>
            <a:r>
              <a:rPr lang="en-US" b="0" cap="none" spc="0" dirty="0" smtClean="0">
                <a:ln w="0"/>
                <a:effectLst>
                  <a:outerShdw blurRad="38100" dist="25400" dir="5400000" algn="ctr" rotWithShape="0">
                    <a:srgbClr val="6E747A">
                      <a:alpha val="43000"/>
                    </a:srgbClr>
                  </a:outerShdw>
                </a:effectLst>
                <a:latin typeface="+mj-lt"/>
              </a:rPr>
              <a:t>Plots</a:t>
            </a:r>
            <a:endParaRPr lang="en-US" b="0" cap="none" spc="0" dirty="0">
              <a:ln w="0"/>
              <a:effectLst>
                <a:outerShdw blurRad="38100" dist="25400" dir="5400000" algn="ctr" rotWithShape="0">
                  <a:srgbClr val="6E747A">
                    <a:alpha val="43000"/>
                  </a:srgbClr>
                </a:outerShdw>
              </a:effectLst>
              <a:latin typeface="+mj-lt"/>
            </a:endParaRPr>
          </a:p>
        </p:txBody>
      </p:sp>
      <p:sp>
        <p:nvSpPr>
          <p:cNvPr id="15" name="Slide Number Placeholder 14"/>
          <p:cNvSpPr>
            <a:spLocks noGrp="1"/>
          </p:cNvSpPr>
          <p:nvPr>
            <p:ph type="sldNum" sz="quarter" idx="18"/>
          </p:nvPr>
        </p:nvSpPr>
        <p:spPr/>
        <p:txBody>
          <a:bodyPr/>
          <a:lstStyle/>
          <a:p>
            <a:fld id="{F5E609D5-BB2C-4735-B62A-4AB7F7AFBFEB}" type="slidenum">
              <a:rPr lang="en-GB" smtClean="0"/>
              <a:pPr/>
              <a:t>11</a:t>
            </a:fld>
            <a:endParaRPr lang="en-GB"/>
          </a:p>
        </p:txBody>
      </p:sp>
      <p:sp>
        <p:nvSpPr>
          <p:cNvPr id="16" name="Date Placeholder 15"/>
          <p:cNvSpPr>
            <a:spLocks noGrp="1"/>
          </p:cNvSpPr>
          <p:nvPr>
            <p:ph type="dt" sz="half" idx="16"/>
          </p:nvPr>
        </p:nvSpPr>
        <p:spPr/>
        <p:txBody>
          <a:bodyPr/>
          <a:lstStyle/>
          <a:p>
            <a:r>
              <a:rPr lang="en-US" smtClean="0"/>
              <a:t>November 2016</a:t>
            </a:r>
            <a:endParaRPr lang="en-GB"/>
          </a:p>
        </p:txBody>
      </p:sp>
      <p:sp>
        <p:nvSpPr>
          <p:cNvPr id="18" name="Rectangle 17"/>
          <p:cNvSpPr/>
          <p:nvPr/>
        </p:nvSpPr>
        <p:spPr>
          <a:xfrm>
            <a:off x="530352" y="3928671"/>
            <a:ext cx="1234632" cy="369332"/>
          </a:xfrm>
          <a:prstGeom prst="rect">
            <a:avLst/>
          </a:prstGeom>
          <a:noFill/>
        </p:spPr>
        <p:txBody>
          <a:bodyPr wrap="none" lIns="91440" tIns="45720" rIns="91440" bIns="45720">
            <a:spAutoFit/>
          </a:bodyPr>
          <a:lstStyle/>
          <a:p>
            <a:pPr algn="ctr"/>
            <a:r>
              <a:rPr lang="en-US" b="0" cap="none" spc="0" dirty="0" smtClean="0">
                <a:ln w="0"/>
                <a:solidFill>
                  <a:schemeClr val="accent5"/>
                </a:solidFill>
                <a:effectLst>
                  <a:outerShdw blurRad="38100" dist="25400" dir="5400000" algn="ctr" rotWithShape="0">
                    <a:srgbClr val="6E747A">
                      <a:alpha val="43000"/>
                    </a:srgbClr>
                  </a:outerShdw>
                </a:effectLst>
                <a:latin typeface="+mj-lt"/>
              </a:rPr>
              <a:t>Pie</a:t>
            </a:r>
            <a:r>
              <a:rPr lang="en-US" b="0" cap="none" spc="0" dirty="0" smtClean="0">
                <a:ln w="0"/>
                <a:solidFill>
                  <a:schemeClr val="accent1"/>
                </a:solidFill>
                <a:effectLst>
                  <a:outerShdw blurRad="38100" dist="25400" dir="5400000" algn="ctr" rotWithShape="0">
                    <a:srgbClr val="6E747A">
                      <a:alpha val="43000"/>
                    </a:srgbClr>
                  </a:outerShdw>
                </a:effectLst>
                <a:latin typeface="+mj-lt"/>
              </a:rPr>
              <a:t> </a:t>
            </a:r>
            <a:r>
              <a:rPr lang="en-US" b="0" cap="none" spc="0" dirty="0" smtClean="0">
                <a:ln w="0"/>
                <a:effectLst>
                  <a:outerShdw blurRad="38100" dist="25400" dir="5400000" algn="ctr" rotWithShape="0">
                    <a:srgbClr val="6E747A">
                      <a:alpha val="43000"/>
                    </a:srgbClr>
                  </a:outerShdw>
                </a:effectLst>
                <a:latin typeface="+mj-lt"/>
              </a:rPr>
              <a:t>Charts</a:t>
            </a:r>
            <a:endParaRPr lang="en-US" b="0" cap="none" spc="0" dirty="0">
              <a:ln w="0"/>
              <a:effectLst>
                <a:outerShdw blurRad="38100" dist="25400" dir="5400000" algn="ctr" rotWithShape="0">
                  <a:srgbClr val="6E747A">
                    <a:alpha val="43000"/>
                  </a:srgbClr>
                </a:outerShdw>
              </a:effectLst>
              <a:latin typeface="+mj-lt"/>
            </a:endParaRPr>
          </a:p>
        </p:txBody>
      </p:sp>
      <p:sp>
        <p:nvSpPr>
          <p:cNvPr id="19" name="Rectangle 18"/>
          <p:cNvSpPr/>
          <p:nvPr/>
        </p:nvSpPr>
        <p:spPr>
          <a:xfrm>
            <a:off x="2195736" y="3923764"/>
            <a:ext cx="1412567" cy="369332"/>
          </a:xfrm>
          <a:prstGeom prst="rect">
            <a:avLst/>
          </a:prstGeom>
          <a:noFill/>
        </p:spPr>
        <p:txBody>
          <a:bodyPr wrap="none" lIns="91440" tIns="45720" rIns="91440" bIns="45720">
            <a:spAutoFit/>
          </a:bodyPr>
          <a:lstStyle/>
          <a:p>
            <a:pPr algn="ctr"/>
            <a:r>
              <a:rPr lang="en-US" b="0" cap="none" spc="0" dirty="0" smtClean="0">
                <a:ln w="0"/>
                <a:solidFill>
                  <a:schemeClr val="accent5"/>
                </a:solidFill>
                <a:effectLst>
                  <a:outerShdw blurRad="38100" dist="25400" dir="5400000" algn="ctr" rotWithShape="0">
                    <a:srgbClr val="6E747A">
                      <a:alpha val="43000"/>
                    </a:srgbClr>
                  </a:outerShdw>
                </a:effectLst>
                <a:latin typeface="+mj-lt"/>
              </a:rPr>
              <a:t>Flow</a:t>
            </a:r>
            <a:r>
              <a:rPr lang="en-US" b="0" cap="none" spc="0" dirty="0" smtClean="0">
                <a:ln w="0"/>
                <a:solidFill>
                  <a:schemeClr val="accent1"/>
                </a:solidFill>
                <a:effectLst>
                  <a:outerShdw blurRad="38100" dist="25400" dir="5400000" algn="ctr" rotWithShape="0">
                    <a:srgbClr val="6E747A">
                      <a:alpha val="43000"/>
                    </a:srgbClr>
                  </a:outerShdw>
                </a:effectLst>
                <a:latin typeface="+mj-lt"/>
              </a:rPr>
              <a:t> </a:t>
            </a:r>
            <a:r>
              <a:rPr lang="en-US" b="0" cap="none" spc="0" dirty="0" smtClean="0">
                <a:ln w="0"/>
                <a:effectLst>
                  <a:outerShdw blurRad="38100" dist="25400" dir="5400000" algn="ctr" rotWithShape="0">
                    <a:srgbClr val="6E747A">
                      <a:alpha val="43000"/>
                    </a:srgbClr>
                  </a:outerShdw>
                </a:effectLst>
                <a:latin typeface="+mj-lt"/>
              </a:rPr>
              <a:t>Charts</a:t>
            </a:r>
            <a:endParaRPr lang="en-US" b="0" cap="none" spc="0" dirty="0">
              <a:ln w="0"/>
              <a:effectLst>
                <a:outerShdw blurRad="38100" dist="25400" dir="5400000" algn="ctr" rotWithShape="0">
                  <a:srgbClr val="6E747A">
                    <a:alpha val="43000"/>
                  </a:srgbClr>
                </a:outerShdw>
              </a:effectLst>
              <a:latin typeface="+mj-lt"/>
            </a:endParaRPr>
          </a:p>
        </p:txBody>
      </p:sp>
      <p:sp>
        <p:nvSpPr>
          <p:cNvPr id="20" name="Rectangle 19"/>
          <p:cNvSpPr/>
          <p:nvPr/>
        </p:nvSpPr>
        <p:spPr>
          <a:xfrm>
            <a:off x="4211960" y="3923764"/>
            <a:ext cx="1297151" cy="369332"/>
          </a:xfrm>
          <a:prstGeom prst="rect">
            <a:avLst/>
          </a:prstGeom>
          <a:noFill/>
        </p:spPr>
        <p:txBody>
          <a:bodyPr wrap="none" lIns="91440" tIns="45720" rIns="91440" bIns="45720">
            <a:spAutoFit/>
          </a:bodyPr>
          <a:lstStyle/>
          <a:p>
            <a:pPr algn="ctr"/>
            <a:r>
              <a:rPr lang="en-US" b="0" cap="none" spc="0" dirty="0" smtClean="0">
                <a:ln w="0"/>
                <a:solidFill>
                  <a:schemeClr val="accent5"/>
                </a:solidFill>
                <a:effectLst>
                  <a:outerShdw blurRad="38100" dist="25400" dir="5400000" algn="ctr" rotWithShape="0">
                    <a:srgbClr val="6E747A">
                      <a:alpha val="43000"/>
                    </a:srgbClr>
                  </a:outerShdw>
                </a:effectLst>
                <a:latin typeface="+mj-lt"/>
              </a:rPr>
              <a:t>Org</a:t>
            </a:r>
            <a:r>
              <a:rPr lang="en-US" b="0" cap="none" spc="0" dirty="0" smtClean="0">
                <a:ln w="0"/>
                <a:solidFill>
                  <a:schemeClr val="accent1"/>
                </a:solidFill>
                <a:effectLst>
                  <a:outerShdw blurRad="38100" dist="25400" dir="5400000" algn="ctr" rotWithShape="0">
                    <a:srgbClr val="6E747A">
                      <a:alpha val="43000"/>
                    </a:srgbClr>
                  </a:outerShdw>
                </a:effectLst>
                <a:latin typeface="+mj-lt"/>
              </a:rPr>
              <a:t> </a:t>
            </a:r>
            <a:r>
              <a:rPr lang="en-US" b="0" cap="none" spc="0" dirty="0" smtClean="0">
                <a:ln w="0"/>
                <a:effectLst>
                  <a:outerShdw blurRad="38100" dist="25400" dir="5400000" algn="ctr" rotWithShape="0">
                    <a:srgbClr val="6E747A">
                      <a:alpha val="43000"/>
                    </a:srgbClr>
                  </a:outerShdw>
                </a:effectLst>
                <a:latin typeface="+mj-lt"/>
              </a:rPr>
              <a:t>Charts</a:t>
            </a:r>
            <a:endParaRPr lang="en-US" b="0" cap="none" spc="0" dirty="0">
              <a:ln w="0"/>
              <a:effectLst>
                <a:outerShdw blurRad="38100" dist="25400" dir="5400000" algn="ctr" rotWithShape="0">
                  <a:srgbClr val="6E747A">
                    <a:alpha val="43000"/>
                  </a:srgbClr>
                </a:outerShdw>
              </a:effectLst>
              <a:latin typeface="+mj-lt"/>
            </a:endParaRPr>
          </a:p>
        </p:txBody>
      </p:sp>
      <p:sp>
        <p:nvSpPr>
          <p:cNvPr id="21" name="Rectangle 20"/>
          <p:cNvSpPr/>
          <p:nvPr/>
        </p:nvSpPr>
        <p:spPr>
          <a:xfrm>
            <a:off x="6198650" y="3923764"/>
            <a:ext cx="543739" cy="369332"/>
          </a:xfrm>
          <a:prstGeom prst="rect">
            <a:avLst/>
          </a:prstGeom>
          <a:noFill/>
        </p:spPr>
        <p:txBody>
          <a:bodyPr wrap="none" lIns="91440" tIns="45720" rIns="91440" bIns="45720">
            <a:spAutoFit/>
          </a:bodyPr>
          <a:lstStyle/>
          <a:p>
            <a:pPr algn="ctr"/>
            <a:r>
              <a:rPr lang="en-US" smtClean="0">
                <a:ln w="0"/>
                <a:effectLst>
                  <a:outerShdw blurRad="38100" dist="25400" dir="5400000" algn="ctr" rotWithShape="0">
                    <a:srgbClr val="6E747A">
                      <a:alpha val="43000"/>
                    </a:srgbClr>
                  </a:outerShdw>
                </a:effectLst>
                <a:latin typeface="+mj-lt"/>
              </a:rPr>
              <a:t>etc</a:t>
            </a:r>
            <a:r>
              <a:rPr lang="en-US" b="0" cap="none" spc="0" smtClean="0">
                <a:ln w="0"/>
                <a:effectLst>
                  <a:outerShdw blurRad="38100" dist="25400" dir="5400000" algn="ctr" rotWithShape="0">
                    <a:srgbClr val="6E747A">
                      <a:alpha val="43000"/>
                    </a:srgbClr>
                  </a:outerShdw>
                </a:effectLst>
                <a:latin typeface="+mj-lt"/>
              </a:rPr>
              <a:t>.</a:t>
            </a:r>
            <a:endParaRPr lang="en-US" b="0" cap="none" spc="0" dirty="0">
              <a:ln w="0"/>
              <a:effectLst>
                <a:outerShdw blurRad="38100" dist="25400" dir="5400000" algn="ctr" rotWithShape="0">
                  <a:srgbClr val="6E747A">
                    <a:alpha val="43000"/>
                  </a:srgbClr>
                </a:outerShdw>
              </a:effectLst>
              <a:latin typeface="+mj-lt"/>
            </a:endParaRPr>
          </a:p>
        </p:txBody>
      </p:sp>
      <p:sp>
        <p:nvSpPr>
          <p:cNvPr id="22" name="Footer Placeholder 23"/>
          <p:cNvSpPr>
            <a:spLocks noGrp="1"/>
          </p:cNvSpPr>
          <p:nvPr>
            <p:ph type="ftr" sz="quarter" idx="17"/>
          </p:nvPr>
        </p:nvSpPr>
        <p:spPr>
          <a:xfrm>
            <a:off x="530352" y="6324600"/>
            <a:ext cx="5260848" cy="150876"/>
          </a:xfrm>
        </p:spPr>
        <p:txBody>
          <a:bodyPr/>
          <a:lstStyle/>
          <a:p>
            <a:r>
              <a:rPr lang="en-GB" smtClean="0"/>
              <a:t>Data visualisation workshop - Excel</a:t>
            </a:r>
            <a:endParaRPr lang="en-GB" dirty="0"/>
          </a:p>
        </p:txBody>
      </p:sp>
    </p:spTree>
    <p:extLst>
      <p:ext uri="{BB962C8B-B14F-4D97-AF65-F5344CB8AC3E}">
        <p14:creationId xmlns:p14="http://schemas.microsoft.com/office/powerpoint/2010/main" val="207292675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r>
              <a:rPr lang="en-GB" dirty="0" smtClean="0"/>
              <a:t/>
            </a:r>
            <a:br>
              <a:rPr lang="en-GB" dirty="0" smtClean="0"/>
            </a:br>
            <a:r>
              <a:rPr lang="en-GB" sz="2000" b="0" i="0" dirty="0"/>
              <a:t>Effective Communication</a:t>
            </a:r>
            <a:endParaRPr lang="en-GB" sz="2000" dirty="0">
              <a:solidFill>
                <a:schemeClr val="accent1"/>
              </a:solidFill>
            </a:endParaRPr>
          </a:p>
        </p:txBody>
      </p:sp>
      <p:sp>
        <p:nvSpPr>
          <p:cNvPr id="10" name="Content Placeholder 9"/>
          <p:cNvSpPr>
            <a:spLocks noGrp="1"/>
          </p:cNvSpPr>
          <p:nvPr>
            <p:ph sz="quarter" idx="15"/>
          </p:nvPr>
        </p:nvSpPr>
        <p:spPr>
          <a:xfrm>
            <a:off x="2555776" y="2276872"/>
            <a:ext cx="5688632" cy="3312368"/>
          </a:xfrm>
        </p:spPr>
        <p:txBody>
          <a:bodyPr/>
          <a:lstStyle/>
          <a:p>
            <a:pPr indent="0">
              <a:buClr>
                <a:schemeClr val="tx2"/>
              </a:buClr>
            </a:pPr>
            <a:r>
              <a:rPr lang="en-GB" sz="1800" dirty="0" smtClean="0"/>
              <a:t>“A backup of the IT system is taken </a:t>
            </a:r>
            <a:br>
              <a:rPr lang="en-GB" sz="1800" dirty="0" smtClean="0"/>
            </a:br>
            <a:r>
              <a:rPr lang="en-GB" sz="1800" dirty="0" smtClean="0"/>
              <a:t>once per week”</a:t>
            </a:r>
          </a:p>
          <a:p>
            <a:pPr indent="0">
              <a:buClr>
                <a:schemeClr val="tx2"/>
              </a:buClr>
            </a:pPr>
            <a:r>
              <a:rPr lang="en-GB" sz="1800" dirty="0" smtClean="0">
                <a:solidFill>
                  <a:schemeClr val="accent1"/>
                </a:solidFill>
              </a:rPr>
              <a:t/>
            </a:r>
            <a:br>
              <a:rPr lang="en-GB" sz="1800" dirty="0" smtClean="0">
                <a:solidFill>
                  <a:schemeClr val="accent1"/>
                </a:solidFill>
              </a:rPr>
            </a:br>
            <a:r>
              <a:rPr lang="en-GB" sz="1600" dirty="0" smtClean="0">
                <a:solidFill>
                  <a:schemeClr val="accent5"/>
                </a:solidFill>
              </a:rPr>
              <a:t>To a banking employee:</a:t>
            </a:r>
            <a:r>
              <a:rPr lang="en-GB" sz="1800" dirty="0" smtClean="0">
                <a:solidFill>
                  <a:schemeClr val="accent1"/>
                </a:solidFill>
              </a:rPr>
              <a:t/>
            </a:r>
            <a:br>
              <a:rPr lang="en-GB" sz="1800" dirty="0" smtClean="0">
                <a:solidFill>
                  <a:schemeClr val="accent1"/>
                </a:solidFill>
              </a:rPr>
            </a:br>
            <a:r>
              <a:rPr lang="en-GB" sz="1800" dirty="0" smtClean="0"/>
              <a:t>“When your system fails, </a:t>
            </a:r>
            <a:br>
              <a:rPr lang="en-GB" sz="1800" dirty="0" smtClean="0"/>
            </a:br>
            <a:r>
              <a:rPr lang="en-GB" sz="1800" dirty="0" smtClean="0"/>
              <a:t>you risk losing one week of work.”</a:t>
            </a:r>
          </a:p>
          <a:p>
            <a:pPr indent="0">
              <a:buClr>
                <a:schemeClr val="tx2"/>
              </a:buClr>
            </a:pPr>
            <a:r>
              <a:rPr lang="en-GB" sz="1600" dirty="0" smtClean="0">
                <a:solidFill>
                  <a:schemeClr val="accent5"/>
                </a:solidFill>
              </a:rPr>
              <a:t>To </a:t>
            </a:r>
            <a:r>
              <a:rPr lang="en-GB" sz="1600" dirty="0">
                <a:solidFill>
                  <a:schemeClr val="accent5"/>
                </a:solidFill>
              </a:rPr>
              <a:t>the Legal Director</a:t>
            </a:r>
            <a:r>
              <a:rPr lang="en-GB" sz="1600" dirty="0" smtClean="0">
                <a:solidFill>
                  <a:schemeClr val="accent5"/>
                </a:solidFill>
              </a:rPr>
              <a:t>:</a:t>
            </a:r>
            <a:r>
              <a:rPr lang="en-GB" sz="1800" dirty="0">
                <a:solidFill>
                  <a:schemeClr val="accent1"/>
                </a:solidFill>
              </a:rPr>
              <a:t/>
            </a:r>
            <a:br>
              <a:rPr lang="en-GB" sz="1800" dirty="0">
                <a:solidFill>
                  <a:schemeClr val="accent1"/>
                </a:solidFill>
              </a:rPr>
            </a:br>
            <a:r>
              <a:rPr lang="en-GB" sz="1800" dirty="0" smtClean="0"/>
              <a:t>“The backup schedule </a:t>
            </a:r>
            <a:br>
              <a:rPr lang="en-GB" sz="1800" dirty="0" smtClean="0"/>
            </a:br>
            <a:r>
              <a:rPr lang="en-GB" sz="1800" dirty="0" smtClean="0"/>
              <a:t>does not comply with National Bank regulations”</a:t>
            </a:r>
          </a:p>
          <a:p>
            <a:pPr indent="0">
              <a:buClr>
                <a:schemeClr val="tx2"/>
              </a:buClr>
            </a:pPr>
            <a:r>
              <a:rPr lang="en-GB" sz="1600" dirty="0">
                <a:solidFill>
                  <a:schemeClr val="accent5"/>
                </a:solidFill>
              </a:rPr>
              <a:t>To the CIO:</a:t>
            </a:r>
            <a:r>
              <a:rPr lang="en-GB" sz="1800" dirty="0" smtClean="0"/>
              <a:t/>
            </a:r>
            <a:br>
              <a:rPr lang="en-GB" sz="1800" dirty="0" smtClean="0"/>
            </a:br>
            <a:r>
              <a:rPr lang="en-GB" sz="1800" dirty="0" smtClean="0"/>
              <a:t>“The backup interval </a:t>
            </a:r>
            <a:br>
              <a:rPr lang="en-GB" sz="1800" dirty="0" smtClean="0"/>
            </a:br>
            <a:r>
              <a:rPr lang="en-GB" sz="1800" dirty="0" smtClean="0"/>
              <a:t>should be increased to once per day.”</a:t>
            </a:r>
            <a:endParaRPr lang="en-GB" sz="1800" dirty="0"/>
          </a:p>
          <a:p>
            <a:pPr indent="0">
              <a:buClr>
                <a:schemeClr val="tx2"/>
              </a:buClr>
            </a:pPr>
            <a:endParaRPr lang="en-GB" dirty="0" smtClean="0"/>
          </a:p>
        </p:txBody>
      </p:sp>
      <p:sp>
        <p:nvSpPr>
          <p:cNvPr id="9" name="Footer Placeholder 8"/>
          <p:cNvSpPr>
            <a:spLocks noGrp="1"/>
          </p:cNvSpPr>
          <p:nvPr>
            <p:ph type="ftr" sz="quarter" idx="4294967295"/>
          </p:nvPr>
        </p:nvSpPr>
        <p:spPr>
          <a:xfrm>
            <a:off x="533400" y="6324600"/>
            <a:ext cx="5257800" cy="152400"/>
          </a:xfrm>
          <a:prstGeom prst="rect">
            <a:avLst/>
          </a:prstGeom>
        </p:spPr>
        <p:txBody>
          <a:bodyPr/>
          <a:lstStyle/>
          <a:p>
            <a:r>
              <a:rPr lang="en-GB" smtClean="0">
                <a:solidFill>
                  <a:srgbClr val="000000"/>
                </a:solidFill>
              </a:rPr>
              <a:t>Data visualisation workshop - Excel</a:t>
            </a:r>
            <a:endParaRPr lang="en-GB" dirty="0">
              <a:solidFill>
                <a:srgbClr val="000000"/>
              </a:solidFill>
            </a:endParaRPr>
          </a:p>
        </p:txBody>
      </p:sp>
      <p:sp>
        <p:nvSpPr>
          <p:cNvPr id="7" name="Slide Number Placeholder 6"/>
          <p:cNvSpPr>
            <a:spLocks noGrp="1"/>
          </p:cNvSpPr>
          <p:nvPr>
            <p:ph type="sldNum" sz="quarter" idx="4294967295"/>
          </p:nvPr>
        </p:nvSpPr>
        <p:spPr>
          <a:xfrm>
            <a:off x="7086600" y="6477000"/>
            <a:ext cx="1527048" cy="152400"/>
          </a:xfrm>
          <a:prstGeom prst="rect">
            <a:avLst/>
          </a:prstGeom>
        </p:spPr>
        <p:txBody>
          <a:bodyPr/>
          <a:lstStyle/>
          <a:p>
            <a:fld id="{9EBD5762-3BDC-484D-9503-7EA6D5A9A8CE}" type="slidenum">
              <a:rPr lang="en-GB" smtClean="0">
                <a:solidFill>
                  <a:srgbClr val="000000"/>
                </a:solidFill>
              </a:rPr>
              <a:pPr/>
              <a:t>110</a:t>
            </a:fld>
            <a:endParaRPr lang="en-GB" dirty="0">
              <a:solidFill>
                <a:srgbClr val="000000"/>
              </a:solidFill>
            </a:endParaRPr>
          </a:p>
        </p:txBody>
      </p:sp>
      <p:sp>
        <p:nvSpPr>
          <p:cNvPr id="8" name="Date Placeholder 7"/>
          <p:cNvSpPr>
            <a:spLocks noGrp="1"/>
          </p:cNvSpPr>
          <p:nvPr>
            <p:ph type="dt" sz="half" idx="4294967295"/>
          </p:nvPr>
        </p:nvSpPr>
        <p:spPr>
          <a:xfrm>
            <a:off x="7086600" y="6324600"/>
            <a:ext cx="1524000" cy="152400"/>
          </a:xfrm>
          <a:prstGeom prst="rect">
            <a:avLst/>
          </a:prstGeom>
        </p:spPr>
        <p:txBody>
          <a:bodyPr/>
          <a:lstStyle/>
          <a:p>
            <a:r>
              <a:rPr lang="en-US" smtClean="0">
                <a:solidFill>
                  <a:srgbClr val="000000"/>
                </a:solidFill>
              </a:rPr>
              <a:t>November 2016</a:t>
            </a:r>
            <a:endParaRPr lang="en-GB" dirty="0">
              <a:solidFill>
                <a:srgbClr val="000000"/>
              </a:solidFill>
            </a:endParaRPr>
          </a:p>
        </p:txBody>
      </p:sp>
      <p:sp>
        <p:nvSpPr>
          <p:cNvPr id="11" name="Content Placeholder 9"/>
          <p:cNvSpPr txBox="1">
            <a:spLocks/>
          </p:cNvSpPr>
          <p:nvPr/>
        </p:nvSpPr>
        <p:spPr>
          <a:xfrm>
            <a:off x="533400" y="2276872"/>
            <a:ext cx="1656184" cy="288032"/>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pPr indent="0" algn="r">
              <a:buClr>
                <a:srgbClr val="DC6900"/>
              </a:buClr>
            </a:pPr>
            <a:r>
              <a:rPr lang="en-GB" b="1" dirty="0" smtClean="0">
                <a:solidFill>
                  <a:srgbClr val="000000"/>
                </a:solidFill>
              </a:rPr>
              <a:t>Information</a:t>
            </a:r>
          </a:p>
        </p:txBody>
      </p:sp>
      <p:sp>
        <p:nvSpPr>
          <p:cNvPr id="12" name="Content Placeholder 9"/>
          <p:cNvSpPr txBox="1">
            <a:spLocks/>
          </p:cNvSpPr>
          <p:nvPr/>
        </p:nvSpPr>
        <p:spPr>
          <a:xfrm>
            <a:off x="533400" y="3203993"/>
            <a:ext cx="1656184" cy="288032"/>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pPr indent="0" algn="r">
              <a:buClr>
                <a:srgbClr val="DC6900"/>
              </a:buClr>
            </a:pPr>
            <a:r>
              <a:rPr lang="en-GB" b="1" dirty="0" smtClean="0">
                <a:solidFill>
                  <a:srgbClr val="000000"/>
                </a:solidFill>
              </a:rPr>
              <a:t>Message</a:t>
            </a:r>
          </a:p>
        </p:txBody>
      </p:sp>
      <p:sp>
        <p:nvSpPr>
          <p:cNvPr id="13" name="Rectangle 12"/>
          <p:cNvSpPr/>
          <p:nvPr/>
        </p:nvSpPr>
        <p:spPr>
          <a:xfrm>
            <a:off x="432048" y="1578278"/>
            <a:ext cx="8028384" cy="400110"/>
          </a:xfrm>
          <a:prstGeom prst="rect">
            <a:avLst/>
          </a:prstGeom>
        </p:spPr>
        <p:txBody>
          <a:bodyPr wrap="square">
            <a:spAutoFit/>
          </a:bodyPr>
          <a:lstStyle/>
          <a:p>
            <a:pPr>
              <a:spcAft>
                <a:spcPts val="600"/>
              </a:spcAft>
            </a:pPr>
            <a:r>
              <a:rPr lang="en-GB" sz="2000" b="1" i="1" dirty="0" smtClean="0">
                <a:solidFill>
                  <a:schemeClr val="tx2"/>
                </a:solidFill>
                <a:latin typeface="Georgia" pitchFamily="18" charset="0"/>
              </a:rPr>
              <a:t>Know your audience</a:t>
            </a:r>
            <a:endParaRPr lang="en-GB" sz="2000" b="1" i="1" dirty="0">
              <a:solidFill>
                <a:schemeClr val="tx2"/>
              </a:solidFill>
              <a:latin typeface="Georgia" pitchFamily="18" charset="0"/>
            </a:endParaRPr>
          </a:p>
        </p:txBody>
      </p:sp>
    </p:spTree>
    <p:extLst>
      <p:ext uri="{BB962C8B-B14F-4D97-AF65-F5344CB8AC3E}">
        <p14:creationId xmlns:p14="http://schemas.microsoft.com/office/powerpoint/2010/main" val="425726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Effective visualisation</a:t>
            </a:r>
            <a:br>
              <a:rPr lang="en-GB" dirty="0" smtClean="0"/>
            </a:br>
            <a:r>
              <a:rPr lang="en-GB" sz="2000" b="0" i="0" dirty="0"/>
              <a:t>Effective Communication</a:t>
            </a:r>
            <a:endParaRPr lang="en-GB" sz="2000" dirty="0">
              <a:solidFill>
                <a:schemeClr val="accent1"/>
              </a:solidFill>
            </a:endParaRPr>
          </a:p>
        </p:txBody>
      </p:sp>
      <p:sp>
        <p:nvSpPr>
          <p:cNvPr id="9" name="Footer Placeholder 8"/>
          <p:cNvSpPr>
            <a:spLocks noGrp="1"/>
          </p:cNvSpPr>
          <p:nvPr>
            <p:ph type="ftr" sz="quarter" idx="4294967295"/>
          </p:nvPr>
        </p:nvSpPr>
        <p:spPr>
          <a:xfrm>
            <a:off x="533400" y="6324600"/>
            <a:ext cx="5257800" cy="152400"/>
          </a:xfrm>
          <a:prstGeom prst="rect">
            <a:avLst/>
          </a:prstGeom>
        </p:spPr>
        <p:txBody>
          <a:bodyPr/>
          <a:lstStyle/>
          <a:p>
            <a:r>
              <a:rPr lang="en-GB" smtClean="0"/>
              <a:t>Data visualisation workshop - Excel</a:t>
            </a:r>
            <a:endParaRPr lang="en-GB" dirty="0"/>
          </a:p>
        </p:txBody>
      </p:sp>
      <p:sp>
        <p:nvSpPr>
          <p:cNvPr id="7" name="Slide Number Placeholder 6"/>
          <p:cNvSpPr>
            <a:spLocks noGrp="1"/>
          </p:cNvSpPr>
          <p:nvPr>
            <p:ph type="sldNum" sz="quarter" idx="4294967295"/>
          </p:nvPr>
        </p:nvSpPr>
        <p:spPr>
          <a:xfrm>
            <a:off x="7086600" y="6477000"/>
            <a:ext cx="1527048" cy="152400"/>
          </a:xfrm>
          <a:prstGeom prst="rect">
            <a:avLst/>
          </a:prstGeom>
        </p:spPr>
        <p:txBody>
          <a:bodyPr/>
          <a:lstStyle/>
          <a:p>
            <a:fld id="{9EBD5762-3BDC-484D-9503-7EA6D5A9A8CE}" type="slidenum">
              <a:rPr lang="en-GB" smtClean="0"/>
              <a:pPr/>
              <a:t>111</a:t>
            </a:fld>
            <a:endParaRPr lang="en-GB" dirty="0"/>
          </a:p>
        </p:txBody>
      </p:sp>
      <p:sp>
        <p:nvSpPr>
          <p:cNvPr id="8" name="Date Placeholder 7"/>
          <p:cNvSpPr>
            <a:spLocks noGrp="1"/>
          </p:cNvSpPr>
          <p:nvPr>
            <p:ph type="dt" sz="half" idx="4294967295"/>
          </p:nvPr>
        </p:nvSpPr>
        <p:spPr>
          <a:xfrm>
            <a:off x="7086600" y="6324600"/>
            <a:ext cx="1524000" cy="152400"/>
          </a:xfrm>
          <a:prstGeom prst="rect">
            <a:avLst/>
          </a:prstGeom>
        </p:spPr>
        <p:txBody>
          <a:bodyPr/>
          <a:lstStyle/>
          <a:p>
            <a:r>
              <a:rPr lang="en-US" smtClean="0"/>
              <a:t>November 2016</a:t>
            </a:r>
            <a:endParaRPr lang="en-GB" dirty="0"/>
          </a:p>
        </p:txBody>
      </p:sp>
      <p:graphicFrame>
        <p:nvGraphicFramePr>
          <p:cNvPr id="5" name="Table 4"/>
          <p:cNvGraphicFramePr>
            <a:graphicFrameLocks noGrp="1"/>
          </p:cNvGraphicFramePr>
          <p:nvPr>
            <p:extLst/>
          </p:nvPr>
        </p:nvGraphicFramePr>
        <p:xfrm>
          <a:off x="3048317" y="2636912"/>
          <a:ext cx="3047366" cy="1849120"/>
        </p:xfrm>
        <a:graphic>
          <a:graphicData uri="http://schemas.openxmlformats.org/drawingml/2006/table">
            <a:tbl>
              <a:tblPr firstRow="1" bandRow="1">
                <a:tableStyleId>{69D073F8-1565-44D7-B386-08B59EADF2EE}</a:tableStyleId>
              </a:tblPr>
              <a:tblGrid>
                <a:gridCol w="1365568"/>
                <a:gridCol w="990918"/>
                <a:gridCol w="690880"/>
              </a:tblGrid>
              <a:tr h="0">
                <a:tc>
                  <a:txBody>
                    <a:bodyPr/>
                    <a:lstStyle/>
                    <a:p>
                      <a:r>
                        <a:rPr lang="en-GB" b="0" dirty="0" smtClean="0">
                          <a:solidFill>
                            <a:schemeClr val="tx1"/>
                          </a:solidFill>
                        </a:rPr>
                        <a:t>System</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Viruses</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b="0" dirty="0" smtClean="0">
                          <a:solidFill>
                            <a:schemeClr val="tx1"/>
                          </a:solidFill>
                        </a:rPr>
                        <a:t>Windows</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5</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8%</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b="0" dirty="0" smtClean="0">
                          <a:solidFill>
                            <a:schemeClr val="tx1"/>
                          </a:solidFill>
                        </a:rPr>
                        <a:t>Linux</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25</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37%</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b="0" dirty="0" smtClean="0">
                          <a:solidFill>
                            <a:schemeClr val="tx1"/>
                          </a:solidFill>
                        </a:rPr>
                        <a:t>Mainframe</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20</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30%</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b="0" dirty="0" smtClean="0">
                          <a:solidFill>
                            <a:schemeClr val="tx1"/>
                          </a:solidFill>
                        </a:rPr>
                        <a:t>HP</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17</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25%</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TextBox 9"/>
          <p:cNvSpPr txBox="1"/>
          <p:nvPr/>
        </p:nvSpPr>
        <p:spPr>
          <a:xfrm>
            <a:off x="545242" y="1600199"/>
            <a:ext cx="7560840" cy="2088232"/>
          </a:xfrm>
          <a:prstGeom prst="rect">
            <a:avLst/>
          </a:prstGeom>
          <a:noFill/>
        </p:spPr>
        <p:txBody>
          <a:bodyPr wrap="square" lIns="0" tIns="0" rIns="0" bIns="0" rtlCol="0">
            <a:noAutofit/>
          </a:bodyPr>
          <a:lstStyle/>
          <a:p>
            <a:pPr indent="-274320">
              <a:spcAft>
                <a:spcPts val="900"/>
              </a:spcAft>
            </a:pPr>
            <a:r>
              <a:rPr lang="en-GB" sz="2000" b="1" i="1" dirty="0">
                <a:solidFill>
                  <a:schemeClr val="accent1"/>
                </a:solidFill>
                <a:latin typeface="+mj-lt"/>
              </a:rPr>
              <a:t>Adapt to your message!</a:t>
            </a:r>
            <a:endParaRPr lang="en-GB" sz="2000" b="1" i="1" dirty="0">
              <a:latin typeface="+mj-lt"/>
            </a:endParaRPr>
          </a:p>
        </p:txBody>
      </p:sp>
    </p:spTree>
    <p:extLst>
      <p:ext uri="{BB962C8B-B14F-4D97-AF65-F5344CB8AC3E}">
        <p14:creationId xmlns:p14="http://schemas.microsoft.com/office/powerpoint/2010/main" val="290847622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Effective visualisation</a:t>
            </a:r>
            <a:br>
              <a:rPr lang="en-GB" dirty="0" smtClean="0"/>
            </a:br>
            <a:r>
              <a:rPr lang="en-GB" sz="2000" b="0" i="0" dirty="0"/>
              <a:t>Effective Communication</a:t>
            </a:r>
            <a:endParaRPr lang="en-GB" sz="1800" dirty="0">
              <a:solidFill>
                <a:schemeClr val="accent1"/>
              </a:solidFill>
            </a:endParaRPr>
          </a:p>
        </p:txBody>
      </p:sp>
      <p:sp>
        <p:nvSpPr>
          <p:cNvPr id="9" name="Footer Placeholder 8"/>
          <p:cNvSpPr>
            <a:spLocks noGrp="1"/>
          </p:cNvSpPr>
          <p:nvPr>
            <p:ph type="ftr" sz="quarter" idx="4294967295"/>
          </p:nvPr>
        </p:nvSpPr>
        <p:spPr>
          <a:xfrm>
            <a:off x="533400" y="6324600"/>
            <a:ext cx="5257800" cy="152400"/>
          </a:xfrm>
          <a:prstGeom prst="rect">
            <a:avLst/>
          </a:prstGeom>
        </p:spPr>
        <p:txBody>
          <a:bodyPr/>
          <a:lstStyle/>
          <a:p>
            <a:r>
              <a:rPr lang="en-GB" smtClean="0"/>
              <a:t>Data visualisation workshop - Excel</a:t>
            </a:r>
            <a:endParaRPr lang="en-GB" dirty="0"/>
          </a:p>
        </p:txBody>
      </p:sp>
      <p:sp>
        <p:nvSpPr>
          <p:cNvPr id="7" name="Slide Number Placeholder 6"/>
          <p:cNvSpPr>
            <a:spLocks noGrp="1"/>
          </p:cNvSpPr>
          <p:nvPr>
            <p:ph type="sldNum" sz="quarter" idx="4294967295"/>
          </p:nvPr>
        </p:nvSpPr>
        <p:spPr>
          <a:xfrm>
            <a:off x="7086600" y="6477000"/>
            <a:ext cx="1527048" cy="152400"/>
          </a:xfrm>
          <a:prstGeom prst="rect">
            <a:avLst/>
          </a:prstGeom>
        </p:spPr>
        <p:txBody>
          <a:bodyPr/>
          <a:lstStyle/>
          <a:p>
            <a:fld id="{9EBD5762-3BDC-484D-9503-7EA6D5A9A8CE}" type="slidenum">
              <a:rPr lang="en-GB" smtClean="0"/>
              <a:pPr/>
              <a:t>112</a:t>
            </a:fld>
            <a:endParaRPr lang="en-GB" dirty="0"/>
          </a:p>
        </p:txBody>
      </p:sp>
      <p:sp>
        <p:nvSpPr>
          <p:cNvPr id="8" name="Date Placeholder 7"/>
          <p:cNvSpPr>
            <a:spLocks noGrp="1"/>
          </p:cNvSpPr>
          <p:nvPr>
            <p:ph type="dt" sz="half" idx="4294967295"/>
          </p:nvPr>
        </p:nvSpPr>
        <p:spPr>
          <a:xfrm>
            <a:off x="7086600" y="6324600"/>
            <a:ext cx="1524000" cy="152400"/>
          </a:xfrm>
          <a:prstGeom prst="rect">
            <a:avLst/>
          </a:prstGeom>
        </p:spPr>
        <p:txBody>
          <a:bodyPr/>
          <a:lstStyle/>
          <a:p>
            <a:r>
              <a:rPr lang="en-US" smtClean="0"/>
              <a:t>November 2016</a:t>
            </a:r>
            <a:endParaRPr lang="en-GB" dirty="0"/>
          </a:p>
        </p:txBody>
      </p:sp>
      <p:graphicFrame>
        <p:nvGraphicFramePr>
          <p:cNvPr id="5" name="Table 4"/>
          <p:cNvGraphicFramePr>
            <a:graphicFrameLocks noGrp="1"/>
          </p:cNvGraphicFramePr>
          <p:nvPr>
            <p:extLst/>
          </p:nvPr>
        </p:nvGraphicFramePr>
        <p:xfrm>
          <a:off x="1994835" y="2708920"/>
          <a:ext cx="5154329" cy="1849120"/>
        </p:xfrm>
        <a:graphic>
          <a:graphicData uri="http://schemas.openxmlformats.org/drawingml/2006/table">
            <a:tbl>
              <a:tblPr firstRow="1" bandRow="1">
                <a:tableStyleId>{69D073F8-1565-44D7-B386-08B59EADF2EE}</a:tableStyleId>
              </a:tblPr>
              <a:tblGrid>
                <a:gridCol w="2073109"/>
                <a:gridCol w="1368152"/>
                <a:gridCol w="1713068"/>
              </a:tblGrid>
              <a:tr h="0">
                <a:tc>
                  <a:txBody>
                    <a:bodyPr/>
                    <a:lstStyle/>
                    <a:p>
                      <a:r>
                        <a:rPr lang="en-GB" b="0" dirty="0" smtClean="0">
                          <a:solidFill>
                            <a:schemeClr val="tx1"/>
                          </a:solidFill>
                        </a:rPr>
                        <a:t>System</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Viruses</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b="0" dirty="0" smtClean="0">
                          <a:solidFill>
                            <a:schemeClr val="tx1"/>
                          </a:solidFill>
                        </a:rPr>
                        <a:t>Windows</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5</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8%</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b="0" dirty="0" smtClean="0">
                          <a:solidFill>
                            <a:schemeClr val="tx1"/>
                          </a:solidFill>
                        </a:rPr>
                        <a:t>Linux</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25</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37%</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b="0" dirty="0" smtClean="0">
                          <a:solidFill>
                            <a:schemeClr val="tx1"/>
                          </a:solidFill>
                        </a:rPr>
                        <a:t>Mainframe</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20</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30%</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b="0" dirty="0" smtClean="0">
                          <a:solidFill>
                            <a:schemeClr val="tx1"/>
                          </a:solidFill>
                        </a:rPr>
                        <a:t>HP</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17</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25%</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TextBox 9"/>
          <p:cNvSpPr txBox="1"/>
          <p:nvPr/>
        </p:nvSpPr>
        <p:spPr>
          <a:xfrm>
            <a:off x="545242" y="1600199"/>
            <a:ext cx="7560840" cy="2088232"/>
          </a:xfrm>
          <a:prstGeom prst="rect">
            <a:avLst/>
          </a:prstGeom>
          <a:noFill/>
        </p:spPr>
        <p:txBody>
          <a:bodyPr wrap="square" lIns="0" tIns="0" rIns="0" bIns="0" rtlCol="0">
            <a:noAutofit/>
          </a:bodyPr>
          <a:lstStyle/>
          <a:p>
            <a:pPr indent="-274320">
              <a:spcAft>
                <a:spcPts val="900"/>
              </a:spcAft>
            </a:pPr>
            <a:r>
              <a:rPr lang="en-GB" sz="2000" b="1" i="1" dirty="0">
                <a:solidFill>
                  <a:schemeClr val="accent1"/>
                </a:solidFill>
                <a:latin typeface="+mj-lt"/>
              </a:rPr>
              <a:t>Adapt to your message!</a:t>
            </a:r>
            <a:endParaRPr lang="en-GB" sz="2000" b="1" i="1" dirty="0">
              <a:latin typeface="+mj-lt"/>
            </a:endParaRPr>
          </a:p>
        </p:txBody>
      </p:sp>
    </p:spTree>
    <p:extLst>
      <p:ext uri="{BB962C8B-B14F-4D97-AF65-F5344CB8AC3E}">
        <p14:creationId xmlns:p14="http://schemas.microsoft.com/office/powerpoint/2010/main" val="316442288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Effective visualisation</a:t>
            </a:r>
            <a:br>
              <a:rPr lang="en-GB" dirty="0" smtClean="0"/>
            </a:br>
            <a:r>
              <a:rPr lang="en-GB" sz="2000" b="0" i="0" dirty="0"/>
              <a:t>Effective Communication</a:t>
            </a:r>
            <a:endParaRPr lang="en-GB" sz="1800" dirty="0">
              <a:solidFill>
                <a:schemeClr val="accent1"/>
              </a:solidFill>
            </a:endParaRPr>
          </a:p>
        </p:txBody>
      </p:sp>
      <p:sp>
        <p:nvSpPr>
          <p:cNvPr id="9" name="Footer Placeholder 8"/>
          <p:cNvSpPr>
            <a:spLocks noGrp="1"/>
          </p:cNvSpPr>
          <p:nvPr>
            <p:ph type="ftr" sz="quarter" idx="4294967295"/>
          </p:nvPr>
        </p:nvSpPr>
        <p:spPr>
          <a:xfrm>
            <a:off x="533400" y="6324600"/>
            <a:ext cx="5257800" cy="152400"/>
          </a:xfrm>
          <a:prstGeom prst="rect">
            <a:avLst/>
          </a:prstGeom>
        </p:spPr>
        <p:txBody>
          <a:bodyPr/>
          <a:lstStyle/>
          <a:p>
            <a:r>
              <a:rPr lang="en-GB" smtClean="0"/>
              <a:t>Data visualisation workshop - Excel</a:t>
            </a:r>
            <a:endParaRPr lang="en-GB" dirty="0"/>
          </a:p>
        </p:txBody>
      </p:sp>
      <p:sp>
        <p:nvSpPr>
          <p:cNvPr id="7" name="Slide Number Placeholder 6"/>
          <p:cNvSpPr>
            <a:spLocks noGrp="1"/>
          </p:cNvSpPr>
          <p:nvPr>
            <p:ph type="sldNum" sz="quarter" idx="4294967295"/>
          </p:nvPr>
        </p:nvSpPr>
        <p:spPr>
          <a:xfrm>
            <a:off x="7086600" y="6477000"/>
            <a:ext cx="1527048" cy="152400"/>
          </a:xfrm>
          <a:prstGeom prst="rect">
            <a:avLst/>
          </a:prstGeom>
        </p:spPr>
        <p:txBody>
          <a:bodyPr/>
          <a:lstStyle/>
          <a:p>
            <a:fld id="{9EBD5762-3BDC-484D-9503-7EA6D5A9A8CE}" type="slidenum">
              <a:rPr lang="en-GB" smtClean="0"/>
              <a:pPr/>
              <a:t>113</a:t>
            </a:fld>
            <a:endParaRPr lang="en-GB" dirty="0"/>
          </a:p>
        </p:txBody>
      </p:sp>
      <p:sp>
        <p:nvSpPr>
          <p:cNvPr id="8" name="Date Placeholder 7"/>
          <p:cNvSpPr>
            <a:spLocks noGrp="1"/>
          </p:cNvSpPr>
          <p:nvPr>
            <p:ph type="dt" sz="half" idx="4294967295"/>
          </p:nvPr>
        </p:nvSpPr>
        <p:spPr>
          <a:xfrm>
            <a:off x="7086600" y="6324600"/>
            <a:ext cx="1524000" cy="152400"/>
          </a:xfrm>
          <a:prstGeom prst="rect">
            <a:avLst/>
          </a:prstGeom>
        </p:spPr>
        <p:txBody>
          <a:bodyPr/>
          <a:lstStyle/>
          <a:p>
            <a:r>
              <a:rPr lang="en-US" smtClean="0"/>
              <a:t>November 2016</a:t>
            </a:r>
            <a:endParaRPr lang="en-GB" dirty="0"/>
          </a:p>
        </p:txBody>
      </p:sp>
      <p:graphicFrame>
        <p:nvGraphicFramePr>
          <p:cNvPr id="5" name="Table 4"/>
          <p:cNvGraphicFramePr>
            <a:graphicFrameLocks noGrp="1"/>
          </p:cNvGraphicFramePr>
          <p:nvPr>
            <p:extLst/>
          </p:nvPr>
        </p:nvGraphicFramePr>
        <p:xfrm>
          <a:off x="1994835" y="2708920"/>
          <a:ext cx="5154329" cy="1849120"/>
        </p:xfrm>
        <a:graphic>
          <a:graphicData uri="http://schemas.openxmlformats.org/drawingml/2006/table">
            <a:tbl>
              <a:tblPr firstRow="1" bandRow="1">
                <a:tableStyleId>{69D073F8-1565-44D7-B386-08B59EADF2EE}</a:tableStyleId>
              </a:tblPr>
              <a:tblGrid>
                <a:gridCol w="2073109"/>
                <a:gridCol w="1368152"/>
                <a:gridCol w="1713068"/>
              </a:tblGrid>
              <a:tr h="0">
                <a:tc>
                  <a:txBody>
                    <a:bodyPr/>
                    <a:lstStyle/>
                    <a:p>
                      <a:r>
                        <a:rPr lang="en-GB" b="0" dirty="0" smtClean="0">
                          <a:solidFill>
                            <a:schemeClr val="tx1"/>
                          </a:solidFill>
                        </a:rPr>
                        <a:t>System</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b="0" dirty="0" smtClean="0">
                          <a:solidFill>
                            <a:schemeClr val="tx1"/>
                          </a:solidFill>
                        </a:rPr>
                        <a:t>Viruses</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b="0" dirty="0" smtClean="0">
                          <a:solidFill>
                            <a:schemeClr val="tx1"/>
                          </a:solidFill>
                        </a:rPr>
                        <a:t>%</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b="0" dirty="0" smtClean="0">
                          <a:solidFill>
                            <a:schemeClr val="tx1"/>
                          </a:solidFill>
                        </a:rPr>
                        <a:t>Windows</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b="0" dirty="0" smtClean="0">
                          <a:solidFill>
                            <a:schemeClr val="tx1"/>
                          </a:solidFill>
                        </a:rPr>
                        <a:t>5</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b="0" dirty="0" smtClean="0">
                          <a:solidFill>
                            <a:schemeClr val="tx1"/>
                          </a:solidFill>
                        </a:rPr>
                        <a:t>8%</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b="0" dirty="0" smtClean="0">
                          <a:solidFill>
                            <a:schemeClr val="tx1"/>
                          </a:solidFill>
                        </a:rPr>
                        <a:t>Linux</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b="0" dirty="0" smtClean="0">
                          <a:solidFill>
                            <a:schemeClr val="tx1"/>
                          </a:solidFill>
                        </a:rPr>
                        <a:t>25</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b="0" dirty="0" smtClean="0">
                          <a:solidFill>
                            <a:schemeClr val="tx1"/>
                          </a:solidFill>
                        </a:rPr>
                        <a:t>37%</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b="0" dirty="0" smtClean="0">
                          <a:solidFill>
                            <a:schemeClr val="tx1"/>
                          </a:solidFill>
                        </a:rPr>
                        <a:t>Mainframe</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b="0" dirty="0" smtClean="0">
                          <a:solidFill>
                            <a:schemeClr val="tx1"/>
                          </a:solidFill>
                        </a:rPr>
                        <a:t>20</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b="0" dirty="0" smtClean="0">
                          <a:solidFill>
                            <a:schemeClr val="tx1"/>
                          </a:solidFill>
                        </a:rPr>
                        <a:t>30%</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b="0" dirty="0" smtClean="0">
                          <a:solidFill>
                            <a:schemeClr val="tx1"/>
                          </a:solidFill>
                        </a:rPr>
                        <a:t>HP</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b="0" dirty="0" smtClean="0">
                          <a:solidFill>
                            <a:schemeClr val="tx1"/>
                          </a:solidFill>
                        </a:rPr>
                        <a:t>17</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b="0" dirty="0" smtClean="0">
                          <a:solidFill>
                            <a:schemeClr val="tx1"/>
                          </a:solidFill>
                        </a:rPr>
                        <a:t>25%</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TextBox 9"/>
          <p:cNvSpPr txBox="1"/>
          <p:nvPr/>
        </p:nvSpPr>
        <p:spPr>
          <a:xfrm>
            <a:off x="545242" y="1600199"/>
            <a:ext cx="7560840" cy="2088232"/>
          </a:xfrm>
          <a:prstGeom prst="rect">
            <a:avLst/>
          </a:prstGeom>
          <a:noFill/>
        </p:spPr>
        <p:txBody>
          <a:bodyPr wrap="square" lIns="0" tIns="0" rIns="0" bIns="0" rtlCol="0">
            <a:noAutofit/>
          </a:bodyPr>
          <a:lstStyle/>
          <a:p>
            <a:pPr indent="-274320">
              <a:spcAft>
                <a:spcPts val="900"/>
              </a:spcAft>
            </a:pPr>
            <a:r>
              <a:rPr lang="en-GB" sz="2000" b="1" i="1" dirty="0">
                <a:solidFill>
                  <a:schemeClr val="accent1"/>
                </a:solidFill>
                <a:latin typeface="+mj-lt"/>
              </a:rPr>
              <a:t>Adapt to your message!</a:t>
            </a:r>
            <a:endParaRPr lang="en-GB" sz="2000" b="1" i="1" dirty="0" smtClean="0">
              <a:latin typeface="+mj-lt"/>
            </a:endParaRPr>
          </a:p>
        </p:txBody>
      </p:sp>
    </p:spTree>
    <p:extLst>
      <p:ext uri="{BB962C8B-B14F-4D97-AF65-F5344CB8AC3E}">
        <p14:creationId xmlns:p14="http://schemas.microsoft.com/office/powerpoint/2010/main" val="383531066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242" y="685799"/>
            <a:ext cx="8077200" cy="914400"/>
          </a:xfrm>
        </p:spPr>
        <p:txBody>
          <a:bodyPr/>
          <a:lstStyle/>
          <a:p>
            <a:r>
              <a:rPr lang="en-GB" dirty="0" smtClean="0"/>
              <a:t>Effective visualisation</a:t>
            </a:r>
            <a:br>
              <a:rPr lang="en-GB" dirty="0" smtClean="0"/>
            </a:br>
            <a:r>
              <a:rPr lang="en-GB" sz="2000" b="0" i="0" dirty="0"/>
              <a:t>Effective Communication</a:t>
            </a:r>
            <a:endParaRPr lang="en-GB" sz="2000" dirty="0">
              <a:solidFill>
                <a:schemeClr val="accent1"/>
              </a:solidFill>
            </a:endParaRPr>
          </a:p>
        </p:txBody>
      </p:sp>
      <p:sp>
        <p:nvSpPr>
          <p:cNvPr id="9" name="Footer Placeholder 8"/>
          <p:cNvSpPr>
            <a:spLocks noGrp="1"/>
          </p:cNvSpPr>
          <p:nvPr>
            <p:ph type="ftr" sz="quarter" idx="4294967295"/>
          </p:nvPr>
        </p:nvSpPr>
        <p:spPr>
          <a:xfrm>
            <a:off x="533400" y="6324600"/>
            <a:ext cx="5257800" cy="152400"/>
          </a:xfrm>
          <a:prstGeom prst="rect">
            <a:avLst/>
          </a:prstGeom>
        </p:spPr>
        <p:txBody>
          <a:bodyPr/>
          <a:lstStyle/>
          <a:p>
            <a:r>
              <a:rPr lang="en-GB" smtClean="0"/>
              <a:t>Data visualisation workshop - Excel</a:t>
            </a:r>
            <a:endParaRPr lang="en-GB" dirty="0"/>
          </a:p>
        </p:txBody>
      </p:sp>
      <p:sp>
        <p:nvSpPr>
          <p:cNvPr id="7" name="Slide Number Placeholder 6"/>
          <p:cNvSpPr>
            <a:spLocks noGrp="1"/>
          </p:cNvSpPr>
          <p:nvPr>
            <p:ph type="sldNum" sz="quarter" idx="4294967295"/>
          </p:nvPr>
        </p:nvSpPr>
        <p:spPr>
          <a:xfrm>
            <a:off x="7086600" y="6477000"/>
            <a:ext cx="1527048" cy="152400"/>
          </a:xfrm>
          <a:prstGeom prst="rect">
            <a:avLst/>
          </a:prstGeom>
        </p:spPr>
        <p:txBody>
          <a:bodyPr/>
          <a:lstStyle/>
          <a:p>
            <a:fld id="{9EBD5762-3BDC-484D-9503-7EA6D5A9A8CE}" type="slidenum">
              <a:rPr lang="en-GB" smtClean="0"/>
              <a:pPr/>
              <a:t>114</a:t>
            </a:fld>
            <a:endParaRPr lang="en-GB" dirty="0"/>
          </a:p>
        </p:txBody>
      </p:sp>
      <p:sp>
        <p:nvSpPr>
          <p:cNvPr id="8" name="Date Placeholder 7"/>
          <p:cNvSpPr>
            <a:spLocks noGrp="1"/>
          </p:cNvSpPr>
          <p:nvPr>
            <p:ph type="dt" sz="half" idx="4294967295"/>
          </p:nvPr>
        </p:nvSpPr>
        <p:spPr>
          <a:xfrm>
            <a:off x="7086600" y="6324600"/>
            <a:ext cx="1524000" cy="152400"/>
          </a:xfrm>
          <a:prstGeom prst="rect">
            <a:avLst/>
          </a:prstGeom>
        </p:spPr>
        <p:txBody>
          <a:bodyPr/>
          <a:lstStyle/>
          <a:p>
            <a:r>
              <a:rPr lang="en-US" smtClean="0"/>
              <a:t>November 2016</a:t>
            </a:r>
            <a:endParaRPr lang="en-GB" dirty="0"/>
          </a:p>
        </p:txBody>
      </p:sp>
      <p:graphicFrame>
        <p:nvGraphicFramePr>
          <p:cNvPr id="5" name="Table 4"/>
          <p:cNvGraphicFramePr>
            <a:graphicFrameLocks noGrp="1"/>
          </p:cNvGraphicFramePr>
          <p:nvPr>
            <p:extLst/>
          </p:nvPr>
        </p:nvGraphicFramePr>
        <p:xfrm>
          <a:off x="1994835" y="2708920"/>
          <a:ext cx="5154329" cy="1849120"/>
        </p:xfrm>
        <a:graphic>
          <a:graphicData uri="http://schemas.openxmlformats.org/drawingml/2006/table">
            <a:tbl>
              <a:tblPr firstRow="1" bandRow="1">
                <a:tableStyleId>{69D073F8-1565-44D7-B386-08B59EADF2EE}</a:tableStyleId>
              </a:tblPr>
              <a:tblGrid>
                <a:gridCol w="2073109"/>
                <a:gridCol w="1368152"/>
                <a:gridCol w="1713068"/>
              </a:tblGrid>
              <a:tr h="0">
                <a:tc>
                  <a:txBody>
                    <a:bodyPr/>
                    <a:lstStyle/>
                    <a:p>
                      <a:r>
                        <a:rPr lang="en-GB" b="1" dirty="0" smtClean="0">
                          <a:solidFill>
                            <a:schemeClr val="tx1"/>
                          </a:solidFill>
                        </a:rPr>
                        <a:t>System</a:t>
                      </a: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1" dirty="0" smtClean="0">
                          <a:solidFill>
                            <a:schemeClr val="tx1"/>
                          </a:solidFill>
                        </a:rPr>
                        <a:t>Viruses</a:t>
                      </a: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1" dirty="0" smtClean="0">
                          <a:solidFill>
                            <a:schemeClr val="tx1"/>
                          </a:solidFill>
                        </a:rPr>
                        <a:t>%</a:t>
                      </a: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GB" b="0" dirty="0" smtClean="0">
                          <a:solidFill>
                            <a:schemeClr val="tx1"/>
                          </a:solidFill>
                        </a:rPr>
                        <a:t>Windows</a:t>
                      </a:r>
                      <a:endParaRPr lang="en-GB"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0" dirty="0" smtClean="0">
                          <a:solidFill>
                            <a:schemeClr val="tx1"/>
                          </a:solidFill>
                        </a:rPr>
                        <a:t>5</a:t>
                      </a:r>
                      <a:endParaRPr lang="en-GB"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0" dirty="0" smtClean="0">
                          <a:solidFill>
                            <a:schemeClr val="tx1"/>
                          </a:solidFill>
                        </a:rPr>
                        <a:t>8%</a:t>
                      </a:r>
                      <a:endParaRPr lang="en-GB"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GB" b="0" dirty="0" smtClean="0">
                          <a:solidFill>
                            <a:schemeClr val="tx1"/>
                          </a:solidFill>
                        </a:rPr>
                        <a:t>Linux</a:t>
                      </a:r>
                      <a:endParaRPr lang="en-GB"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0" dirty="0" smtClean="0">
                          <a:solidFill>
                            <a:schemeClr val="tx1"/>
                          </a:solidFill>
                        </a:rPr>
                        <a:t>25</a:t>
                      </a:r>
                      <a:endParaRPr lang="en-GB"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0" dirty="0" smtClean="0">
                          <a:solidFill>
                            <a:schemeClr val="tx1"/>
                          </a:solidFill>
                        </a:rPr>
                        <a:t>37%</a:t>
                      </a:r>
                      <a:endParaRPr lang="en-GB"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GB" b="0" dirty="0" smtClean="0">
                          <a:solidFill>
                            <a:schemeClr val="tx1"/>
                          </a:solidFill>
                        </a:rPr>
                        <a:t>Mainframe</a:t>
                      </a:r>
                      <a:endParaRPr lang="en-GB"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0" dirty="0" smtClean="0">
                          <a:solidFill>
                            <a:schemeClr val="tx1"/>
                          </a:solidFill>
                        </a:rPr>
                        <a:t>20</a:t>
                      </a:r>
                      <a:endParaRPr lang="en-GB"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0" dirty="0" smtClean="0">
                          <a:solidFill>
                            <a:schemeClr val="tx1"/>
                          </a:solidFill>
                        </a:rPr>
                        <a:t>30%</a:t>
                      </a:r>
                      <a:endParaRPr lang="en-GB"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GB" b="0" dirty="0" smtClean="0">
                          <a:solidFill>
                            <a:schemeClr val="tx1"/>
                          </a:solidFill>
                        </a:rPr>
                        <a:t>HP</a:t>
                      </a:r>
                      <a:endParaRPr lang="en-GB"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0" dirty="0" smtClean="0">
                          <a:solidFill>
                            <a:schemeClr val="tx1"/>
                          </a:solidFill>
                        </a:rPr>
                        <a:t>17</a:t>
                      </a:r>
                      <a:endParaRPr lang="en-GB"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0" dirty="0" smtClean="0">
                          <a:solidFill>
                            <a:schemeClr val="tx1"/>
                          </a:solidFill>
                        </a:rPr>
                        <a:t>25%</a:t>
                      </a:r>
                      <a:endParaRPr lang="en-GB"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0" name="TextBox 9"/>
          <p:cNvSpPr txBox="1"/>
          <p:nvPr/>
        </p:nvSpPr>
        <p:spPr>
          <a:xfrm>
            <a:off x="545242" y="1600199"/>
            <a:ext cx="7560840" cy="2088232"/>
          </a:xfrm>
          <a:prstGeom prst="rect">
            <a:avLst/>
          </a:prstGeom>
          <a:noFill/>
        </p:spPr>
        <p:txBody>
          <a:bodyPr wrap="square" lIns="0" tIns="0" rIns="0" bIns="0" rtlCol="0">
            <a:noAutofit/>
          </a:bodyPr>
          <a:lstStyle/>
          <a:p>
            <a:pPr indent="-274320">
              <a:spcAft>
                <a:spcPts val="900"/>
              </a:spcAft>
            </a:pPr>
            <a:r>
              <a:rPr lang="en-GB" sz="2000" b="1" i="1" dirty="0">
                <a:solidFill>
                  <a:schemeClr val="accent1"/>
                </a:solidFill>
                <a:latin typeface="+mj-lt"/>
              </a:rPr>
              <a:t>Adapt to your message!</a:t>
            </a:r>
            <a:endParaRPr lang="en-GB" sz="2000" b="1" i="1" dirty="0" smtClean="0">
              <a:latin typeface="+mj-lt"/>
            </a:endParaRPr>
          </a:p>
        </p:txBody>
      </p:sp>
    </p:spTree>
    <p:extLst>
      <p:ext uri="{BB962C8B-B14F-4D97-AF65-F5344CB8AC3E}">
        <p14:creationId xmlns:p14="http://schemas.microsoft.com/office/powerpoint/2010/main" val="81650609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Effective visualisation</a:t>
            </a:r>
            <a:br>
              <a:rPr lang="en-GB" dirty="0" smtClean="0"/>
            </a:br>
            <a:r>
              <a:rPr lang="en-GB" sz="2000" b="0" i="0" dirty="0"/>
              <a:t>Effective Communication</a:t>
            </a:r>
            <a:endParaRPr lang="en-GB" sz="1800" dirty="0">
              <a:solidFill>
                <a:schemeClr val="accent1"/>
              </a:solidFill>
            </a:endParaRPr>
          </a:p>
        </p:txBody>
      </p:sp>
      <p:sp>
        <p:nvSpPr>
          <p:cNvPr id="9" name="Footer Placeholder 8"/>
          <p:cNvSpPr>
            <a:spLocks noGrp="1"/>
          </p:cNvSpPr>
          <p:nvPr>
            <p:ph type="ftr" sz="quarter" idx="4294967295"/>
          </p:nvPr>
        </p:nvSpPr>
        <p:spPr>
          <a:xfrm>
            <a:off x="533400" y="6324600"/>
            <a:ext cx="5257800" cy="152400"/>
          </a:xfrm>
          <a:prstGeom prst="rect">
            <a:avLst/>
          </a:prstGeom>
        </p:spPr>
        <p:txBody>
          <a:bodyPr/>
          <a:lstStyle/>
          <a:p>
            <a:r>
              <a:rPr lang="en-GB" smtClean="0"/>
              <a:t>Data visualisation workshop - Excel</a:t>
            </a:r>
            <a:endParaRPr lang="en-GB" dirty="0"/>
          </a:p>
        </p:txBody>
      </p:sp>
      <p:sp>
        <p:nvSpPr>
          <p:cNvPr id="7" name="Slide Number Placeholder 6"/>
          <p:cNvSpPr>
            <a:spLocks noGrp="1"/>
          </p:cNvSpPr>
          <p:nvPr>
            <p:ph type="sldNum" sz="quarter" idx="4294967295"/>
          </p:nvPr>
        </p:nvSpPr>
        <p:spPr>
          <a:xfrm>
            <a:off x="7086600" y="6477000"/>
            <a:ext cx="1527048" cy="152400"/>
          </a:xfrm>
          <a:prstGeom prst="rect">
            <a:avLst/>
          </a:prstGeom>
        </p:spPr>
        <p:txBody>
          <a:bodyPr/>
          <a:lstStyle/>
          <a:p>
            <a:fld id="{9EBD5762-3BDC-484D-9503-7EA6D5A9A8CE}" type="slidenum">
              <a:rPr lang="en-GB" smtClean="0"/>
              <a:pPr/>
              <a:t>115</a:t>
            </a:fld>
            <a:endParaRPr lang="en-GB" dirty="0"/>
          </a:p>
        </p:txBody>
      </p:sp>
      <p:sp>
        <p:nvSpPr>
          <p:cNvPr id="8" name="Date Placeholder 7"/>
          <p:cNvSpPr>
            <a:spLocks noGrp="1"/>
          </p:cNvSpPr>
          <p:nvPr>
            <p:ph type="dt" sz="half" idx="4294967295"/>
          </p:nvPr>
        </p:nvSpPr>
        <p:spPr>
          <a:xfrm>
            <a:off x="7086600" y="6324600"/>
            <a:ext cx="1524000" cy="152400"/>
          </a:xfrm>
          <a:prstGeom prst="rect">
            <a:avLst/>
          </a:prstGeom>
        </p:spPr>
        <p:txBody>
          <a:bodyPr/>
          <a:lstStyle/>
          <a:p>
            <a:r>
              <a:rPr lang="en-US" smtClean="0"/>
              <a:t>November 2016</a:t>
            </a:r>
            <a:endParaRPr lang="en-GB" dirty="0"/>
          </a:p>
        </p:txBody>
      </p:sp>
      <p:graphicFrame>
        <p:nvGraphicFramePr>
          <p:cNvPr id="5" name="Table 4"/>
          <p:cNvGraphicFramePr>
            <a:graphicFrameLocks noGrp="1"/>
          </p:cNvGraphicFramePr>
          <p:nvPr>
            <p:extLst/>
          </p:nvPr>
        </p:nvGraphicFramePr>
        <p:xfrm>
          <a:off x="1994835" y="2708920"/>
          <a:ext cx="5154329" cy="1849120"/>
        </p:xfrm>
        <a:graphic>
          <a:graphicData uri="http://schemas.openxmlformats.org/drawingml/2006/table">
            <a:tbl>
              <a:tblPr firstRow="1" bandRow="1">
                <a:tableStyleId>{69D073F8-1565-44D7-B386-08B59EADF2EE}</a:tableStyleId>
              </a:tblPr>
              <a:tblGrid>
                <a:gridCol w="2073109"/>
                <a:gridCol w="1368152"/>
                <a:gridCol w="1713068"/>
              </a:tblGrid>
              <a:tr h="0">
                <a:tc>
                  <a:txBody>
                    <a:bodyPr/>
                    <a:lstStyle/>
                    <a:p>
                      <a:r>
                        <a:rPr lang="en-GB" b="1" dirty="0" smtClean="0">
                          <a:solidFill>
                            <a:schemeClr val="tx1"/>
                          </a:solidFill>
                        </a:rPr>
                        <a:t>System</a:t>
                      </a: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1" dirty="0" smtClean="0">
                          <a:solidFill>
                            <a:schemeClr val="tx1"/>
                          </a:solidFill>
                        </a:rPr>
                        <a:t>Viruses</a:t>
                      </a: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1" dirty="0" smtClean="0">
                          <a:solidFill>
                            <a:schemeClr val="tx1"/>
                          </a:solidFill>
                        </a:rPr>
                        <a:t>%</a:t>
                      </a: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GB" b="0" dirty="0" smtClean="0">
                          <a:solidFill>
                            <a:schemeClr val="tx1"/>
                          </a:solidFill>
                        </a:rPr>
                        <a:t>Windows</a:t>
                      </a:r>
                      <a:endParaRPr lang="en-GB"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0" dirty="0" smtClean="0">
                          <a:solidFill>
                            <a:schemeClr val="bg2">
                              <a:lumMod val="65000"/>
                            </a:schemeClr>
                          </a:solidFill>
                        </a:rPr>
                        <a:t>5</a:t>
                      </a:r>
                      <a:endParaRPr lang="en-GB" b="0" dirty="0">
                        <a:solidFill>
                          <a:schemeClr val="bg2">
                            <a:lumMod val="6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0" dirty="0" smtClean="0">
                          <a:solidFill>
                            <a:schemeClr val="bg2">
                              <a:lumMod val="65000"/>
                            </a:schemeClr>
                          </a:solidFill>
                        </a:rPr>
                        <a:t>8%</a:t>
                      </a:r>
                      <a:endParaRPr lang="en-GB" b="0" dirty="0">
                        <a:solidFill>
                          <a:schemeClr val="bg2">
                            <a:lumMod val="6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GB" b="1" dirty="0" smtClean="0">
                          <a:solidFill>
                            <a:schemeClr val="accent6"/>
                          </a:solidFill>
                        </a:rPr>
                        <a:t>Linux</a:t>
                      </a:r>
                      <a:endParaRPr lang="en-GB" b="1" dirty="0">
                        <a:solidFill>
                          <a:schemeClr val="accent6"/>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0" dirty="0" smtClean="0">
                          <a:solidFill>
                            <a:schemeClr val="bg2">
                              <a:lumMod val="65000"/>
                            </a:schemeClr>
                          </a:solidFill>
                        </a:rPr>
                        <a:t>25</a:t>
                      </a:r>
                      <a:endParaRPr lang="en-GB" b="0" dirty="0">
                        <a:solidFill>
                          <a:schemeClr val="bg2">
                            <a:lumMod val="6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1" dirty="0" smtClean="0">
                          <a:solidFill>
                            <a:schemeClr val="accent6"/>
                          </a:solidFill>
                        </a:rPr>
                        <a:t>37%</a:t>
                      </a:r>
                      <a:endParaRPr lang="en-GB" b="1" dirty="0">
                        <a:solidFill>
                          <a:schemeClr val="accent6"/>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GB" b="0" dirty="0" smtClean="0">
                          <a:solidFill>
                            <a:schemeClr val="tx1"/>
                          </a:solidFill>
                        </a:rPr>
                        <a:t>Mainframe</a:t>
                      </a:r>
                      <a:endParaRPr lang="en-GB"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0" dirty="0" smtClean="0">
                          <a:solidFill>
                            <a:schemeClr val="bg2">
                              <a:lumMod val="65000"/>
                            </a:schemeClr>
                          </a:solidFill>
                        </a:rPr>
                        <a:t>20</a:t>
                      </a:r>
                      <a:endParaRPr lang="en-GB" b="0" dirty="0">
                        <a:solidFill>
                          <a:schemeClr val="bg2">
                            <a:lumMod val="6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0" dirty="0" smtClean="0">
                          <a:solidFill>
                            <a:schemeClr val="bg2">
                              <a:lumMod val="65000"/>
                            </a:schemeClr>
                          </a:solidFill>
                        </a:rPr>
                        <a:t>30%</a:t>
                      </a:r>
                      <a:endParaRPr lang="en-GB" b="0" dirty="0">
                        <a:solidFill>
                          <a:schemeClr val="bg2">
                            <a:lumMod val="6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GB" b="0" dirty="0" smtClean="0">
                          <a:solidFill>
                            <a:schemeClr val="tx1"/>
                          </a:solidFill>
                        </a:rPr>
                        <a:t>HP</a:t>
                      </a:r>
                      <a:endParaRPr lang="en-GB"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0" dirty="0" smtClean="0">
                          <a:solidFill>
                            <a:schemeClr val="bg2">
                              <a:lumMod val="65000"/>
                            </a:schemeClr>
                          </a:solidFill>
                        </a:rPr>
                        <a:t>17</a:t>
                      </a:r>
                      <a:endParaRPr lang="en-GB" b="0" dirty="0">
                        <a:solidFill>
                          <a:schemeClr val="bg2">
                            <a:lumMod val="6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0" dirty="0" smtClean="0">
                          <a:solidFill>
                            <a:schemeClr val="bg2">
                              <a:lumMod val="65000"/>
                            </a:schemeClr>
                          </a:solidFill>
                        </a:rPr>
                        <a:t>25%</a:t>
                      </a:r>
                      <a:endParaRPr lang="en-GB" b="0" dirty="0">
                        <a:solidFill>
                          <a:schemeClr val="bg2">
                            <a:lumMod val="6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0" name="TextBox 9"/>
          <p:cNvSpPr txBox="1"/>
          <p:nvPr/>
        </p:nvSpPr>
        <p:spPr>
          <a:xfrm>
            <a:off x="545242" y="1600199"/>
            <a:ext cx="7560840" cy="2088232"/>
          </a:xfrm>
          <a:prstGeom prst="rect">
            <a:avLst/>
          </a:prstGeom>
          <a:noFill/>
        </p:spPr>
        <p:txBody>
          <a:bodyPr wrap="square" lIns="0" tIns="0" rIns="0" bIns="0" rtlCol="0">
            <a:noAutofit/>
          </a:bodyPr>
          <a:lstStyle/>
          <a:p>
            <a:pPr indent="-274320">
              <a:spcAft>
                <a:spcPts val="900"/>
              </a:spcAft>
            </a:pPr>
            <a:r>
              <a:rPr lang="en-GB" sz="2000" b="1" i="1" dirty="0">
                <a:solidFill>
                  <a:schemeClr val="accent1"/>
                </a:solidFill>
                <a:latin typeface="+mj-lt"/>
              </a:rPr>
              <a:t>Adapt to your message!</a:t>
            </a:r>
            <a:endParaRPr lang="en-GB" sz="2000" b="1" i="1" dirty="0">
              <a:latin typeface="+mj-lt"/>
            </a:endParaRPr>
          </a:p>
        </p:txBody>
      </p:sp>
    </p:spTree>
    <p:extLst>
      <p:ext uri="{BB962C8B-B14F-4D97-AF65-F5344CB8AC3E}">
        <p14:creationId xmlns:p14="http://schemas.microsoft.com/office/powerpoint/2010/main" val="279975033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Effective visualisation</a:t>
            </a:r>
            <a:br>
              <a:rPr lang="en-GB" dirty="0" smtClean="0"/>
            </a:br>
            <a:r>
              <a:rPr lang="en-GB" sz="2000" b="0" i="0" dirty="0"/>
              <a:t>Effective Communication</a:t>
            </a:r>
            <a:endParaRPr lang="en-GB" sz="1800" dirty="0">
              <a:solidFill>
                <a:schemeClr val="accent1"/>
              </a:solidFill>
            </a:endParaRPr>
          </a:p>
        </p:txBody>
      </p:sp>
      <p:sp>
        <p:nvSpPr>
          <p:cNvPr id="9" name="Footer Placeholder 8"/>
          <p:cNvSpPr>
            <a:spLocks noGrp="1"/>
          </p:cNvSpPr>
          <p:nvPr>
            <p:ph type="ftr" sz="quarter" idx="4294967295"/>
          </p:nvPr>
        </p:nvSpPr>
        <p:spPr>
          <a:xfrm>
            <a:off x="533400" y="6324600"/>
            <a:ext cx="5257800" cy="152400"/>
          </a:xfrm>
          <a:prstGeom prst="rect">
            <a:avLst/>
          </a:prstGeom>
        </p:spPr>
        <p:txBody>
          <a:bodyPr/>
          <a:lstStyle/>
          <a:p>
            <a:r>
              <a:rPr lang="en-GB" smtClean="0"/>
              <a:t>Data visualisation workshop - Excel</a:t>
            </a:r>
            <a:endParaRPr lang="en-GB" dirty="0"/>
          </a:p>
        </p:txBody>
      </p:sp>
      <p:sp>
        <p:nvSpPr>
          <p:cNvPr id="7" name="Slide Number Placeholder 6"/>
          <p:cNvSpPr>
            <a:spLocks noGrp="1"/>
          </p:cNvSpPr>
          <p:nvPr>
            <p:ph type="sldNum" sz="quarter" idx="4294967295"/>
          </p:nvPr>
        </p:nvSpPr>
        <p:spPr>
          <a:xfrm>
            <a:off x="7086600" y="6477000"/>
            <a:ext cx="1527048" cy="152400"/>
          </a:xfrm>
          <a:prstGeom prst="rect">
            <a:avLst/>
          </a:prstGeom>
        </p:spPr>
        <p:txBody>
          <a:bodyPr/>
          <a:lstStyle/>
          <a:p>
            <a:fld id="{9EBD5762-3BDC-484D-9503-7EA6D5A9A8CE}" type="slidenum">
              <a:rPr lang="en-GB" smtClean="0"/>
              <a:pPr/>
              <a:t>116</a:t>
            </a:fld>
            <a:endParaRPr lang="en-GB" dirty="0"/>
          </a:p>
        </p:txBody>
      </p:sp>
      <p:sp>
        <p:nvSpPr>
          <p:cNvPr id="8" name="Date Placeholder 7"/>
          <p:cNvSpPr>
            <a:spLocks noGrp="1"/>
          </p:cNvSpPr>
          <p:nvPr>
            <p:ph type="dt" sz="half" idx="4294967295"/>
          </p:nvPr>
        </p:nvSpPr>
        <p:spPr>
          <a:xfrm>
            <a:off x="7086600" y="6324600"/>
            <a:ext cx="1524000" cy="152400"/>
          </a:xfrm>
          <a:prstGeom prst="rect">
            <a:avLst/>
          </a:prstGeom>
        </p:spPr>
        <p:txBody>
          <a:bodyPr/>
          <a:lstStyle/>
          <a:p>
            <a:r>
              <a:rPr lang="en-US" smtClean="0"/>
              <a:t>November 2016</a:t>
            </a:r>
            <a:endParaRPr lang="en-GB" dirty="0"/>
          </a:p>
        </p:txBody>
      </p:sp>
      <p:graphicFrame>
        <p:nvGraphicFramePr>
          <p:cNvPr id="11" name="Chart 10"/>
          <p:cNvGraphicFramePr>
            <a:graphicFrameLocks/>
          </p:cNvGraphicFramePr>
          <p:nvPr>
            <p:extLst/>
          </p:nvPr>
        </p:nvGraphicFramePr>
        <p:xfrm>
          <a:off x="353785" y="3246512"/>
          <a:ext cx="4434239" cy="288721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533400" y="1772816"/>
            <a:ext cx="7711008" cy="1080120"/>
          </a:xfrm>
          <a:prstGeom prst="rect">
            <a:avLst/>
          </a:prstGeom>
          <a:noFill/>
        </p:spPr>
        <p:txBody>
          <a:bodyPr vert="horz" wrap="square" lIns="0" tIns="0" rIns="0" bIns="0" rtlCol="0">
            <a:noAutofit/>
          </a:bodyPr>
          <a:lstStyle/>
          <a:p>
            <a:pPr indent="-274320">
              <a:spcAft>
                <a:spcPts val="900"/>
              </a:spcAft>
            </a:pPr>
            <a:r>
              <a:rPr lang="en-GB" sz="2000" b="1" i="1" dirty="0" smtClean="0">
                <a:solidFill>
                  <a:schemeClr val="accent1"/>
                </a:solidFill>
                <a:latin typeface="+mj-lt"/>
              </a:rPr>
              <a:t>Proper Labelling</a:t>
            </a:r>
            <a:endParaRPr lang="en-GB" sz="2000" b="1" i="1" dirty="0" smtClean="0">
              <a:latin typeface="+mj-lt"/>
            </a:endParaRPr>
          </a:p>
          <a:p>
            <a:pPr indent="-274320">
              <a:spcAft>
                <a:spcPts val="900"/>
              </a:spcAft>
            </a:pPr>
            <a:r>
              <a:rPr lang="en-GB" dirty="0" smtClean="0">
                <a:latin typeface="Georgia" pitchFamily="18" charset="0"/>
              </a:rPr>
              <a:t>Avoid legends. Label all your charts by placing the necessary words next to the items they describe. This makes reading the graph much more intuitive.</a:t>
            </a:r>
          </a:p>
        </p:txBody>
      </p:sp>
      <p:graphicFrame>
        <p:nvGraphicFramePr>
          <p:cNvPr id="12" name="Chart 11"/>
          <p:cNvGraphicFramePr>
            <a:graphicFrameLocks/>
          </p:cNvGraphicFramePr>
          <p:nvPr>
            <p:extLst/>
          </p:nvPr>
        </p:nvGraphicFramePr>
        <p:xfrm>
          <a:off x="4716016" y="3484495"/>
          <a:ext cx="4091639" cy="28016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8868712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Effective visualisation</a:t>
            </a:r>
            <a:br>
              <a:rPr lang="en-GB" dirty="0" smtClean="0"/>
            </a:br>
            <a:r>
              <a:rPr lang="en-GB" sz="2000" b="0" i="0" dirty="0"/>
              <a:t>Effective Communication</a:t>
            </a:r>
            <a:endParaRPr lang="en-GB" sz="1800" dirty="0">
              <a:solidFill>
                <a:schemeClr val="accent1"/>
              </a:solidFill>
            </a:endParaRPr>
          </a:p>
        </p:txBody>
      </p:sp>
      <p:sp>
        <p:nvSpPr>
          <p:cNvPr id="9" name="Footer Placeholder 8"/>
          <p:cNvSpPr>
            <a:spLocks noGrp="1"/>
          </p:cNvSpPr>
          <p:nvPr>
            <p:ph type="ftr" sz="quarter" idx="4294967295"/>
          </p:nvPr>
        </p:nvSpPr>
        <p:spPr>
          <a:xfrm>
            <a:off x="533400" y="6324600"/>
            <a:ext cx="5257800" cy="152400"/>
          </a:xfrm>
          <a:prstGeom prst="rect">
            <a:avLst/>
          </a:prstGeom>
        </p:spPr>
        <p:txBody>
          <a:bodyPr/>
          <a:lstStyle/>
          <a:p>
            <a:r>
              <a:rPr lang="en-GB" smtClean="0"/>
              <a:t>Data visualisation workshop - Excel</a:t>
            </a:r>
            <a:endParaRPr lang="en-GB" dirty="0"/>
          </a:p>
        </p:txBody>
      </p:sp>
      <p:sp>
        <p:nvSpPr>
          <p:cNvPr id="7" name="Slide Number Placeholder 6"/>
          <p:cNvSpPr>
            <a:spLocks noGrp="1"/>
          </p:cNvSpPr>
          <p:nvPr>
            <p:ph type="sldNum" sz="quarter" idx="4294967295"/>
          </p:nvPr>
        </p:nvSpPr>
        <p:spPr>
          <a:xfrm>
            <a:off x="7086600" y="6477000"/>
            <a:ext cx="1527048" cy="152400"/>
          </a:xfrm>
          <a:prstGeom prst="rect">
            <a:avLst/>
          </a:prstGeom>
        </p:spPr>
        <p:txBody>
          <a:bodyPr/>
          <a:lstStyle/>
          <a:p>
            <a:fld id="{9EBD5762-3BDC-484D-9503-7EA6D5A9A8CE}" type="slidenum">
              <a:rPr lang="en-GB" smtClean="0"/>
              <a:pPr/>
              <a:t>117</a:t>
            </a:fld>
            <a:endParaRPr lang="en-GB" dirty="0"/>
          </a:p>
        </p:txBody>
      </p:sp>
      <p:sp>
        <p:nvSpPr>
          <p:cNvPr id="8" name="Date Placeholder 7"/>
          <p:cNvSpPr>
            <a:spLocks noGrp="1"/>
          </p:cNvSpPr>
          <p:nvPr>
            <p:ph type="dt" sz="half" idx="4294967295"/>
          </p:nvPr>
        </p:nvSpPr>
        <p:spPr>
          <a:xfrm>
            <a:off x="7086600" y="6324600"/>
            <a:ext cx="1524000" cy="152400"/>
          </a:xfrm>
          <a:prstGeom prst="rect">
            <a:avLst/>
          </a:prstGeom>
        </p:spPr>
        <p:txBody>
          <a:bodyPr/>
          <a:lstStyle/>
          <a:p>
            <a:r>
              <a:rPr lang="en-US" smtClean="0"/>
              <a:t>November 2016</a:t>
            </a:r>
            <a:endParaRPr lang="en-GB" dirty="0"/>
          </a:p>
        </p:txBody>
      </p:sp>
      <p:pic>
        <p:nvPicPr>
          <p:cNvPr id="3" name="Picture 2"/>
          <p:cNvPicPr>
            <a:picLocks noChangeAspect="1"/>
          </p:cNvPicPr>
          <p:nvPr/>
        </p:nvPicPr>
        <p:blipFill>
          <a:blip r:embed="rId3"/>
          <a:stretch>
            <a:fillRect/>
          </a:stretch>
        </p:blipFill>
        <p:spPr>
          <a:xfrm>
            <a:off x="3598453" y="4328775"/>
            <a:ext cx="1947094" cy="1908537"/>
          </a:xfrm>
          <a:prstGeom prst="rect">
            <a:avLst/>
          </a:prstGeom>
        </p:spPr>
      </p:pic>
      <p:sp>
        <p:nvSpPr>
          <p:cNvPr id="12" name="TextBox 11"/>
          <p:cNvSpPr txBox="1"/>
          <p:nvPr/>
        </p:nvSpPr>
        <p:spPr>
          <a:xfrm>
            <a:off x="533400" y="1600199"/>
            <a:ext cx="7855024" cy="2576175"/>
          </a:xfrm>
          <a:prstGeom prst="rect">
            <a:avLst/>
          </a:prstGeom>
          <a:noFill/>
        </p:spPr>
        <p:txBody>
          <a:bodyPr vert="horz" wrap="square" lIns="0" tIns="0" rIns="0" bIns="0" rtlCol="0">
            <a:noAutofit/>
          </a:bodyPr>
          <a:lstStyle/>
          <a:p>
            <a:pPr indent="-274320">
              <a:spcAft>
                <a:spcPts val="900"/>
              </a:spcAft>
            </a:pPr>
            <a:r>
              <a:rPr lang="en-GB" b="1" i="1" dirty="0">
                <a:solidFill>
                  <a:schemeClr val="accent1"/>
                </a:solidFill>
                <a:latin typeface="+mj-lt"/>
              </a:rPr>
              <a:t>Matching human intuition</a:t>
            </a:r>
            <a:endParaRPr lang="en-GB" b="1" i="1" dirty="0" smtClean="0">
              <a:latin typeface="+mj-lt"/>
            </a:endParaRPr>
          </a:p>
          <a:p>
            <a:pPr indent="-274320">
              <a:spcAft>
                <a:spcPts val="900"/>
              </a:spcAft>
            </a:pPr>
            <a:r>
              <a:rPr lang="en-GB" dirty="0" smtClean="0">
                <a:latin typeface="Georgia" pitchFamily="18" charset="0"/>
              </a:rPr>
              <a:t>Truly visual representations are in essence intuitive: they require no new interpretation rules, no verbal steps. Instead they are based on intuitive rules interpreting </a:t>
            </a:r>
            <a:r>
              <a:rPr lang="en-GB" b="1" dirty="0" smtClean="0">
                <a:solidFill>
                  <a:schemeClr val="accent5"/>
                </a:solidFill>
                <a:latin typeface="Georgia" pitchFamily="18" charset="0"/>
              </a:rPr>
              <a:t>proximity</a:t>
            </a:r>
            <a:r>
              <a:rPr lang="en-GB" dirty="0" smtClean="0">
                <a:latin typeface="Georgia" pitchFamily="18" charset="0"/>
              </a:rPr>
              <a:t>, </a:t>
            </a:r>
            <a:r>
              <a:rPr lang="en-GB" b="1" dirty="0" smtClean="0">
                <a:solidFill>
                  <a:schemeClr val="accent5"/>
                </a:solidFill>
                <a:latin typeface="Georgia" pitchFamily="18" charset="0"/>
              </a:rPr>
              <a:t>similarity</a:t>
            </a:r>
            <a:r>
              <a:rPr lang="en-GB" dirty="0" smtClean="0">
                <a:latin typeface="Georgia" pitchFamily="18" charset="0"/>
              </a:rPr>
              <a:t>, </a:t>
            </a:r>
            <a:r>
              <a:rPr lang="en-GB" b="1" dirty="0" smtClean="0">
                <a:solidFill>
                  <a:schemeClr val="accent5"/>
                </a:solidFill>
                <a:latin typeface="Georgia" pitchFamily="18" charset="0"/>
              </a:rPr>
              <a:t>prominence</a:t>
            </a:r>
            <a:r>
              <a:rPr lang="en-GB" dirty="0" smtClean="0">
                <a:latin typeface="Georgia" pitchFamily="18" charset="0"/>
              </a:rPr>
              <a:t>, and </a:t>
            </a:r>
            <a:r>
              <a:rPr lang="en-GB" b="1" dirty="0" smtClean="0">
                <a:solidFill>
                  <a:schemeClr val="accent5"/>
                </a:solidFill>
                <a:latin typeface="Georgia" pitchFamily="18" charset="0"/>
              </a:rPr>
              <a:t>sequence</a:t>
            </a:r>
            <a:r>
              <a:rPr lang="en-GB" dirty="0" smtClean="0">
                <a:latin typeface="Georgia" pitchFamily="18" charset="0"/>
              </a:rPr>
              <a:t>.</a:t>
            </a:r>
          </a:p>
          <a:p>
            <a:pPr indent="-274320">
              <a:spcAft>
                <a:spcPts val="900"/>
              </a:spcAft>
            </a:pPr>
            <a:endParaRPr lang="en-GB" dirty="0">
              <a:latin typeface="Georgia" pitchFamily="18" charset="0"/>
            </a:endParaRPr>
          </a:p>
          <a:p>
            <a:pPr indent="-274320">
              <a:spcAft>
                <a:spcPts val="900"/>
              </a:spcAft>
            </a:pPr>
            <a:r>
              <a:rPr lang="en-GB" dirty="0" smtClean="0">
                <a:latin typeface="Georgia" pitchFamily="18" charset="0"/>
              </a:rPr>
              <a:t>What do you see? Rows or Columns?</a:t>
            </a:r>
          </a:p>
        </p:txBody>
      </p:sp>
    </p:spTree>
    <p:extLst>
      <p:ext uri="{BB962C8B-B14F-4D97-AF65-F5344CB8AC3E}">
        <p14:creationId xmlns:p14="http://schemas.microsoft.com/office/powerpoint/2010/main" val="367985824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Effective visualisation</a:t>
            </a:r>
            <a:br>
              <a:rPr lang="en-GB" dirty="0" smtClean="0"/>
            </a:br>
            <a:r>
              <a:rPr lang="en-GB" sz="2000" b="0" i="0" dirty="0"/>
              <a:t>Effective Communication</a:t>
            </a:r>
            <a:endParaRPr lang="en-GB" sz="1800" dirty="0">
              <a:solidFill>
                <a:schemeClr val="accent1"/>
              </a:solidFill>
            </a:endParaRPr>
          </a:p>
        </p:txBody>
      </p:sp>
      <p:sp>
        <p:nvSpPr>
          <p:cNvPr id="9" name="Footer Placeholder 8"/>
          <p:cNvSpPr>
            <a:spLocks noGrp="1"/>
          </p:cNvSpPr>
          <p:nvPr>
            <p:ph type="ftr" sz="quarter" idx="4294967295"/>
          </p:nvPr>
        </p:nvSpPr>
        <p:spPr>
          <a:xfrm>
            <a:off x="533400" y="6324600"/>
            <a:ext cx="5257800" cy="152400"/>
          </a:xfrm>
          <a:prstGeom prst="rect">
            <a:avLst/>
          </a:prstGeom>
        </p:spPr>
        <p:txBody>
          <a:bodyPr/>
          <a:lstStyle/>
          <a:p>
            <a:r>
              <a:rPr lang="en-GB" smtClean="0"/>
              <a:t>Data visualisation workshop - Excel</a:t>
            </a:r>
            <a:endParaRPr lang="en-GB" dirty="0"/>
          </a:p>
        </p:txBody>
      </p:sp>
      <p:sp>
        <p:nvSpPr>
          <p:cNvPr id="7" name="Slide Number Placeholder 6"/>
          <p:cNvSpPr>
            <a:spLocks noGrp="1"/>
          </p:cNvSpPr>
          <p:nvPr>
            <p:ph type="sldNum" sz="quarter" idx="4294967295"/>
          </p:nvPr>
        </p:nvSpPr>
        <p:spPr>
          <a:xfrm>
            <a:off x="7086600" y="6477000"/>
            <a:ext cx="1527048" cy="152400"/>
          </a:xfrm>
          <a:prstGeom prst="rect">
            <a:avLst/>
          </a:prstGeom>
        </p:spPr>
        <p:txBody>
          <a:bodyPr/>
          <a:lstStyle/>
          <a:p>
            <a:fld id="{9EBD5762-3BDC-484D-9503-7EA6D5A9A8CE}" type="slidenum">
              <a:rPr lang="en-GB" smtClean="0"/>
              <a:pPr/>
              <a:t>118</a:t>
            </a:fld>
            <a:endParaRPr lang="en-GB" dirty="0"/>
          </a:p>
        </p:txBody>
      </p:sp>
      <p:sp>
        <p:nvSpPr>
          <p:cNvPr id="8" name="Date Placeholder 7"/>
          <p:cNvSpPr>
            <a:spLocks noGrp="1"/>
          </p:cNvSpPr>
          <p:nvPr>
            <p:ph type="dt" sz="half" idx="4294967295"/>
          </p:nvPr>
        </p:nvSpPr>
        <p:spPr>
          <a:xfrm>
            <a:off x="7086600" y="6324600"/>
            <a:ext cx="1524000" cy="152400"/>
          </a:xfrm>
          <a:prstGeom prst="rect">
            <a:avLst/>
          </a:prstGeom>
        </p:spPr>
        <p:txBody>
          <a:bodyPr/>
          <a:lstStyle/>
          <a:p>
            <a:r>
              <a:rPr lang="en-US" smtClean="0"/>
              <a:t>November 2016</a:t>
            </a:r>
            <a:endParaRPr lang="en-GB" dirty="0"/>
          </a:p>
        </p:txBody>
      </p:sp>
      <p:pic>
        <p:nvPicPr>
          <p:cNvPr id="5" name="Picture 4"/>
          <p:cNvPicPr>
            <a:picLocks noChangeAspect="1"/>
          </p:cNvPicPr>
          <p:nvPr/>
        </p:nvPicPr>
        <p:blipFill>
          <a:blip r:embed="rId3"/>
          <a:stretch>
            <a:fillRect/>
          </a:stretch>
        </p:blipFill>
        <p:spPr>
          <a:xfrm>
            <a:off x="2915816" y="4133581"/>
            <a:ext cx="3221993" cy="2103731"/>
          </a:xfrm>
          <a:prstGeom prst="rect">
            <a:avLst/>
          </a:prstGeom>
        </p:spPr>
      </p:pic>
      <p:sp>
        <p:nvSpPr>
          <p:cNvPr id="10" name="TextBox 9"/>
          <p:cNvSpPr txBox="1"/>
          <p:nvPr/>
        </p:nvSpPr>
        <p:spPr>
          <a:xfrm>
            <a:off x="533400" y="1600199"/>
            <a:ext cx="7855024" cy="2576175"/>
          </a:xfrm>
          <a:prstGeom prst="rect">
            <a:avLst/>
          </a:prstGeom>
          <a:noFill/>
        </p:spPr>
        <p:txBody>
          <a:bodyPr vert="horz" wrap="square" lIns="0" tIns="0" rIns="0" bIns="0" rtlCol="0">
            <a:noAutofit/>
          </a:bodyPr>
          <a:lstStyle/>
          <a:p>
            <a:pPr indent="-274320">
              <a:spcAft>
                <a:spcPts val="900"/>
              </a:spcAft>
            </a:pPr>
            <a:r>
              <a:rPr lang="en-GB" b="1" i="1" dirty="0">
                <a:solidFill>
                  <a:schemeClr val="accent1"/>
                </a:solidFill>
                <a:latin typeface="+mj-lt"/>
              </a:rPr>
              <a:t>Matching human </a:t>
            </a:r>
            <a:r>
              <a:rPr lang="en-GB" b="1" i="1" dirty="0" smtClean="0">
                <a:solidFill>
                  <a:schemeClr val="accent1"/>
                </a:solidFill>
                <a:latin typeface="+mj-lt"/>
              </a:rPr>
              <a:t>intuition</a:t>
            </a:r>
            <a:endParaRPr lang="en-GB" dirty="0" smtClean="0">
              <a:latin typeface="+mj-lt"/>
            </a:endParaRPr>
          </a:p>
          <a:p>
            <a:pPr indent="-274320">
              <a:spcAft>
                <a:spcPts val="900"/>
              </a:spcAft>
            </a:pPr>
            <a:r>
              <a:rPr lang="en-GB" dirty="0" smtClean="0">
                <a:latin typeface="Georgia" pitchFamily="18" charset="0"/>
              </a:rPr>
              <a:t>Truly visual representations are in essence intuitive: they require no new interpretation rules, no verbal steps. Instead they are based on intuitive rules interpreting </a:t>
            </a:r>
            <a:r>
              <a:rPr lang="en-GB" b="1" dirty="0" smtClean="0">
                <a:solidFill>
                  <a:schemeClr val="accent5"/>
                </a:solidFill>
                <a:latin typeface="Georgia" pitchFamily="18" charset="0"/>
              </a:rPr>
              <a:t>proximity</a:t>
            </a:r>
            <a:r>
              <a:rPr lang="en-GB" dirty="0" smtClean="0">
                <a:latin typeface="Georgia" pitchFamily="18" charset="0"/>
              </a:rPr>
              <a:t>, </a:t>
            </a:r>
            <a:r>
              <a:rPr lang="en-GB" b="1" dirty="0" smtClean="0">
                <a:solidFill>
                  <a:schemeClr val="accent5"/>
                </a:solidFill>
                <a:latin typeface="Georgia" pitchFamily="18" charset="0"/>
              </a:rPr>
              <a:t>similarity</a:t>
            </a:r>
            <a:r>
              <a:rPr lang="en-GB" dirty="0" smtClean="0">
                <a:latin typeface="Georgia" pitchFamily="18" charset="0"/>
              </a:rPr>
              <a:t>, </a:t>
            </a:r>
            <a:r>
              <a:rPr lang="en-GB" b="1" dirty="0" smtClean="0">
                <a:solidFill>
                  <a:schemeClr val="accent5"/>
                </a:solidFill>
                <a:latin typeface="Georgia" pitchFamily="18" charset="0"/>
              </a:rPr>
              <a:t>prominence</a:t>
            </a:r>
            <a:r>
              <a:rPr lang="en-GB" dirty="0" smtClean="0">
                <a:latin typeface="Georgia" pitchFamily="18" charset="0"/>
              </a:rPr>
              <a:t>, and </a:t>
            </a:r>
            <a:r>
              <a:rPr lang="en-GB" b="1" dirty="0" smtClean="0">
                <a:solidFill>
                  <a:schemeClr val="accent5"/>
                </a:solidFill>
                <a:latin typeface="Georgia" pitchFamily="18" charset="0"/>
              </a:rPr>
              <a:t>sequence</a:t>
            </a:r>
            <a:r>
              <a:rPr lang="en-GB" dirty="0" smtClean="0">
                <a:latin typeface="Georgia" pitchFamily="18" charset="0"/>
              </a:rPr>
              <a:t>.</a:t>
            </a:r>
          </a:p>
          <a:p>
            <a:pPr indent="-274320">
              <a:spcAft>
                <a:spcPts val="900"/>
              </a:spcAft>
            </a:pPr>
            <a:endParaRPr lang="en-GB" dirty="0">
              <a:latin typeface="Georgia" pitchFamily="18" charset="0"/>
            </a:endParaRPr>
          </a:p>
          <a:p>
            <a:pPr indent="-274320">
              <a:spcAft>
                <a:spcPts val="900"/>
              </a:spcAft>
            </a:pPr>
            <a:r>
              <a:rPr lang="en-GB" dirty="0" smtClean="0">
                <a:latin typeface="Georgia" pitchFamily="18" charset="0"/>
              </a:rPr>
              <a:t>How about now?</a:t>
            </a:r>
          </a:p>
        </p:txBody>
      </p:sp>
    </p:spTree>
    <p:extLst>
      <p:ext uri="{BB962C8B-B14F-4D97-AF65-F5344CB8AC3E}">
        <p14:creationId xmlns:p14="http://schemas.microsoft.com/office/powerpoint/2010/main" val="313058102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Effective visualisation</a:t>
            </a:r>
            <a:br>
              <a:rPr lang="en-GB" dirty="0" smtClean="0"/>
            </a:br>
            <a:r>
              <a:rPr lang="en-GB" sz="2000" b="0" i="0" dirty="0"/>
              <a:t>Effective Communication</a:t>
            </a:r>
            <a:endParaRPr lang="en-GB" sz="1800" dirty="0">
              <a:solidFill>
                <a:schemeClr val="accent1"/>
              </a:solidFill>
            </a:endParaRPr>
          </a:p>
        </p:txBody>
      </p:sp>
      <p:sp>
        <p:nvSpPr>
          <p:cNvPr id="9" name="Footer Placeholder 8"/>
          <p:cNvSpPr>
            <a:spLocks noGrp="1"/>
          </p:cNvSpPr>
          <p:nvPr>
            <p:ph type="ftr" sz="quarter" idx="4294967295"/>
          </p:nvPr>
        </p:nvSpPr>
        <p:spPr>
          <a:xfrm>
            <a:off x="533400" y="6324600"/>
            <a:ext cx="5257800" cy="152400"/>
          </a:xfrm>
          <a:prstGeom prst="rect">
            <a:avLst/>
          </a:prstGeom>
        </p:spPr>
        <p:txBody>
          <a:bodyPr/>
          <a:lstStyle/>
          <a:p>
            <a:r>
              <a:rPr lang="en-GB" smtClean="0"/>
              <a:t>Data visualisation workshop - Excel</a:t>
            </a:r>
            <a:endParaRPr lang="en-GB" dirty="0"/>
          </a:p>
        </p:txBody>
      </p:sp>
      <p:sp>
        <p:nvSpPr>
          <p:cNvPr id="7" name="Slide Number Placeholder 6"/>
          <p:cNvSpPr>
            <a:spLocks noGrp="1"/>
          </p:cNvSpPr>
          <p:nvPr>
            <p:ph type="sldNum" sz="quarter" idx="4294967295"/>
          </p:nvPr>
        </p:nvSpPr>
        <p:spPr>
          <a:xfrm>
            <a:off x="7086600" y="6477000"/>
            <a:ext cx="1527048" cy="152400"/>
          </a:xfrm>
          <a:prstGeom prst="rect">
            <a:avLst/>
          </a:prstGeom>
        </p:spPr>
        <p:txBody>
          <a:bodyPr/>
          <a:lstStyle/>
          <a:p>
            <a:fld id="{9EBD5762-3BDC-484D-9503-7EA6D5A9A8CE}" type="slidenum">
              <a:rPr lang="en-GB" smtClean="0"/>
              <a:pPr/>
              <a:t>119</a:t>
            </a:fld>
            <a:endParaRPr lang="en-GB" dirty="0"/>
          </a:p>
        </p:txBody>
      </p:sp>
      <p:sp>
        <p:nvSpPr>
          <p:cNvPr id="8" name="Date Placeholder 7"/>
          <p:cNvSpPr>
            <a:spLocks noGrp="1"/>
          </p:cNvSpPr>
          <p:nvPr>
            <p:ph type="dt" sz="half" idx="4294967295"/>
          </p:nvPr>
        </p:nvSpPr>
        <p:spPr>
          <a:xfrm>
            <a:off x="7086600" y="6324600"/>
            <a:ext cx="1524000" cy="152400"/>
          </a:xfrm>
          <a:prstGeom prst="rect">
            <a:avLst/>
          </a:prstGeom>
        </p:spPr>
        <p:txBody>
          <a:bodyPr/>
          <a:lstStyle/>
          <a:p>
            <a:r>
              <a:rPr lang="en-US" smtClean="0"/>
              <a:t>November 2016</a:t>
            </a:r>
            <a:endParaRPr lang="en-GB" dirty="0"/>
          </a:p>
        </p:txBody>
      </p:sp>
      <p:pic>
        <p:nvPicPr>
          <p:cNvPr id="4" name="Picture 3"/>
          <p:cNvPicPr>
            <a:picLocks noChangeAspect="1"/>
          </p:cNvPicPr>
          <p:nvPr/>
        </p:nvPicPr>
        <p:blipFill>
          <a:blip r:embed="rId3"/>
          <a:stretch>
            <a:fillRect/>
          </a:stretch>
        </p:blipFill>
        <p:spPr>
          <a:xfrm>
            <a:off x="3563888" y="4205808"/>
            <a:ext cx="2066774" cy="2031504"/>
          </a:xfrm>
          <a:prstGeom prst="rect">
            <a:avLst/>
          </a:prstGeom>
        </p:spPr>
      </p:pic>
      <p:sp>
        <p:nvSpPr>
          <p:cNvPr id="10" name="TextBox 9"/>
          <p:cNvSpPr txBox="1"/>
          <p:nvPr/>
        </p:nvSpPr>
        <p:spPr>
          <a:xfrm>
            <a:off x="533400" y="1600199"/>
            <a:ext cx="7855024" cy="2576175"/>
          </a:xfrm>
          <a:prstGeom prst="rect">
            <a:avLst/>
          </a:prstGeom>
          <a:noFill/>
        </p:spPr>
        <p:txBody>
          <a:bodyPr vert="horz" wrap="square" lIns="0" tIns="0" rIns="0" bIns="0" rtlCol="0">
            <a:noAutofit/>
          </a:bodyPr>
          <a:lstStyle/>
          <a:p>
            <a:pPr indent="-274320">
              <a:spcAft>
                <a:spcPts val="900"/>
              </a:spcAft>
            </a:pPr>
            <a:r>
              <a:rPr lang="en-GB" b="1" i="1" dirty="0">
                <a:solidFill>
                  <a:schemeClr val="accent1"/>
                </a:solidFill>
                <a:latin typeface="+mj-lt"/>
              </a:rPr>
              <a:t>Matching human </a:t>
            </a:r>
            <a:r>
              <a:rPr lang="en-GB" b="1" i="1" dirty="0" smtClean="0">
                <a:solidFill>
                  <a:schemeClr val="accent1"/>
                </a:solidFill>
                <a:latin typeface="+mj-lt"/>
              </a:rPr>
              <a:t>intuition</a:t>
            </a:r>
            <a:endParaRPr lang="en-GB" b="1" dirty="0" smtClean="0">
              <a:latin typeface="+mj-lt"/>
            </a:endParaRPr>
          </a:p>
          <a:p>
            <a:pPr indent="-274320">
              <a:spcAft>
                <a:spcPts val="900"/>
              </a:spcAft>
            </a:pPr>
            <a:r>
              <a:rPr lang="en-GB" dirty="0" smtClean="0">
                <a:latin typeface="Georgia" pitchFamily="18" charset="0"/>
              </a:rPr>
              <a:t>Truly visual representations are in essence intuitive: they require no new interpretation rules, no verbal steps. Instead they are based on intuitive rules interpreting </a:t>
            </a:r>
            <a:r>
              <a:rPr lang="en-GB" b="1" dirty="0" smtClean="0">
                <a:solidFill>
                  <a:schemeClr val="accent5"/>
                </a:solidFill>
                <a:latin typeface="Georgia" pitchFamily="18" charset="0"/>
              </a:rPr>
              <a:t>proximity</a:t>
            </a:r>
            <a:r>
              <a:rPr lang="en-GB" dirty="0" smtClean="0">
                <a:latin typeface="Georgia" pitchFamily="18" charset="0"/>
              </a:rPr>
              <a:t>, </a:t>
            </a:r>
            <a:r>
              <a:rPr lang="en-GB" b="1" dirty="0" smtClean="0">
                <a:solidFill>
                  <a:schemeClr val="accent5"/>
                </a:solidFill>
                <a:latin typeface="Georgia" pitchFamily="18" charset="0"/>
              </a:rPr>
              <a:t>similarity</a:t>
            </a:r>
            <a:r>
              <a:rPr lang="en-GB" dirty="0" smtClean="0">
                <a:latin typeface="Georgia" pitchFamily="18" charset="0"/>
              </a:rPr>
              <a:t>, </a:t>
            </a:r>
            <a:r>
              <a:rPr lang="en-GB" b="1" dirty="0" smtClean="0">
                <a:solidFill>
                  <a:schemeClr val="accent5"/>
                </a:solidFill>
                <a:latin typeface="Georgia" pitchFamily="18" charset="0"/>
              </a:rPr>
              <a:t>prominence</a:t>
            </a:r>
            <a:r>
              <a:rPr lang="en-GB" dirty="0" smtClean="0">
                <a:latin typeface="Georgia" pitchFamily="18" charset="0"/>
              </a:rPr>
              <a:t>, and </a:t>
            </a:r>
            <a:r>
              <a:rPr lang="en-GB" b="1" dirty="0" smtClean="0">
                <a:solidFill>
                  <a:schemeClr val="accent5"/>
                </a:solidFill>
                <a:latin typeface="Georgia" pitchFamily="18" charset="0"/>
              </a:rPr>
              <a:t>sequence</a:t>
            </a:r>
            <a:r>
              <a:rPr lang="en-GB" dirty="0" smtClean="0">
                <a:latin typeface="Georgia" pitchFamily="18" charset="0"/>
              </a:rPr>
              <a:t>.</a:t>
            </a:r>
          </a:p>
          <a:p>
            <a:pPr indent="-274320">
              <a:spcAft>
                <a:spcPts val="900"/>
              </a:spcAft>
            </a:pPr>
            <a:endParaRPr lang="en-GB" dirty="0">
              <a:latin typeface="Georgia" pitchFamily="18" charset="0"/>
            </a:endParaRPr>
          </a:p>
          <a:p>
            <a:pPr indent="-274320">
              <a:spcAft>
                <a:spcPts val="900"/>
              </a:spcAft>
            </a:pPr>
            <a:r>
              <a:rPr lang="en-GB" dirty="0" smtClean="0">
                <a:latin typeface="Georgia" pitchFamily="18" charset="0"/>
              </a:rPr>
              <a:t>Or maybe now?</a:t>
            </a:r>
          </a:p>
        </p:txBody>
      </p:sp>
    </p:spTree>
    <p:extLst>
      <p:ext uri="{BB962C8B-B14F-4D97-AF65-F5344CB8AC3E}">
        <p14:creationId xmlns:p14="http://schemas.microsoft.com/office/powerpoint/2010/main" val="23414842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a:t>Why </a:t>
            </a:r>
            <a:r>
              <a:rPr lang="en-GB" sz="2000" b="0" i="0" dirty="0" smtClean="0"/>
              <a:t>visualise?</a:t>
            </a:r>
            <a:endParaRPr lang="en-GB" dirty="0"/>
          </a:p>
        </p:txBody>
      </p:sp>
      <p:sp>
        <p:nvSpPr>
          <p:cNvPr id="3" name="Content Placeholder 2"/>
          <p:cNvSpPr>
            <a:spLocks noGrp="1"/>
          </p:cNvSpPr>
          <p:nvPr>
            <p:ph sz="quarter" idx="15"/>
          </p:nvPr>
        </p:nvSpPr>
        <p:spPr>
          <a:xfrm>
            <a:off x="533400" y="1844824"/>
            <a:ext cx="8077200" cy="4327376"/>
          </a:xfrm>
        </p:spPr>
        <p:txBody>
          <a:bodyPr/>
          <a:lstStyle/>
          <a:p>
            <a:r>
              <a:rPr lang="en-GB" sz="1800" b="1" dirty="0">
                <a:solidFill>
                  <a:schemeClr val="tx2"/>
                </a:solidFill>
              </a:rPr>
              <a:t>To Analyse</a:t>
            </a:r>
          </a:p>
          <a:p>
            <a:r>
              <a:rPr lang="en-GB" sz="1600" dirty="0" smtClean="0"/>
              <a:t>The </a:t>
            </a:r>
            <a:r>
              <a:rPr lang="en-GB" sz="1600" dirty="0"/>
              <a:t>outcome of </a:t>
            </a:r>
            <a:r>
              <a:rPr lang="en-GB" sz="1600" dirty="0" smtClean="0"/>
              <a:t>the </a:t>
            </a:r>
            <a:r>
              <a:rPr lang="en-GB" sz="1600" dirty="0"/>
              <a:t>above </a:t>
            </a:r>
            <a:r>
              <a:rPr lang="en-GB" sz="1600" dirty="0" smtClean="0"/>
              <a:t>charts and graphs helps </a:t>
            </a:r>
            <a:r>
              <a:rPr lang="en-GB" sz="1600" dirty="0"/>
              <a:t>us detect:</a:t>
            </a:r>
          </a:p>
          <a:p>
            <a:pPr marL="990600" indent="-342900">
              <a:buFont typeface="Arial" panose="020B0604020202020204" pitchFamily="34" charset="0"/>
              <a:buChar char="•"/>
            </a:pPr>
            <a:r>
              <a:rPr lang="en-GB" sz="1600" b="1" dirty="0">
                <a:solidFill>
                  <a:schemeClr val="accent5"/>
                </a:solidFill>
              </a:rPr>
              <a:t>Trends</a:t>
            </a:r>
          </a:p>
          <a:p>
            <a:pPr marL="990600" indent="-342900">
              <a:buFont typeface="Arial" panose="020B0604020202020204" pitchFamily="34" charset="0"/>
              <a:buChar char="•"/>
            </a:pPr>
            <a:r>
              <a:rPr lang="en-GB" sz="1600" b="1" dirty="0">
                <a:solidFill>
                  <a:schemeClr val="accent5"/>
                </a:solidFill>
              </a:rPr>
              <a:t>Anomalies</a:t>
            </a:r>
          </a:p>
          <a:p>
            <a:pPr marL="990600" indent="-342900">
              <a:buFont typeface="Arial" panose="020B0604020202020204" pitchFamily="34" charset="0"/>
              <a:buChar char="•"/>
            </a:pPr>
            <a:r>
              <a:rPr lang="en-GB" sz="1600" b="1" dirty="0">
                <a:solidFill>
                  <a:schemeClr val="accent5"/>
                </a:solidFill>
              </a:rPr>
              <a:t>Correlations</a:t>
            </a:r>
          </a:p>
          <a:p>
            <a:pPr marL="990600" indent="-342900">
              <a:buFont typeface="Arial" panose="020B0604020202020204" pitchFamily="34" charset="0"/>
              <a:buChar char="•"/>
            </a:pPr>
            <a:r>
              <a:rPr lang="en-GB" sz="1600" b="1" dirty="0">
                <a:solidFill>
                  <a:schemeClr val="accent5"/>
                </a:solidFill>
              </a:rPr>
              <a:t>Patterns</a:t>
            </a:r>
          </a:p>
          <a:p>
            <a:pPr indent="0"/>
            <a:r>
              <a:rPr lang="en-GB" sz="1600" dirty="0"/>
              <a:t>and  eventually make:</a:t>
            </a:r>
          </a:p>
          <a:p>
            <a:pPr marL="990600" indent="-457200">
              <a:buFont typeface="Arial" panose="020B0604020202020204" pitchFamily="34" charset="0"/>
              <a:buChar char="•"/>
            </a:pPr>
            <a:r>
              <a:rPr lang="en-GB" sz="1600" b="1" dirty="0">
                <a:solidFill>
                  <a:schemeClr val="accent5"/>
                </a:solidFill>
              </a:rPr>
              <a:t>Decisions</a:t>
            </a:r>
          </a:p>
          <a:p>
            <a:pPr marL="990600" indent="-342900">
              <a:buFont typeface="Arial" panose="020B0604020202020204" pitchFamily="34" charset="0"/>
              <a:buChar char="•"/>
            </a:pPr>
            <a:endParaRPr lang="en-GB" sz="3200" dirty="0">
              <a:solidFill>
                <a:schemeClr val="accent1"/>
              </a:solidFill>
            </a:endParaRPr>
          </a:p>
        </p:txBody>
      </p:sp>
      <p:sp>
        <p:nvSpPr>
          <p:cNvPr id="15" name="Freeform 1279"/>
          <p:cNvSpPr>
            <a:spLocks noEditPoints="1"/>
          </p:cNvSpPr>
          <p:nvPr/>
        </p:nvSpPr>
        <p:spPr bwMode="auto">
          <a:xfrm flipH="1">
            <a:off x="3175018" y="2975138"/>
            <a:ext cx="598679" cy="597878"/>
          </a:xfrm>
          <a:custGeom>
            <a:avLst/>
            <a:gdLst/>
            <a:ahLst/>
            <a:cxnLst>
              <a:cxn ang="0">
                <a:pos x="546" y="44"/>
              </a:cxn>
              <a:cxn ang="0">
                <a:pos x="1048" y="546"/>
              </a:cxn>
              <a:cxn ang="0">
                <a:pos x="546" y="1049"/>
              </a:cxn>
              <a:cxn ang="0">
                <a:pos x="43" y="546"/>
              </a:cxn>
              <a:cxn ang="0">
                <a:pos x="546" y="44"/>
              </a:cxn>
              <a:cxn ang="0">
                <a:pos x="546" y="0"/>
              </a:cxn>
              <a:cxn ang="0">
                <a:pos x="0" y="546"/>
              </a:cxn>
              <a:cxn ang="0">
                <a:pos x="546" y="1092"/>
              </a:cxn>
              <a:cxn ang="0">
                <a:pos x="1092" y="546"/>
              </a:cxn>
              <a:cxn ang="0">
                <a:pos x="546" y="0"/>
              </a:cxn>
              <a:cxn ang="0">
                <a:pos x="634" y="167"/>
              </a:cxn>
              <a:cxn ang="0">
                <a:pos x="371" y="430"/>
              </a:cxn>
              <a:cxn ang="0">
                <a:pos x="634" y="694"/>
              </a:cxn>
              <a:cxn ang="0">
                <a:pos x="897" y="430"/>
              </a:cxn>
              <a:cxn ang="0">
                <a:pos x="634" y="167"/>
              </a:cxn>
              <a:cxn ang="0">
                <a:pos x="634" y="628"/>
              </a:cxn>
              <a:cxn ang="0">
                <a:pos x="437" y="430"/>
              </a:cxn>
              <a:cxn ang="0">
                <a:pos x="634" y="233"/>
              </a:cxn>
              <a:cxn ang="0">
                <a:pos x="831" y="430"/>
              </a:cxn>
              <a:cxn ang="0">
                <a:pos x="634" y="628"/>
              </a:cxn>
              <a:cxn ang="0">
                <a:pos x="504" y="452"/>
              </a:cxn>
              <a:cxn ang="0">
                <a:pos x="483" y="430"/>
              </a:cxn>
              <a:cxn ang="0">
                <a:pos x="634" y="279"/>
              </a:cxn>
              <a:cxn ang="0">
                <a:pos x="656" y="300"/>
              </a:cxn>
              <a:cxn ang="0">
                <a:pos x="634" y="322"/>
              </a:cxn>
              <a:cxn ang="0">
                <a:pos x="526" y="430"/>
              </a:cxn>
              <a:cxn ang="0">
                <a:pos x="504" y="452"/>
              </a:cxn>
              <a:cxn ang="0">
                <a:pos x="465" y="686"/>
              </a:cxn>
              <a:cxn ang="0">
                <a:pos x="298" y="853"/>
              </a:cxn>
              <a:cxn ang="0">
                <a:pos x="255" y="871"/>
              </a:cxn>
              <a:cxn ang="0">
                <a:pos x="212" y="853"/>
              </a:cxn>
              <a:cxn ang="0">
                <a:pos x="212" y="767"/>
              </a:cxn>
              <a:cxn ang="0">
                <a:pos x="379" y="600"/>
              </a:cxn>
              <a:cxn ang="0">
                <a:pos x="465" y="686"/>
              </a:cxn>
            </a:cxnLst>
            <a:rect l="0" t="0" r="r" b="b"/>
            <a:pathLst>
              <a:path w="1092" h="1092">
                <a:moveTo>
                  <a:pt x="546" y="44"/>
                </a:moveTo>
                <a:cubicBezTo>
                  <a:pt x="823" y="44"/>
                  <a:pt x="1048" y="269"/>
                  <a:pt x="1048" y="546"/>
                </a:cubicBezTo>
                <a:cubicBezTo>
                  <a:pt x="1048" y="824"/>
                  <a:pt x="823" y="1049"/>
                  <a:pt x="546" y="1049"/>
                </a:cubicBezTo>
                <a:cubicBezTo>
                  <a:pt x="269" y="1049"/>
                  <a:pt x="43" y="824"/>
                  <a:pt x="43" y="546"/>
                </a:cubicBezTo>
                <a:cubicBezTo>
                  <a:pt x="43" y="269"/>
                  <a:pt x="269" y="44"/>
                  <a:pt x="546" y="44"/>
                </a:cubicBezTo>
                <a:moveTo>
                  <a:pt x="546" y="0"/>
                </a:moveTo>
                <a:cubicBezTo>
                  <a:pt x="244" y="0"/>
                  <a:pt x="0" y="245"/>
                  <a:pt x="0" y="546"/>
                </a:cubicBezTo>
                <a:cubicBezTo>
                  <a:pt x="0" y="848"/>
                  <a:pt x="244" y="1092"/>
                  <a:pt x="546" y="1092"/>
                </a:cubicBezTo>
                <a:cubicBezTo>
                  <a:pt x="847" y="1092"/>
                  <a:pt x="1092" y="848"/>
                  <a:pt x="1092" y="546"/>
                </a:cubicBezTo>
                <a:cubicBezTo>
                  <a:pt x="1092" y="245"/>
                  <a:pt x="847" y="0"/>
                  <a:pt x="546" y="0"/>
                </a:cubicBezTo>
                <a:close/>
                <a:moveTo>
                  <a:pt x="634" y="167"/>
                </a:moveTo>
                <a:cubicBezTo>
                  <a:pt x="489" y="167"/>
                  <a:pt x="371" y="285"/>
                  <a:pt x="371" y="430"/>
                </a:cubicBezTo>
                <a:cubicBezTo>
                  <a:pt x="371" y="576"/>
                  <a:pt x="489" y="694"/>
                  <a:pt x="634" y="694"/>
                </a:cubicBezTo>
                <a:cubicBezTo>
                  <a:pt x="779" y="694"/>
                  <a:pt x="897" y="576"/>
                  <a:pt x="897" y="430"/>
                </a:cubicBezTo>
                <a:cubicBezTo>
                  <a:pt x="897" y="285"/>
                  <a:pt x="779" y="167"/>
                  <a:pt x="634" y="167"/>
                </a:cubicBezTo>
                <a:close/>
                <a:moveTo>
                  <a:pt x="634" y="628"/>
                </a:moveTo>
                <a:cubicBezTo>
                  <a:pt x="525" y="628"/>
                  <a:pt x="437" y="539"/>
                  <a:pt x="437" y="430"/>
                </a:cubicBezTo>
                <a:cubicBezTo>
                  <a:pt x="437" y="322"/>
                  <a:pt x="525" y="233"/>
                  <a:pt x="634" y="233"/>
                </a:cubicBezTo>
                <a:cubicBezTo>
                  <a:pt x="743" y="233"/>
                  <a:pt x="831" y="322"/>
                  <a:pt x="831" y="430"/>
                </a:cubicBezTo>
                <a:cubicBezTo>
                  <a:pt x="831" y="539"/>
                  <a:pt x="743" y="628"/>
                  <a:pt x="634" y="628"/>
                </a:cubicBezTo>
                <a:close/>
                <a:moveTo>
                  <a:pt x="504" y="452"/>
                </a:moveTo>
                <a:cubicBezTo>
                  <a:pt x="492" y="452"/>
                  <a:pt x="483" y="442"/>
                  <a:pt x="483" y="430"/>
                </a:cubicBezTo>
                <a:cubicBezTo>
                  <a:pt x="483" y="347"/>
                  <a:pt x="551" y="279"/>
                  <a:pt x="634" y="279"/>
                </a:cubicBezTo>
                <a:cubicBezTo>
                  <a:pt x="646" y="279"/>
                  <a:pt x="656" y="289"/>
                  <a:pt x="656" y="300"/>
                </a:cubicBezTo>
                <a:cubicBezTo>
                  <a:pt x="656" y="312"/>
                  <a:pt x="646" y="322"/>
                  <a:pt x="634" y="322"/>
                </a:cubicBezTo>
                <a:cubicBezTo>
                  <a:pt x="574" y="322"/>
                  <a:pt x="526" y="371"/>
                  <a:pt x="526" y="430"/>
                </a:cubicBezTo>
                <a:cubicBezTo>
                  <a:pt x="526" y="442"/>
                  <a:pt x="516" y="452"/>
                  <a:pt x="504" y="452"/>
                </a:cubicBezTo>
                <a:close/>
                <a:moveTo>
                  <a:pt x="465" y="686"/>
                </a:moveTo>
                <a:cubicBezTo>
                  <a:pt x="298" y="853"/>
                  <a:pt x="298" y="853"/>
                  <a:pt x="298" y="853"/>
                </a:cubicBezTo>
                <a:cubicBezTo>
                  <a:pt x="286" y="865"/>
                  <a:pt x="270" y="871"/>
                  <a:pt x="255" y="871"/>
                </a:cubicBezTo>
                <a:cubicBezTo>
                  <a:pt x="239" y="871"/>
                  <a:pt x="224" y="865"/>
                  <a:pt x="212" y="853"/>
                </a:cubicBezTo>
                <a:cubicBezTo>
                  <a:pt x="188" y="829"/>
                  <a:pt x="188" y="791"/>
                  <a:pt x="212" y="767"/>
                </a:cubicBezTo>
                <a:cubicBezTo>
                  <a:pt x="379" y="600"/>
                  <a:pt x="379" y="600"/>
                  <a:pt x="379" y="600"/>
                </a:cubicBezTo>
                <a:cubicBezTo>
                  <a:pt x="402" y="634"/>
                  <a:pt x="431" y="663"/>
                  <a:pt x="465" y="686"/>
                </a:cubicBezTo>
                <a:close/>
              </a:path>
            </a:pathLst>
          </a:custGeom>
          <a:solidFill>
            <a:schemeClr val="accent5"/>
          </a:solidFill>
          <a:ln w="9525">
            <a:noFill/>
            <a:round/>
            <a:headEnd/>
            <a:tailEnd/>
          </a:ln>
        </p:spPr>
        <p:txBody>
          <a:bodyPr vert="horz" wrap="square" lIns="78191" tIns="39095" rIns="78191" bIns="39095" numCol="1" anchor="t" anchorCtr="0" compatLnSpc="1">
            <a:prstTxWarp prst="textNoShape">
              <a:avLst/>
            </a:prstTxWarp>
          </a:bodyPr>
          <a:lstStyle/>
          <a:p>
            <a:endParaRPr lang="en-US" sz="1539"/>
          </a:p>
        </p:txBody>
      </p:sp>
      <p:sp>
        <p:nvSpPr>
          <p:cNvPr id="16" name="Freeform 2296"/>
          <p:cNvSpPr>
            <a:spLocks noEditPoints="1"/>
          </p:cNvSpPr>
          <p:nvPr/>
        </p:nvSpPr>
        <p:spPr bwMode="auto">
          <a:xfrm>
            <a:off x="3164694" y="4221088"/>
            <a:ext cx="609004" cy="576064"/>
          </a:xfrm>
          <a:custGeom>
            <a:avLst/>
            <a:gdLst/>
            <a:ahLst/>
            <a:cxnLst>
              <a:cxn ang="0">
                <a:pos x="1049" y="546"/>
              </a:cxn>
              <a:cxn ang="0">
                <a:pos x="43" y="546"/>
              </a:cxn>
              <a:cxn ang="0">
                <a:pos x="546" y="0"/>
              </a:cxn>
              <a:cxn ang="0">
                <a:pos x="546" y="1092"/>
              </a:cxn>
              <a:cxn ang="0">
                <a:pos x="546" y="0"/>
              </a:cxn>
              <a:cxn ang="0">
                <a:pos x="870" y="437"/>
              </a:cxn>
              <a:cxn ang="0">
                <a:pos x="870" y="314"/>
              </a:cxn>
              <a:cxn ang="0">
                <a:pos x="949" y="463"/>
              </a:cxn>
              <a:cxn ang="0">
                <a:pos x="870" y="519"/>
              </a:cxn>
              <a:cxn ang="0">
                <a:pos x="791" y="463"/>
              </a:cxn>
              <a:cxn ang="0">
                <a:pos x="782" y="466"/>
              </a:cxn>
              <a:cxn ang="0">
                <a:pos x="935" y="761"/>
              </a:cxn>
              <a:cxn ang="0">
                <a:pos x="987" y="486"/>
              </a:cxn>
              <a:cxn ang="0">
                <a:pos x="310" y="568"/>
              </a:cxn>
              <a:cxn ang="0">
                <a:pos x="301" y="463"/>
              </a:cxn>
              <a:cxn ang="0">
                <a:pos x="222" y="519"/>
              </a:cxn>
              <a:cxn ang="0">
                <a:pos x="143" y="463"/>
              </a:cxn>
              <a:cxn ang="0">
                <a:pos x="101" y="546"/>
              </a:cxn>
              <a:cxn ang="0">
                <a:pos x="310" y="568"/>
              </a:cxn>
              <a:cxn ang="0">
                <a:pos x="546" y="281"/>
              </a:cxn>
              <a:cxn ang="0">
                <a:pos x="546" y="124"/>
              </a:cxn>
              <a:cxn ang="0">
                <a:pos x="546" y="991"/>
              </a:cxn>
              <a:cxn ang="0">
                <a:pos x="546" y="545"/>
              </a:cxn>
              <a:cxn ang="0">
                <a:pos x="443" y="631"/>
              </a:cxn>
              <a:cxn ang="0">
                <a:pos x="314" y="654"/>
              </a:cxn>
              <a:cxn ang="0">
                <a:pos x="546" y="991"/>
              </a:cxn>
              <a:cxn ang="0">
                <a:pos x="222" y="437"/>
              </a:cxn>
              <a:cxn ang="0">
                <a:pos x="222" y="314"/>
              </a:cxn>
              <a:cxn ang="0">
                <a:pos x="750" y="544"/>
              </a:cxn>
              <a:cxn ang="0">
                <a:pos x="750" y="375"/>
              </a:cxn>
              <a:cxn ang="0">
                <a:pos x="681" y="303"/>
              </a:cxn>
              <a:cxn ang="0">
                <a:pos x="546" y="379"/>
              </a:cxn>
              <a:cxn ang="0">
                <a:pos x="411" y="303"/>
              </a:cxn>
              <a:cxn ang="0">
                <a:pos x="342" y="378"/>
              </a:cxn>
              <a:cxn ang="0">
                <a:pos x="342" y="631"/>
              </a:cxn>
              <a:cxn ang="0">
                <a:pos x="411" y="631"/>
              </a:cxn>
              <a:cxn ang="0">
                <a:pos x="443" y="462"/>
              </a:cxn>
              <a:cxn ang="0">
                <a:pos x="546" y="478"/>
              </a:cxn>
              <a:cxn ang="0">
                <a:pos x="650" y="466"/>
              </a:cxn>
              <a:cxn ang="0">
                <a:pos x="682" y="506"/>
              </a:cxn>
            </a:cxnLst>
            <a:rect l="0" t="0" r="r" b="b"/>
            <a:pathLst>
              <a:path w="1092" h="1092">
                <a:moveTo>
                  <a:pt x="546" y="43"/>
                </a:moveTo>
                <a:cubicBezTo>
                  <a:pt x="823" y="43"/>
                  <a:pt x="1049" y="269"/>
                  <a:pt x="1049" y="546"/>
                </a:cubicBezTo>
                <a:cubicBezTo>
                  <a:pt x="1049" y="823"/>
                  <a:pt x="823" y="1049"/>
                  <a:pt x="546" y="1049"/>
                </a:cubicBezTo>
                <a:cubicBezTo>
                  <a:pt x="269" y="1049"/>
                  <a:pt x="43" y="823"/>
                  <a:pt x="43" y="546"/>
                </a:cubicBezTo>
                <a:cubicBezTo>
                  <a:pt x="43" y="269"/>
                  <a:pt x="269" y="43"/>
                  <a:pt x="546" y="43"/>
                </a:cubicBezTo>
                <a:moveTo>
                  <a:pt x="546" y="0"/>
                </a:moveTo>
                <a:cubicBezTo>
                  <a:pt x="244" y="0"/>
                  <a:pt x="0" y="244"/>
                  <a:pt x="0" y="546"/>
                </a:cubicBezTo>
                <a:cubicBezTo>
                  <a:pt x="0" y="848"/>
                  <a:pt x="244" y="1092"/>
                  <a:pt x="546" y="1092"/>
                </a:cubicBezTo>
                <a:cubicBezTo>
                  <a:pt x="848" y="1092"/>
                  <a:pt x="1092" y="848"/>
                  <a:pt x="1092" y="546"/>
                </a:cubicBezTo>
                <a:cubicBezTo>
                  <a:pt x="1092" y="244"/>
                  <a:pt x="848" y="0"/>
                  <a:pt x="546" y="0"/>
                </a:cubicBezTo>
                <a:close/>
                <a:moveTo>
                  <a:pt x="809" y="376"/>
                </a:moveTo>
                <a:cubicBezTo>
                  <a:pt x="809" y="410"/>
                  <a:pt x="836" y="437"/>
                  <a:pt x="870" y="437"/>
                </a:cubicBezTo>
                <a:cubicBezTo>
                  <a:pt x="904" y="437"/>
                  <a:pt x="931" y="410"/>
                  <a:pt x="931" y="376"/>
                </a:cubicBezTo>
                <a:cubicBezTo>
                  <a:pt x="931" y="342"/>
                  <a:pt x="904" y="314"/>
                  <a:pt x="870" y="314"/>
                </a:cubicBezTo>
                <a:cubicBezTo>
                  <a:pt x="836" y="314"/>
                  <a:pt x="809" y="342"/>
                  <a:pt x="809" y="376"/>
                </a:cubicBezTo>
                <a:close/>
                <a:moveTo>
                  <a:pt x="949" y="463"/>
                </a:moveTo>
                <a:cubicBezTo>
                  <a:pt x="908" y="463"/>
                  <a:pt x="908" y="463"/>
                  <a:pt x="908" y="463"/>
                </a:cubicBezTo>
                <a:cubicBezTo>
                  <a:pt x="870" y="519"/>
                  <a:pt x="870" y="519"/>
                  <a:pt x="870" y="519"/>
                </a:cubicBezTo>
                <a:cubicBezTo>
                  <a:pt x="832" y="463"/>
                  <a:pt x="832" y="463"/>
                  <a:pt x="832" y="463"/>
                </a:cubicBezTo>
                <a:cubicBezTo>
                  <a:pt x="791" y="463"/>
                  <a:pt x="791" y="463"/>
                  <a:pt x="791" y="463"/>
                </a:cubicBezTo>
                <a:cubicBezTo>
                  <a:pt x="788" y="463"/>
                  <a:pt x="785" y="463"/>
                  <a:pt x="782" y="464"/>
                </a:cubicBezTo>
                <a:cubicBezTo>
                  <a:pt x="782" y="465"/>
                  <a:pt x="782" y="465"/>
                  <a:pt x="782" y="466"/>
                </a:cubicBezTo>
                <a:cubicBezTo>
                  <a:pt x="782" y="568"/>
                  <a:pt x="782" y="568"/>
                  <a:pt x="782" y="568"/>
                </a:cubicBezTo>
                <a:cubicBezTo>
                  <a:pt x="843" y="619"/>
                  <a:pt x="893" y="687"/>
                  <a:pt x="935" y="761"/>
                </a:cubicBezTo>
                <a:cubicBezTo>
                  <a:pt x="970" y="698"/>
                  <a:pt x="991" y="624"/>
                  <a:pt x="991" y="546"/>
                </a:cubicBezTo>
                <a:cubicBezTo>
                  <a:pt x="991" y="526"/>
                  <a:pt x="989" y="506"/>
                  <a:pt x="987" y="486"/>
                </a:cubicBezTo>
                <a:cubicBezTo>
                  <a:pt x="980" y="472"/>
                  <a:pt x="965" y="463"/>
                  <a:pt x="949" y="463"/>
                </a:cubicBezTo>
                <a:close/>
                <a:moveTo>
                  <a:pt x="310" y="568"/>
                </a:moveTo>
                <a:cubicBezTo>
                  <a:pt x="310" y="464"/>
                  <a:pt x="310" y="464"/>
                  <a:pt x="310" y="464"/>
                </a:cubicBezTo>
                <a:cubicBezTo>
                  <a:pt x="307" y="463"/>
                  <a:pt x="304" y="463"/>
                  <a:pt x="301" y="463"/>
                </a:cubicBezTo>
                <a:cubicBezTo>
                  <a:pt x="260" y="463"/>
                  <a:pt x="260" y="463"/>
                  <a:pt x="260" y="463"/>
                </a:cubicBezTo>
                <a:cubicBezTo>
                  <a:pt x="222" y="519"/>
                  <a:pt x="222" y="519"/>
                  <a:pt x="222" y="519"/>
                </a:cubicBezTo>
                <a:cubicBezTo>
                  <a:pt x="184" y="463"/>
                  <a:pt x="184" y="463"/>
                  <a:pt x="184" y="463"/>
                </a:cubicBezTo>
                <a:cubicBezTo>
                  <a:pt x="143" y="463"/>
                  <a:pt x="143" y="463"/>
                  <a:pt x="143" y="463"/>
                </a:cubicBezTo>
                <a:cubicBezTo>
                  <a:pt x="127" y="463"/>
                  <a:pt x="112" y="472"/>
                  <a:pt x="105" y="487"/>
                </a:cubicBezTo>
                <a:cubicBezTo>
                  <a:pt x="103" y="506"/>
                  <a:pt x="101" y="526"/>
                  <a:pt x="101" y="546"/>
                </a:cubicBezTo>
                <a:cubicBezTo>
                  <a:pt x="101" y="624"/>
                  <a:pt x="121" y="698"/>
                  <a:pt x="157" y="761"/>
                </a:cubicBezTo>
                <a:cubicBezTo>
                  <a:pt x="199" y="687"/>
                  <a:pt x="249" y="619"/>
                  <a:pt x="310" y="568"/>
                </a:cubicBezTo>
                <a:close/>
                <a:moveTo>
                  <a:pt x="468" y="202"/>
                </a:moveTo>
                <a:cubicBezTo>
                  <a:pt x="468" y="246"/>
                  <a:pt x="503" y="281"/>
                  <a:pt x="546" y="281"/>
                </a:cubicBezTo>
                <a:cubicBezTo>
                  <a:pt x="589" y="281"/>
                  <a:pt x="624" y="246"/>
                  <a:pt x="624" y="202"/>
                </a:cubicBezTo>
                <a:cubicBezTo>
                  <a:pt x="624" y="159"/>
                  <a:pt x="589" y="124"/>
                  <a:pt x="546" y="124"/>
                </a:cubicBezTo>
                <a:cubicBezTo>
                  <a:pt x="503" y="124"/>
                  <a:pt x="468" y="159"/>
                  <a:pt x="468" y="202"/>
                </a:cubicBezTo>
                <a:close/>
                <a:moveTo>
                  <a:pt x="546" y="991"/>
                </a:moveTo>
                <a:cubicBezTo>
                  <a:pt x="687" y="991"/>
                  <a:pt x="812" y="925"/>
                  <a:pt x="894" y="823"/>
                </a:cubicBezTo>
                <a:cubicBezTo>
                  <a:pt x="816" y="672"/>
                  <a:pt x="704" y="545"/>
                  <a:pt x="546" y="545"/>
                </a:cubicBezTo>
                <a:cubicBezTo>
                  <a:pt x="509" y="545"/>
                  <a:pt x="475" y="552"/>
                  <a:pt x="443" y="564"/>
                </a:cubicBezTo>
                <a:cubicBezTo>
                  <a:pt x="443" y="631"/>
                  <a:pt x="443" y="631"/>
                  <a:pt x="443" y="631"/>
                </a:cubicBezTo>
                <a:cubicBezTo>
                  <a:pt x="443" y="667"/>
                  <a:pt x="413" y="697"/>
                  <a:pt x="376" y="697"/>
                </a:cubicBezTo>
                <a:cubicBezTo>
                  <a:pt x="348" y="697"/>
                  <a:pt x="324" y="679"/>
                  <a:pt x="314" y="654"/>
                </a:cubicBezTo>
                <a:cubicBezTo>
                  <a:pt x="269" y="701"/>
                  <a:pt x="231" y="760"/>
                  <a:pt x="198" y="823"/>
                </a:cubicBezTo>
                <a:cubicBezTo>
                  <a:pt x="280" y="925"/>
                  <a:pt x="405" y="991"/>
                  <a:pt x="546" y="991"/>
                </a:cubicBezTo>
                <a:close/>
                <a:moveTo>
                  <a:pt x="161" y="376"/>
                </a:moveTo>
                <a:cubicBezTo>
                  <a:pt x="161" y="410"/>
                  <a:pt x="188" y="437"/>
                  <a:pt x="222" y="437"/>
                </a:cubicBezTo>
                <a:cubicBezTo>
                  <a:pt x="256" y="437"/>
                  <a:pt x="283" y="410"/>
                  <a:pt x="283" y="376"/>
                </a:cubicBezTo>
                <a:cubicBezTo>
                  <a:pt x="283" y="342"/>
                  <a:pt x="256" y="314"/>
                  <a:pt x="222" y="314"/>
                </a:cubicBezTo>
                <a:cubicBezTo>
                  <a:pt x="188" y="314"/>
                  <a:pt x="161" y="342"/>
                  <a:pt x="161" y="376"/>
                </a:cubicBezTo>
                <a:close/>
                <a:moveTo>
                  <a:pt x="750" y="544"/>
                </a:moveTo>
                <a:cubicBezTo>
                  <a:pt x="750" y="378"/>
                  <a:pt x="750" y="378"/>
                  <a:pt x="750" y="378"/>
                </a:cubicBezTo>
                <a:cubicBezTo>
                  <a:pt x="750" y="377"/>
                  <a:pt x="750" y="376"/>
                  <a:pt x="750" y="375"/>
                </a:cubicBezTo>
                <a:cubicBezTo>
                  <a:pt x="750" y="372"/>
                  <a:pt x="750" y="372"/>
                  <a:pt x="750" y="372"/>
                </a:cubicBezTo>
                <a:cubicBezTo>
                  <a:pt x="750" y="334"/>
                  <a:pt x="719" y="303"/>
                  <a:pt x="681" y="303"/>
                </a:cubicBezTo>
                <a:cubicBezTo>
                  <a:pt x="603" y="303"/>
                  <a:pt x="603" y="303"/>
                  <a:pt x="603" y="303"/>
                </a:cubicBezTo>
                <a:cubicBezTo>
                  <a:pt x="546" y="379"/>
                  <a:pt x="546" y="379"/>
                  <a:pt x="546" y="379"/>
                </a:cubicBezTo>
                <a:cubicBezTo>
                  <a:pt x="489" y="303"/>
                  <a:pt x="489" y="303"/>
                  <a:pt x="489" y="303"/>
                </a:cubicBezTo>
                <a:cubicBezTo>
                  <a:pt x="411" y="303"/>
                  <a:pt x="411" y="303"/>
                  <a:pt x="411" y="303"/>
                </a:cubicBezTo>
                <a:cubicBezTo>
                  <a:pt x="373" y="303"/>
                  <a:pt x="342" y="334"/>
                  <a:pt x="342" y="372"/>
                </a:cubicBezTo>
                <a:cubicBezTo>
                  <a:pt x="342" y="378"/>
                  <a:pt x="342" y="378"/>
                  <a:pt x="342" y="378"/>
                </a:cubicBezTo>
                <a:cubicBezTo>
                  <a:pt x="342" y="406"/>
                  <a:pt x="342" y="406"/>
                  <a:pt x="342" y="406"/>
                </a:cubicBezTo>
                <a:cubicBezTo>
                  <a:pt x="342" y="631"/>
                  <a:pt x="342" y="631"/>
                  <a:pt x="342" y="631"/>
                </a:cubicBezTo>
                <a:cubicBezTo>
                  <a:pt x="342" y="650"/>
                  <a:pt x="357" y="665"/>
                  <a:pt x="376" y="665"/>
                </a:cubicBezTo>
                <a:cubicBezTo>
                  <a:pt x="395" y="665"/>
                  <a:pt x="411" y="650"/>
                  <a:pt x="411" y="631"/>
                </a:cubicBezTo>
                <a:cubicBezTo>
                  <a:pt x="411" y="406"/>
                  <a:pt x="411" y="406"/>
                  <a:pt x="411" y="406"/>
                </a:cubicBezTo>
                <a:cubicBezTo>
                  <a:pt x="430" y="417"/>
                  <a:pt x="443" y="438"/>
                  <a:pt x="443" y="462"/>
                </a:cubicBezTo>
                <a:cubicBezTo>
                  <a:pt x="443" y="494"/>
                  <a:pt x="443" y="494"/>
                  <a:pt x="443" y="494"/>
                </a:cubicBezTo>
                <a:cubicBezTo>
                  <a:pt x="475" y="484"/>
                  <a:pt x="509" y="478"/>
                  <a:pt x="546" y="478"/>
                </a:cubicBezTo>
                <a:cubicBezTo>
                  <a:pt x="583" y="478"/>
                  <a:pt x="617" y="484"/>
                  <a:pt x="650" y="494"/>
                </a:cubicBezTo>
                <a:cubicBezTo>
                  <a:pt x="650" y="466"/>
                  <a:pt x="650" y="466"/>
                  <a:pt x="650" y="466"/>
                </a:cubicBezTo>
                <a:cubicBezTo>
                  <a:pt x="650" y="442"/>
                  <a:pt x="662" y="421"/>
                  <a:pt x="682" y="410"/>
                </a:cubicBezTo>
                <a:cubicBezTo>
                  <a:pt x="682" y="506"/>
                  <a:pt x="682" y="506"/>
                  <a:pt x="682" y="506"/>
                </a:cubicBezTo>
                <a:cubicBezTo>
                  <a:pt x="706" y="516"/>
                  <a:pt x="728" y="529"/>
                  <a:pt x="750" y="544"/>
                </a:cubicBezTo>
                <a:close/>
              </a:path>
            </a:pathLst>
          </a:custGeom>
          <a:solidFill>
            <a:schemeClr val="accent5"/>
          </a:solidFill>
          <a:ln w="9525">
            <a:noFill/>
            <a:round/>
            <a:headEnd/>
            <a:tailEnd/>
          </a:ln>
        </p:spPr>
        <p:txBody>
          <a:bodyPr vert="horz" wrap="square" lIns="78191" tIns="39095" rIns="78191" bIns="39095" numCol="1" anchor="t" anchorCtr="0" compatLnSpc="1">
            <a:prstTxWarp prst="textNoShape">
              <a:avLst/>
            </a:prstTxWarp>
          </a:bodyPr>
          <a:lstStyle/>
          <a:p>
            <a:endParaRPr lang="en-US" sz="1539"/>
          </a:p>
        </p:txBody>
      </p:sp>
      <p:sp>
        <p:nvSpPr>
          <p:cNvPr id="7" name="Slide Number Placeholder 6"/>
          <p:cNvSpPr>
            <a:spLocks noGrp="1"/>
          </p:cNvSpPr>
          <p:nvPr>
            <p:ph type="sldNum" sz="quarter" idx="18"/>
          </p:nvPr>
        </p:nvSpPr>
        <p:spPr/>
        <p:txBody>
          <a:bodyPr/>
          <a:lstStyle/>
          <a:p>
            <a:fld id="{F5E609D5-BB2C-4735-B62A-4AB7F7AFBFEB}" type="slidenum">
              <a:rPr lang="en-GB" smtClean="0"/>
              <a:pPr/>
              <a:t>12</a:t>
            </a:fld>
            <a:endParaRPr lang="en-GB"/>
          </a:p>
        </p:txBody>
      </p:sp>
      <p:sp>
        <p:nvSpPr>
          <p:cNvPr id="8" name="Date Placeholder 7"/>
          <p:cNvSpPr>
            <a:spLocks noGrp="1"/>
          </p:cNvSpPr>
          <p:nvPr>
            <p:ph type="dt" sz="half" idx="16"/>
          </p:nvPr>
        </p:nvSpPr>
        <p:spPr/>
        <p:txBody>
          <a:bodyPr/>
          <a:lstStyle/>
          <a:p>
            <a:r>
              <a:rPr lang="en-US" smtClean="0"/>
              <a:t>November 2016</a:t>
            </a:r>
            <a:endParaRPr lang="en-GB"/>
          </a:p>
        </p:txBody>
      </p:sp>
      <p:sp>
        <p:nvSpPr>
          <p:cNvPr id="10" name="Footer Placeholder 23"/>
          <p:cNvSpPr>
            <a:spLocks noGrp="1"/>
          </p:cNvSpPr>
          <p:nvPr>
            <p:ph type="ftr" sz="quarter" idx="17"/>
          </p:nvPr>
        </p:nvSpPr>
        <p:spPr>
          <a:xfrm>
            <a:off x="530352" y="6324600"/>
            <a:ext cx="5260848" cy="150876"/>
          </a:xfrm>
        </p:spPr>
        <p:txBody>
          <a:bodyPr/>
          <a:lstStyle/>
          <a:p>
            <a:r>
              <a:rPr lang="en-GB" smtClean="0"/>
              <a:t>Data visualisation workshop - Excel</a:t>
            </a:r>
            <a:endParaRPr lang="en-GB" dirty="0"/>
          </a:p>
        </p:txBody>
      </p:sp>
    </p:spTree>
    <p:extLst>
      <p:ext uri="{BB962C8B-B14F-4D97-AF65-F5344CB8AC3E}">
        <p14:creationId xmlns:p14="http://schemas.microsoft.com/office/powerpoint/2010/main" val="14985960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a:t>Effective Communication</a:t>
            </a:r>
            <a:endParaRPr lang="en-GB" dirty="0"/>
          </a:p>
        </p:txBody>
      </p:sp>
      <p:sp>
        <p:nvSpPr>
          <p:cNvPr id="3" name="Content Placeholder 2"/>
          <p:cNvSpPr>
            <a:spLocks noGrp="1"/>
          </p:cNvSpPr>
          <p:nvPr>
            <p:ph sz="quarter" idx="15"/>
          </p:nvPr>
        </p:nvSpPr>
        <p:spPr>
          <a:xfrm>
            <a:off x="533400" y="1752600"/>
            <a:ext cx="8077200" cy="4495800"/>
          </a:xfrm>
        </p:spPr>
        <p:txBody>
          <a:bodyPr/>
          <a:lstStyle/>
          <a:p>
            <a:r>
              <a:rPr lang="en-GB" b="1" i="1" dirty="0">
                <a:solidFill>
                  <a:schemeClr val="accent1"/>
                </a:solidFill>
              </a:rPr>
              <a:t>Matching human intuition</a:t>
            </a:r>
            <a:endParaRPr lang="en-GB" b="1" i="1" dirty="0"/>
          </a:p>
          <a:p>
            <a:r>
              <a:rPr lang="en-GB" dirty="0" smtClean="0"/>
              <a:t>A position representation need not start from zero, but one starting close to zero can mislead viewers. </a:t>
            </a:r>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120</a:t>
            </a:fld>
            <a:endParaRPr lang="en-GB"/>
          </a:p>
        </p:txBody>
      </p:sp>
      <p:graphicFrame>
        <p:nvGraphicFramePr>
          <p:cNvPr id="9" name="Chart 8"/>
          <p:cNvGraphicFramePr>
            <a:graphicFrameLocks/>
          </p:cNvGraphicFramePr>
          <p:nvPr>
            <p:extLst/>
          </p:nvPr>
        </p:nvGraphicFramePr>
        <p:xfrm>
          <a:off x="2339752" y="2824518"/>
          <a:ext cx="4475574" cy="37722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4005043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a:t>Effective Communication</a:t>
            </a:r>
            <a:endParaRPr lang="en-GB" dirty="0"/>
          </a:p>
        </p:txBody>
      </p:sp>
      <p:sp>
        <p:nvSpPr>
          <p:cNvPr id="3" name="Content Placeholder 2"/>
          <p:cNvSpPr>
            <a:spLocks noGrp="1"/>
          </p:cNvSpPr>
          <p:nvPr>
            <p:ph sz="quarter" idx="15"/>
          </p:nvPr>
        </p:nvSpPr>
        <p:spPr/>
        <p:txBody>
          <a:bodyPr/>
          <a:lstStyle/>
          <a:p>
            <a:r>
              <a:rPr lang="en-GB" b="1" i="1" dirty="0">
                <a:solidFill>
                  <a:schemeClr val="accent1"/>
                </a:solidFill>
              </a:rPr>
              <a:t>Matching human </a:t>
            </a:r>
            <a:r>
              <a:rPr lang="en-GB" b="1" i="1" dirty="0" smtClean="0">
                <a:solidFill>
                  <a:schemeClr val="accent1"/>
                </a:solidFill>
              </a:rPr>
              <a:t>intuition</a:t>
            </a:r>
            <a:endParaRPr lang="en-GB" dirty="0" smtClean="0"/>
          </a:p>
          <a:p>
            <a:r>
              <a:rPr lang="en-GB" dirty="0" smtClean="0"/>
              <a:t>It </a:t>
            </a:r>
            <a:r>
              <a:rPr lang="en-GB" dirty="0"/>
              <a:t>is best to extend the axis to zero for a more intuitive </a:t>
            </a:r>
            <a:r>
              <a:rPr lang="en-GB" dirty="0" smtClean="0"/>
              <a:t>display</a:t>
            </a:r>
            <a:r>
              <a:rPr lang="en-GB" dirty="0"/>
              <a:t>.</a:t>
            </a:r>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121</a:t>
            </a:fld>
            <a:endParaRPr lang="en-GB"/>
          </a:p>
        </p:txBody>
      </p:sp>
      <p:graphicFrame>
        <p:nvGraphicFramePr>
          <p:cNvPr id="11" name="Chart 10"/>
          <p:cNvGraphicFramePr>
            <a:graphicFrameLocks/>
          </p:cNvGraphicFramePr>
          <p:nvPr>
            <p:extLst/>
          </p:nvPr>
        </p:nvGraphicFramePr>
        <p:xfrm>
          <a:off x="2472690" y="3006700"/>
          <a:ext cx="4198620" cy="35433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4425437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a:t>Effective Communication</a:t>
            </a:r>
            <a:endParaRPr lang="en-GB" dirty="0"/>
          </a:p>
        </p:txBody>
      </p:sp>
      <p:pic>
        <p:nvPicPr>
          <p:cNvPr id="7" name="Content Placeholder 6"/>
          <p:cNvPicPr>
            <a:picLocks noGrp="1" noChangeAspect="1"/>
          </p:cNvPicPr>
          <p:nvPr>
            <p:ph sz="quarter" idx="15"/>
          </p:nvPr>
        </p:nvPicPr>
        <p:blipFill>
          <a:blip r:embed="rId3"/>
          <a:stretch>
            <a:fillRect/>
          </a:stretch>
        </p:blipFill>
        <p:spPr>
          <a:xfrm>
            <a:off x="603060" y="3088881"/>
            <a:ext cx="1632087" cy="946664"/>
          </a:xfrm>
          <a:prstGeom prst="rect">
            <a:avLst/>
          </a:prstGeom>
          <a:solidFill>
            <a:schemeClr val="bg1"/>
          </a:solidFill>
        </p:spPr>
      </p:pic>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122</a:t>
            </a:fld>
            <a:endParaRPr lang="en-GB"/>
          </a:p>
        </p:txBody>
      </p:sp>
      <p:pic>
        <p:nvPicPr>
          <p:cNvPr id="19" name="Picture 18"/>
          <p:cNvPicPr>
            <a:picLocks noChangeAspect="1"/>
          </p:cNvPicPr>
          <p:nvPr/>
        </p:nvPicPr>
        <p:blipFill>
          <a:blip r:embed="rId4"/>
          <a:stretch>
            <a:fillRect/>
          </a:stretch>
        </p:blipFill>
        <p:spPr>
          <a:xfrm>
            <a:off x="4654195" y="3088881"/>
            <a:ext cx="1758463" cy="945786"/>
          </a:xfrm>
          <a:prstGeom prst="rect">
            <a:avLst/>
          </a:prstGeom>
        </p:spPr>
      </p:pic>
      <p:pic>
        <p:nvPicPr>
          <p:cNvPr id="20" name="Picture 19"/>
          <p:cNvPicPr>
            <a:picLocks noChangeAspect="1"/>
          </p:cNvPicPr>
          <p:nvPr/>
        </p:nvPicPr>
        <p:blipFill>
          <a:blip r:embed="rId5"/>
          <a:stretch>
            <a:fillRect/>
          </a:stretch>
        </p:blipFill>
        <p:spPr>
          <a:xfrm>
            <a:off x="2595187" y="3088881"/>
            <a:ext cx="1755790" cy="945786"/>
          </a:xfrm>
          <a:prstGeom prst="rect">
            <a:avLst/>
          </a:prstGeom>
        </p:spPr>
      </p:pic>
      <p:pic>
        <p:nvPicPr>
          <p:cNvPr id="21" name="Picture 20"/>
          <p:cNvPicPr>
            <a:picLocks noChangeAspect="1"/>
          </p:cNvPicPr>
          <p:nvPr/>
        </p:nvPicPr>
        <p:blipFill>
          <a:blip r:embed="rId6"/>
          <a:stretch>
            <a:fillRect/>
          </a:stretch>
        </p:blipFill>
        <p:spPr>
          <a:xfrm>
            <a:off x="6660232" y="3088881"/>
            <a:ext cx="1754049" cy="949719"/>
          </a:xfrm>
          <a:prstGeom prst="rect">
            <a:avLst/>
          </a:prstGeom>
        </p:spPr>
      </p:pic>
      <p:graphicFrame>
        <p:nvGraphicFramePr>
          <p:cNvPr id="22" name="Chart 21"/>
          <p:cNvGraphicFramePr>
            <a:graphicFrameLocks/>
          </p:cNvGraphicFramePr>
          <p:nvPr>
            <p:extLst/>
          </p:nvPr>
        </p:nvGraphicFramePr>
        <p:xfrm>
          <a:off x="530352" y="4318244"/>
          <a:ext cx="2605165" cy="156309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3" name="Chart 22"/>
          <p:cNvGraphicFramePr>
            <a:graphicFrameLocks/>
          </p:cNvGraphicFramePr>
          <p:nvPr>
            <p:extLst/>
          </p:nvPr>
        </p:nvGraphicFramePr>
        <p:xfrm>
          <a:off x="3273831" y="4327220"/>
          <a:ext cx="2625362" cy="156175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4" name="Chart 23"/>
          <p:cNvGraphicFramePr>
            <a:graphicFrameLocks/>
          </p:cNvGraphicFramePr>
          <p:nvPr>
            <p:extLst/>
          </p:nvPr>
        </p:nvGraphicFramePr>
        <p:xfrm>
          <a:off x="6037507" y="4327220"/>
          <a:ext cx="2497460" cy="1561753"/>
        </p:xfrm>
        <a:graphic>
          <a:graphicData uri="http://schemas.openxmlformats.org/drawingml/2006/chart">
            <c:chart xmlns:c="http://schemas.openxmlformats.org/drawingml/2006/chart" xmlns:r="http://schemas.openxmlformats.org/officeDocument/2006/relationships" r:id="rId9"/>
          </a:graphicData>
        </a:graphic>
      </p:graphicFrame>
      <p:sp>
        <p:nvSpPr>
          <p:cNvPr id="25" name="TextBox 24"/>
          <p:cNvSpPr txBox="1"/>
          <p:nvPr/>
        </p:nvSpPr>
        <p:spPr>
          <a:xfrm>
            <a:off x="530352" y="1772816"/>
            <a:ext cx="7883929" cy="1008112"/>
          </a:xfrm>
          <a:prstGeom prst="rect">
            <a:avLst/>
          </a:prstGeom>
          <a:noFill/>
        </p:spPr>
        <p:txBody>
          <a:bodyPr vert="horz" wrap="square" lIns="0" tIns="0" rIns="0" bIns="0" rtlCol="0">
            <a:noAutofit/>
          </a:bodyPr>
          <a:lstStyle/>
          <a:p>
            <a:pPr indent="-274320">
              <a:spcAft>
                <a:spcPts val="900"/>
              </a:spcAft>
            </a:pPr>
            <a:r>
              <a:rPr lang="en-GB" sz="2000" b="1" i="1" dirty="0">
                <a:solidFill>
                  <a:schemeClr val="accent1"/>
                </a:solidFill>
                <a:latin typeface="+mj-lt"/>
              </a:rPr>
              <a:t>Matching human intuition</a:t>
            </a:r>
            <a:endParaRPr lang="en-GB" sz="2000" b="1" i="1" dirty="0" smtClean="0">
              <a:latin typeface="+mj-lt"/>
            </a:endParaRPr>
          </a:p>
          <a:p>
            <a:pPr indent="-274320">
              <a:spcAft>
                <a:spcPts val="900"/>
              </a:spcAft>
            </a:pPr>
            <a:r>
              <a:rPr lang="en-GB" sz="2000" dirty="0" smtClean="0">
                <a:latin typeface="Georgia" pitchFamily="18" charset="0"/>
              </a:rPr>
              <a:t>A concurrent variation in two (or more) directions results in a hard-to-compare area representation. </a:t>
            </a:r>
          </a:p>
        </p:txBody>
      </p:sp>
    </p:spTree>
    <p:extLst>
      <p:ext uri="{BB962C8B-B14F-4D97-AF65-F5344CB8AC3E}">
        <p14:creationId xmlns:p14="http://schemas.microsoft.com/office/powerpoint/2010/main" val="191506711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a:t>Effective Communication</a:t>
            </a:r>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123</a:t>
            </a:fld>
            <a:endParaRPr lang="en-GB"/>
          </a:p>
        </p:txBody>
      </p:sp>
      <p:pic>
        <p:nvPicPr>
          <p:cNvPr id="9" name="Content Placeholder 8"/>
          <p:cNvPicPr>
            <a:picLocks noGrp="1" noChangeAspect="1"/>
          </p:cNvPicPr>
          <p:nvPr>
            <p:ph sz="quarter" idx="15"/>
          </p:nvPr>
        </p:nvPicPr>
        <p:blipFill>
          <a:blip r:embed="rId2"/>
          <a:stretch>
            <a:fillRect/>
          </a:stretch>
        </p:blipFill>
        <p:spPr>
          <a:xfrm rot="-60000">
            <a:off x="2835558" y="3668993"/>
            <a:ext cx="3273517" cy="2683974"/>
          </a:xfrm>
          <a:prstGeom prst="rect">
            <a:avLst/>
          </a:prstGeom>
        </p:spPr>
      </p:pic>
      <p:sp>
        <p:nvSpPr>
          <p:cNvPr id="10" name="TextBox 9"/>
          <p:cNvSpPr txBox="1"/>
          <p:nvPr/>
        </p:nvSpPr>
        <p:spPr>
          <a:xfrm>
            <a:off x="530352" y="1772816"/>
            <a:ext cx="8080248" cy="1752704"/>
          </a:xfrm>
          <a:prstGeom prst="rect">
            <a:avLst/>
          </a:prstGeom>
          <a:noFill/>
        </p:spPr>
        <p:txBody>
          <a:bodyPr vert="horz" wrap="square" lIns="0" tIns="0" rIns="0" bIns="0" rtlCol="0">
            <a:noAutofit/>
          </a:bodyPr>
          <a:lstStyle/>
          <a:p>
            <a:pPr indent="-274320">
              <a:spcAft>
                <a:spcPts val="900"/>
              </a:spcAft>
            </a:pPr>
            <a:r>
              <a:rPr lang="en-GB" sz="2000" b="1" i="1" dirty="0">
                <a:solidFill>
                  <a:schemeClr val="accent1"/>
                </a:solidFill>
                <a:latin typeface="+mj-lt"/>
              </a:rPr>
              <a:t>Maximise the Signal-to-Noise ratio</a:t>
            </a:r>
            <a:endParaRPr lang="en-GB" sz="2000" b="1" i="1" dirty="0">
              <a:latin typeface="+mj-lt"/>
            </a:endParaRPr>
          </a:p>
          <a:p>
            <a:pPr indent="-274320">
              <a:spcAft>
                <a:spcPts val="900"/>
              </a:spcAft>
            </a:pPr>
            <a:r>
              <a:rPr lang="en-GB" b="1" dirty="0" smtClean="0">
                <a:solidFill>
                  <a:schemeClr val="accent6">
                    <a:lumMod val="75000"/>
                  </a:schemeClr>
                </a:solidFill>
                <a:latin typeface="Georgia" pitchFamily="18" charset="0"/>
              </a:rPr>
              <a:t>A poor graph</a:t>
            </a:r>
          </a:p>
          <a:p>
            <a:pPr indent="-274320">
              <a:spcAft>
                <a:spcPts val="900"/>
              </a:spcAft>
            </a:pPr>
            <a:r>
              <a:rPr lang="en-GB" dirty="0" smtClean="0">
                <a:solidFill>
                  <a:schemeClr val="tx1">
                    <a:lumMod val="65000"/>
                    <a:lumOff val="35000"/>
                  </a:schemeClr>
                </a:solidFill>
                <a:latin typeface="Georgia" pitchFamily="18" charset="0"/>
              </a:rPr>
              <a:t>The graph exhibits a very low signal-to-noise ratio, with excessive tick marks and uncalled-for grid lines, and very little emphasis on the data.</a:t>
            </a:r>
          </a:p>
        </p:txBody>
      </p:sp>
    </p:spTree>
    <p:extLst>
      <p:ext uri="{BB962C8B-B14F-4D97-AF65-F5344CB8AC3E}">
        <p14:creationId xmlns:p14="http://schemas.microsoft.com/office/powerpoint/2010/main" val="127388327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a:t>Effective Communication</a:t>
            </a:r>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124</a:t>
            </a:fld>
            <a:endParaRPr lang="en-GB"/>
          </a:p>
        </p:txBody>
      </p:sp>
      <p:pic>
        <p:nvPicPr>
          <p:cNvPr id="7" name="Picture 6"/>
          <p:cNvPicPr>
            <a:picLocks noChangeAspect="1"/>
          </p:cNvPicPr>
          <p:nvPr/>
        </p:nvPicPr>
        <p:blipFill>
          <a:blip r:embed="rId2"/>
          <a:stretch>
            <a:fillRect/>
          </a:stretch>
        </p:blipFill>
        <p:spPr>
          <a:xfrm rot="-60000">
            <a:off x="2859326" y="3705877"/>
            <a:ext cx="3225979" cy="2552667"/>
          </a:xfrm>
          <a:prstGeom prst="rect">
            <a:avLst/>
          </a:prstGeom>
        </p:spPr>
      </p:pic>
      <p:sp>
        <p:nvSpPr>
          <p:cNvPr id="10" name="TextBox 9"/>
          <p:cNvSpPr txBox="1"/>
          <p:nvPr/>
        </p:nvSpPr>
        <p:spPr>
          <a:xfrm>
            <a:off x="530352" y="1772816"/>
            <a:ext cx="8080248" cy="1752704"/>
          </a:xfrm>
          <a:prstGeom prst="rect">
            <a:avLst/>
          </a:prstGeom>
          <a:noFill/>
        </p:spPr>
        <p:txBody>
          <a:bodyPr vert="horz" wrap="square" lIns="0" tIns="0" rIns="0" bIns="0" rtlCol="0">
            <a:noAutofit/>
          </a:bodyPr>
          <a:lstStyle/>
          <a:p>
            <a:pPr indent="-274320">
              <a:spcAft>
                <a:spcPts val="900"/>
              </a:spcAft>
            </a:pPr>
            <a:r>
              <a:rPr lang="en-GB" sz="2000" b="1" i="1" dirty="0">
                <a:solidFill>
                  <a:schemeClr val="accent1"/>
                </a:solidFill>
                <a:latin typeface="+mj-lt"/>
              </a:rPr>
              <a:t>Maximise the Signal-to-Noise ratio</a:t>
            </a:r>
            <a:endParaRPr lang="en-GB" sz="2000" b="1" i="1" dirty="0">
              <a:latin typeface="+mj-lt"/>
            </a:endParaRPr>
          </a:p>
          <a:p>
            <a:pPr indent="-274320">
              <a:spcAft>
                <a:spcPts val="900"/>
              </a:spcAft>
            </a:pPr>
            <a:r>
              <a:rPr lang="en-GB" b="1" dirty="0" smtClean="0">
                <a:solidFill>
                  <a:schemeClr val="accent6">
                    <a:lumMod val="75000"/>
                  </a:schemeClr>
                </a:solidFill>
                <a:latin typeface="Georgia" pitchFamily="18" charset="0"/>
              </a:rPr>
              <a:t>A good graph</a:t>
            </a:r>
          </a:p>
          <a:p>
            <a:pPr indent="-274320">
              <a:spcAft>
                <a:spcPts val="900"/>
              </a:spcAft>
            </a:pPr>
            <a:r>
              <a:rPr lang="en-GB" dirty="0" smtClean="0">
                <a:solidFill>
                  <a:schemeClr val="tx1">
                    <a:lumMod val="65000"/>
                    <a:lumOff val="35000"/>
                  </a:schemeClr>
                </a:solidFill>
                <a:latin typeface="Georgia" pitchFamily="18" charset="0"/>
              </a:rPr>
              <a:t>The graph is plainer and better contrasted. The background no longer interferes with the data, yet it provides sufficient information about them.</a:t>
            </a:r>
          </a:p>
          <a:p>
            <a:pPr indent="-274320">
              <a:spcAft>
                <a:spcPts val="900"/>
              </a:spcAft>
            </a:pPr>
            <a:r>
              <a:rPr lang="en-GB" dirty="0" smtClean="0">
                <a:solidFill>
                  <a:schemeClr val="tx1">
                    <a:lumMod val="65000"/>
                    <a:lumOff val="35000"/>
                  </a:schemeClr>
                </a:solidFill>
                <a:latin typeface="Georgia" pitchFamily="18" charset="0"/>
              </a:rPr>
              <a:t>The labels are intuitive by being placed where they are needed, next to the data</a:t>
            </a:r>
            <a:r>
              <a:rPr lang="en-GB" dirty="0" smtClean="0">
                <a:latin typeface="Georgia" pitchFamily="18" charset="0"/>
              </a:rPr>
              <a:t>.</a:t>
            </a:r>
          </a:p>
          <a:p>
            <a:pPr indent="-274320">
              <a:spcAft>
                <a:spcPts val="900"/>
              </a:spcAft>
            </a:pPr>
            <a:endParaRPr lang="en-GB" dirty="0" smtClean="0">
              <a:latin typeface="Georgia" pitchFamily="18" charset="0"/>
            </a:endParaRPr>
          </a:p>
        </p:txBody>
      </p:sp>
    </p:spTree>
    <p:extLst>
      <p:ext uri="{BB962C8B-B14F-4D97-AF65-F5344CB8AC3E}">
        <p14:creationId xmlns:p14="http://schemas.microsoft.com/office/powerpoint/2010/main" val="185820823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a:t>Effective Communication</a:t>
            </a:r>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125</a:t>
            </a:fld>
            <a:endParaRPr lang="en-GB"/>
          </a:p>
        </p:txBody>
      </p:sp>
      <p:pic>
        <p:nvPicPr>
          <p:cNvPr id="7" name="Picture 6"/>
          <p:cNvPicPr>
            <a:picLocks noChangeAspect="1"/>
          </p:cNvPicPr>
          <p:nvPr/>
        </p:nvPicPr>
        <p:blipFill>
          <a:blip r:embed="rId2"/>
          <a:stretch>
            <a:fillRect/>
          </a:stretch>
        </p:blipFill>
        <p:spPr>
          <a:xfrm rot="-60000">
            <a:off x="2940994" y="3752963"/>
            <a:ext cx="2869072" cy="2546793"/>
          </a:xfrm>
          <a:prstGeom prst="rect">
            <a:avLst/>
          </a:prstGeom>
        </p:spPr>
      </p:pic>
      <p:sp>
        <p:nvSpPr>
          <p:cNvPr id="10" name="TextBox 9"/>
          <p:cNvSpPr txBox="1"/>
          <p:nvPr/>
        </p:nvSpPr>
        <p:spPr>
          <a:xfrm>
            <a:off x="530352" y="1772816"/>
            <a:ext cx="7883929" cy="1752704"/>
          </a:xfrm>
          <a:prstGeom prst="rect">
            <a:avLst/>
          </a:prstGeom>
          <a:noFill/>
        </p:spPr>
        <p:txBody>
          <a:bodyPr vert="horz" wrap="square" lIns="0" tIns="0" rIns="0" bIns="0" rtlCol="0">
            <a:noAutofit/>
          </a:bodyPr>
          <a:lstStyle/>
          <a:p>
            <a:pPr indent="-274320">
              <a:spcAft>
                <a:spcPts val="900"/>
              </a:spcAft>
            </a:pPr>
            <a:r>
              <a:rPr lang="en-GB" sz="2000" b="1" i="1" dirty="0">
                <a:solidFill>
                  <a:schemeClr val="accent1"/>
                </a:solidFill>
                <a:latin typeface="+mj-lt"/>
              </a:rPr>
              <a:t>Maximise the Signal-to-Noise ratio</a:t>
            </a:r>
            <a:endParaRPr lang="en-GB" sz="2000" b="1" i="1" dirty="0">
              <a:latin typeface="+mj-lt"/>
            </a:endParaRPr>
          </a:p>
          <a:p>
            <a:pPr indent="-274320">
              <a:spcAft>
                <a:spcPts val="900"/>
              </a:spcAft>
            </a:pPr>
            <a:r>
              <a:rPr lang="en-GB" b="1" dirty="0" smtClean="0">
                <a:solidFill>
                  <a:schemeClr val="accent5"/>
                </a:solidFill>
                <a:latin typeface="Georgia" pitchFamily="18" charset="0"/>
              </a:rPr>
              <a:t>A better graph</a:t>
            </a:r>
          </a:p>
          <a:p>
            <a:pPr indent="-274320">
              <a:spcAft>
                <a:spcPts val="900"/>
              </a:spcAft>
            </a:pPr>
            <a:r>
              <a:rPr lang="en-GB" dirty="0" smtClean="0">
                <a:solidFill>
                  <a:schemeClr val="tx1">
                    <a:lumMod val="65000"/>
                    <a:lumOff val="35000"/>
                  </a:schemeClr>
                </a:solidFill>
                <a:latin typeface="Georgia" pitchFamily="18" charset="0"/>
              </a:rPr>
              <a:t>The graph shows the data and nothing but the data. </a:t>
            </a:r>
          </a:p>
          <a:p>
            <a:pPr marL="68580" indent="-342900">
              <a:spcAft>
                <a:spcPts val="900"/>
              </a:spcAft>
              <a:buFont typeface="Arial" panose="020B0604020202020204" pitchFamily="34" charset="0"/>
              <a:buChar char="•"/>
            </a:pPr>
            <a:r>
              <a:rPr lang="en-GB" dirty="0" smtClean="0">
                <a:solidFill>
                  <a:schemeClr val="tx1">
                    <a:lumMod val="65000"/>
                    <a:lumOff val="35000"/>
                  </a:schemeClr>
                </a:solidFill>
                <a:latin typeface="Georgia" pitchFamily="18" charset="0"/>
              </a:rPr>
              <a:t>Tick marks are relevant, not arbitrarily equidistant; </a:t>
            </a:r>
          </a:p>
          <a:p>
            <a:pPr marL="68580" indent="-342900">
              <a:spcAft>
                <a:spcPts val="900"/>
              </a:spcAft>
              <a:buFont typeface="Arial" panose="020B0604020202020204" pitchFamily="34" charset="0"/>
              <a:buChar char="•"/>
            </a:pPr>
            <a:r>
              <a:rPr lang="en-GB" dirty="0" smtClean="0">
                <a:solidFill>
                  <a:schemeClr val="tx1">
                    <a:lumMod val="65000"/>
                    <a:lumOff val="35000"/>
                  </a:schemeClr>
                </a:solidFill>
                <a:latin typeface="Georgia" pitchFamily="18" charset="0"/>
              </a:rPr>
              <a:t>and non-data lines are grey, to make the data prominent</a:t>
            </a:r>
            <a:r>
              <a:rPr lang="en-GB" dirty="0" smtClean="0">
                <a:latin typeface="Georgia" pitchFamily="18" charset="0"/>
              </a:rPr>
              <a:t>.</a:t>
            </a:r>
          </a:p>
        </p:txBody>
      </p:sp>
    </p:spTree>
    <p:extLst>
      <p:ext uri="{BB962C8B-B14F-4D97-AF65-F5344CB8AC3E}">
        <p14:creationId xmlns:p14="http://schemas.microsoft.com/office/powerpoint/2010/main" val="356308917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a:t>Effective Communication</a:t>
            </a:r>
            <a:endParaRPr lang="en-GB" dirty="0"/>
          </a:p>
        </p:txBody>
      </p:sp>
      <p:pic>
        <p:nvPicPr>
          <p:cNvPr id="7" name="Content Placeholder 6"/>
          <p:cNvPicPr>
            <a:picLocks noGrp="1" noChangeAspect="1"/>
          </p:cNvPicPr>
          <p:nvPr>
            <p:ph sz="quarter" idx="15"/>
          </p:nvPr>
        </p:nvPicPr>
        <p:blipFill>
          <a:blip r:embed="rId2"/>
          <a:stretch>
            <a:fillRect/>
          </a:stretch>
        </p:blipFill>
        <p:spPr>
          <a:xfrm>
            <a:off x="530352" y="4365104"/>
            <a:ext cx="4786461" cy="1830498"/>
          </a:xfrm>
          <a:prstGeom prst="rect">
            <a:avLst/>
          </a:prstGeom>
        </p:spPr>
      </p:pic>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126</a:t>
            </a:fld>
            <a:endParaRPr lang="en-GB"/>
          </a:p>
        </p:txBody>
      </p:sp>
      <p:sp>
        <p:nvSpPr>
          <p:cNvPr id="8" name="TextBox 7"/>
          <p:cNvSpPr txBox="1"/>
          <p:nvPr/>
        </p:nvSpPr>
        <p:spPr>
          <a:xfrm>
            <a:off x="530352" y="1772816"/>
            <a:ext cx="7883929" cy="1008112"/>
          </a:xfrm>
          <a:prstGeom prst="rect">
            <a:avLst/>
          </a:prstGeom>
          <a:noFill/>
        </p:spPr>
        <p:txBody>
          <a:bodyPr vert="horz" wrap="square" lIns="0" tIns="0" rIns="0" bIns="0" rtlCol="0">
            <a:noAutofit/>
          </a:bodyPr>
          <a:lstStyle/>
          <a:p>
            <a:pPr indent="-274320">
              <a:spcAft>
                <a:spcPts val="900"/>
              </a:spcAft>
            </a:pPr>
            <a:r>
              <a:rPr lang="en-GB" sz="2000" b="1" i="1" dirty="0">
                <a:solidFill>
                  <a:schemeClr val="accent1"/>
                </a:solidFill>
                <a:latin typeface="+mj-lt"/>
              </a:rPr>
              <a:t>Maximise the Signal-to-Noise ratio</a:t>
            </a:r>
          </a:p>
          <a:p>
            <a:pPr indent="-274320">
              <a:spcAft>
                <a:spcPts val="900"/>
              </a:spcAft>
            </a:pPr>
            <a:r>
              <a:rPr lang="en-GB" sz="2000" dirty="0" smtClean="0">
                <a:solidFill>
                  <a:schemeClr val="tx1">
                    <a:lumMod val="65000"/>
                    <a:lumOff val="35000"/>
                  </a:schemeClr>
                </a:solidFill>
                <a:latin typeface="+mj-lt"/>
              </a:rPr>
              <a:t>Always avoid clutter. Keep your scales as simple as possible. Any scale is fully defined with just two tick marks. Any other tick mark should indicate a point of interest.</a:t>
            </a:r>
          </a:p>
          <a:p>
            <a:pPr indent="-274320">
              <a:spcAft>
                <a:spcPts val="900"/>
              </a:spcAft>
            </a:pPr>
            <a:r>
              <a:rPr lang="en-GB" sz="2000" dirty="0" smtClean="0">
                <a:solidFill>
                  <a:schemeClr val="tx1">
                    <a:lumMod val="65000"/>
                    <a:lumOff val="35000"/>
                  </a:schemeClr>
                </a:solidFill>
                <a:latin typeface="+mj-lt"/>
              </a:rPr>
              <a:t>After reducing or eliminating the noise in the display, increase the signal by making the data more prominent.</a:t>
            </a:r>
            <a:endParaRPr lang="en-GB" sz="2000" dirty="0" smtClean="0">
              <a:solidFill>
                <a:schemeClr val="tx1">
                  <a:lumMod val="65000"/>
                  <a:lumOff val="35000"/>
                </a:schemeClr>
              </a:solidFill>
              <a:latin typeface="Georgia" pitchFamily="18" charset="0"/>
            </a:endParaRPr>
          </a:p>
        </p:txBody>
      </p:sp>
      <p:pic>
        <p:nvPicPr>
          <p:cNvPr id="9" name="Picture 8"/>
          <p:cNvPicPr>
            <a:picLocks noChangeAspect="1"/>
          </p:cNvPicPr>
          <p:nvPr/>
        </p:nvPicPr>
        <p:blipFill>
          <a:blip r:embed="rId3"/>
          <a:stretch>
            <a:fillRect/>
          </a:stretch>
        </p:blipFill>
        <p:spPr>
          <a:xfrm>
            <a:off x="5744731" y="4934259"/>
            <a:ext cx="2897684" cy="692187"/>
          </a:xfrm>
          <a:prstGeom prst="rect">
            <a:avLst/>
          </a:prstGeom>
        </p:spPr>
      </p:pic>
    </p:spTree>
    <p:extLst>
      <p:ext uri="{BB962C8B-B14F-4D97-AF65-F5344CB8AC3E}">
        <p14:creationId xmlns:p14="http://schemas.microsoft.com/office/powerpoint/2010/main" val="232267169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smtClean="0"/>
              <a:t>Choosing the correct graph</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r>
              <a:rPr lang="en-GB" b="1" i="1" dirty="0" smtClean="0">
                <a:solidFill>
                  <a:schemeClr val="accent1"/>
                </a:solidFill>
              </a:rPr>
              <a:t>Comparing data</a:t>
            </a:r>
            <a:endParaRPr lang="en-GB" b="1" i="1" dirty="0"/>
          </a:p>
          <a:p>
            <a:r>
              <a:rPr lang="en-GB" sz="1800" dirty="0" smtClean="0"/>
              <a:t>A straightforward way to compare numerical data is to represent them by lines or bars of proportional length aligned at one end. To respect the proportion, bars must start from zero.</a:t>
            </a:r>
          </a:p>
          <a:p>
            <a:endParaRPr lang="en-GB" sz="1800"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127</a:t>
            </a:fld>
            <a:endParaRPr lang="en-GB"/>
          </a:p>
        </p:txBody>
      </p:sp>
      <p:graphicFrame>
        <p:nvGraphicFramePr>
          <p:cNvPr id="8" name="Chart 7"/>
          <p:cNvGraphicFramePr>
            <a:graphicFrameLocks/>
          </p:cNvGraphicFramePr>
          <p:nvPr>
            <p:extLst/>
          </p:nvPr>
        </p:nvGraphicFramePr>
        <p:xfrm>
          <a:off x="2503170" y="4509120"/>
          <a:ext cx="4137660" cy="15732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2695815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smtClean="0"/>
              <a:t>Choosing the correct graph</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r>
              <a:rPr lang="en-GB" b="1" i="1" dirty="0" smtClean="0">
                <a:solidFill>
                  <a:schemeClr val="accent1"/>
                </a:solidFill>
              </a:rPr>
              <a:t>Comparing data</a:t>
            </a:r>
            <a:endParaRPr lang="en-GB" b="1" i="1" dirty="0"/>
          </a:p>
          <a:p>
            <a:r>
              <a:rPr lang="en-GB" sz="1800" dirty="0" smtClean="0">
                <a:solidFill>
                  <a:schemeClr val="tx1">
                    <a:lumMod val="75000"/>
                    <a:lumOff val="25000"/>
                  </a:schemeClr>
                </a:solidFill>
              </a:rPr>
              <a:t>Close data values, poorly resolved by a length representation, are best encoded as positions along a scale , marked by dots. These do not need to run from zero to be meaningful </a:t>
            </a:r>
          </a:p>
          <a:p>
            <a:endParaRPr lang="en-GB" sz="1800"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128</a:t>
            </a:fld>
            <a:endParaRPr lang="en-GB"/>
          </a:p>
        </p:txBody>
      </p:sp>
      <p:pic>
        <p:nvPicPr>
          <p:cNvPr id="9" name="Picture 8"/>
          <p:cNvPicPr>
            <a:picLocks noChangeAspect="1"/>
          </p:cNvPicPr>
          <p:nvPr/>
        </p:nvPicPr>
        <p:blipFill>
          <a:blip r:embed="rId2"/>
          <a:stretch>
            <a:fillRect/>
          </a:stretch>
        </p:blipFill>
        <p:spPr>
          <a:xfrm rot="-60000">
            <a:off x="2433915" y="3755175"/>
            <a:ext cx="3820995" cy="2572182"/>
          </a:xfrm>
          <a:prstGeom prst="rect">
            <a:avLst/>
          </a:prstGeom>
        </p:spPr>
      </p:pic>
    </p:spTree>
    <p:extLst>
      <p:ext uri="{BB962C8B-B14F-4D97-AF65-F5344CB8AC3E}">
        <p14:creationId xmlns:p14="http://schemas.microsoft.com/office/powerpoint/2010/main" val="289989731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smtClean="0"/>
              <a:t>Choosing the correct graph</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r>
              <a:rPr lang="en-GB" b="1" i="1" dirty="0" smtClean="0">
                <a:solidFill>
                  <a:schemeClr val="accent1"/>
                </a:solidFill>
              </a:rPr>
              <a:t>Avoid pie charts</a:t>
            </a:r>
            <a:endParaRPr lang="en-GB" b="1" i="1" dirty="0"/>
          </a:p>
          <a:p>
            <a:r>
              <a:rPr lang="en-GB" sz="1800" dirty="0" smtClean="0"/>
              <a:t>Pie charts, a common way to represent fractions, are intuitive but are not very accurate, they fail to reveal small differences. They are best replaced by bar or dot charts.</a:t>
            </a:r>
            <a:endParaRPr lang="en-GB" sz="1800"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129</a:t>
            </a:fld>
            <a:endParaRPr lang="en-GB"/>
          </a:p>
        </p:txBody>
      </p:sp>
      <p:graphicFrame>
        <p:nvGraphicFramePr>
          <p:cNvPr id="9" name="Chart 8"/>
          <p:cNvGraphicFramePr>
            <a:graphicFrameLocks/>
          </p:cNvGraphicFramePr>
          <p:nvPr>
            <p:extLst/>
          </p:nvPr>
        </p:nvGraphicFramePr>
        <p:xfrm>
          <a:off x="2225969" y="3644023"/>
          <a:ext cx="4692061" cy="26033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269723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smtClean="0"/>
              <a:t>Why visualise?</a:t>
            </a:r>
            <a:endParaRPr lang="en-GB" sz="2000" dirty="0"/>
          </a:p>
        </p:txBody>
      </p:sp>
      <p:sp>
        <p:nvSpPr>
          <p:cNvPr id="3" name="Content Placeholder 2"/>
          <p:cNvSpPr>
            <a:spLocks noGrp="1"/>
          </p:cNvSpPr>
          <p:nvPr>
            <p:ph sz="quarter" idx="15"/>
          </p:nvPr>
        </p:nvSpPr>
        <p:spPr>
          <a:xfrm>
            <a:off x="533400" y="1844824"/>
            <a:ext cx="8077200" cy="4327376"/>
          </a:xfrm>
        </p:spPr>
        <p:txBody>
          <a:bodyPr anchor="t"/>
          <a:lstStyle/>
          <a:p>
            <a:r>
              <a:rPr lang="en-GB" sz="1800" b="1" dirty="0" smtClean="0">
                <a:solidFill>
                  <a:schemeClr val="accent1"/>
                </a:solidFill>
              </a:rPr>
              <a:t>To Analyse</a:t>
            </a:r>
          </a:p>
          <a:p>
            <a:r>
              <a:rPr lang="en-GB" sz="1800" dirty="0" smtClean="0"/>
              <a:t>If you need to </a:t>
            </a:r>
            <a:r>
              <a:rPr lang="en-GB" sz="1800" b="1" dirty="0" smtClean="0">
                <a:solidFill>
                  <a:schemeClr val="accent5"/>
                </a:solidFill>
              </a:rPr>
              <a:t>find</a:t>
            </a:r>
            <a:r>
              <a:rPr lang="en-GB" sz="1800" dirty="0" smtClean="0">
                <a:solidFill>
                  <a:schemeClr val="accent5"/>
                </a:solidFill>
              </a:rPr>
              <a:t> </a:t>
            </a:r>
            <a:r>
              <a:rPr lang="en-GB" sz="1800" dirty="0" smtClean="0"/>
              <a:t>something buried inside </a:t>
            </a:r>
            <a:r>
              <a:rPr lang="en-GB" sz="1800" b="1" dirty="0" smtClean="0">
                <a:solidFill>
                  <a:schemeClr val="accent5"/>
                </a:solidFill>
              </a:rPr>
              <a:t>1,000,000,000</a:t>
            </a:r>
            <a:r>
              <a:rPr lang="en-GB" sz="1800" dirty="0" smtClean="0">
                <a:solidFill>
                  <a:schemeClr val="tx2"/>
                </a:solidFill>
              </a:rPr>
              <a:t> </a:t>
            </a:r>
            <a:r>
              <a:rPr lang="en-GB" sz="1800" dirty="0" smtClean="0"/>
              <a:t>of data points</a:t>
            </a:r>
          </a:p>
          <a:p>
            <a:pPr marL="11430" indent="-285750">
              <a:buFont typeface="Arial" panose="020B0604020202020204" pitchFamily="34" charset="0"/>
              <a:buChar char="•"/>
            </a:pPr>
            <a:r>
              <a:rPr lang="en-GB" sz="1800" dirty="0" smtClean="0"/>
              <a:t>Would </a:t>
            </a:r>
            <a:r>
              <a:rPr lang="en-GB" sz="1800" dirty="0"/>
              <a:t>you rather </a:t>
            </a:r>
            <a:r>
              <a:rPr lang="en-GB" sz="1800" b="1" dirty="0" smtClean="0">
                <a:solidFill>
                  <a:schemeClr val="accent5"/>
                </a:solidFill>
              </a:rPr>
              <a:t>read</a:t>
            </a:r>
            <a:r>
              <a:rPr lang="en-GB" sz="1800" dirty="0" smtClean="0">
                <a:solidFill>
                  <a:schemeClr val="accent5"/>
                </a:solidFill>
              </a:rPr>
              <a:t> </a:t>
            </a:r>
            <a:r>
              <a:rPr lang="en-GB" sz="1800" dirty="0"/>
              <a:t>through the data or </a:t>
            </a:r>
            <a:r>
              <a:rPr lang="en-GB" sz="1800" b="1" dirty="0" smtClean="0">
                <a:solidFill>
                  <a:schemeClr val="accent5"/>
                </a:solidFill>
              </a:rPr>
              <a:t>visualise</a:t>
            </a:r>
            <a:r>
              <a:rPr lang="en-GB" sz="1800" dirty="0" smtClean="0">
                <a:solidFill>
                  <a:schemeClr val="accent5"/>
                </a:solidFill>
              </a:rPr>
              <a:t> </a:t>
            </a:r>
            <a:r>
              <a:rPr lang="en-GB" sz="1800" dirty="0" smtClean="0"/>
              <a:t>it?</a:t>
            </a:r>
          </a:p>
          <a:p>
            <a:pPr marL="11430" indent="-285750">
              <a:buFont typeface="Arial" panose="020B0604020202020204" pitchFamily="34" charset="0"/>
              <a:buChar char="•"/>
            </a:pPr>
            <a:r>
              <a:rPr lang="en-GB" sz="1800" dirty="0" smtClean="0"/>
              <a:t>What </a:t>
            </a:r>
            <a:r>
              <a:rPr lang="en-GB" sz="1800" dirty="0"/>
              <a:t>if you don’t even know </a:t>
            </a:r>
            <a:r>
              <a:rPr lang="en-GB" sz="1800" b="1" dirty="0" smtClean="0">
                <a:solidFill>
                  <a:schemeClr val="accent5"/>
                </a:solidFill>
              </a:rPr>
              <a:t>what</a:t>
            </a:r>
            <a:r>
              <a:rPr lang="en-GB" sz="1800" dirty="0" smtClean="0">
                <a:solidFill>
                  <a:schemeClr val="accent5"/>
                </a:solidFill>
              </a:rPr>
              <a:t> </a:t>
            </a:r>
            <a:r>
              <a:rPr lang="en-GB" sz="1800" dirty="0"/>
              <a:t>you are looking for?</a:t>
            </a:r>
          </a:p>
          <a:p>
            <a:endParaRPr lang="en-GB" sz="1800" dirty="0" smtClean="0"/>
          </a:p>
        </p:txBody>
      </p:sp>
      <p:sp>
        <p:nvSpPr>
          <p:cNvPr id="9" name="Freeform 1281"/>
          <p:cNvSpPr>
            <a:spLocks noEditPoints="1"/>
          </p:cNvSpPr>
          <p:nvPr/>
        </p:nvSpPr>
        <p:spPr bwMode="auto">
          <a:xfrm>
            <a:off x="6876256" y="2669287"/>
            <a:ext cx="689478" cy="687705"/>
          </a:xfrm>
          <a:custGeom>
            <a:avLst/>
            <a:gdLst/>
            <a:ahLst/>
            <a:cxnLst>
              <a:cxn ang="0">
                <a:pos x="1048" y="546"/>
              </a:cxn>
              <a:cxn ang="0">
                <a:pos x="43" y="546"/>
              </a:cxn>
              <a:cxn ang="0">
                <a:pos x="546" y="0"/>
              </a:cxn>
              <a:cxn ang="0">
                <a:pos x="546" y="1092"/>
              </a:cxn>
              <a:cxn ang="0">
                <a:pos x="546" y="0"/>
              </a:cxn>
              <a:cxn ang="0">
                <a:pos x="644" y="451"/>
              </a:cxn>
              <a:cxn ang="0">
                <a:pos x="682" y="702"/>
              </a:cxn>
              <a:cxn ang="0">
                <a:pos x="756" y="748"/>
              </a:cxn>
              <a:cxn ang="0">
                <a:pos x="693" y="377"/>
              </a:cxn>
              <a:cxn ang="0">
                <a:pos x="731" y="758"/>
              </a:cxn>
              <a:cxn ang="0">
                <a:pos x="666" y="758"/>
              </a:cxn>
              <a:cxn ang="0">
                <a:pos x="610" y="328"/>
              </a:cxn>
              <a:cxn ang="0">
                <a:pos x="610" y="424"/>
              </a:cxn>
              <a:cxn ang="0">
                <a:pos x="610" y="328"/>
              </a:cxn>
              <a:cxn ang="0">
                <a:pos x="707" y="815"/>
              </a:cxn>
              <a:cxn ang="0">
                <a:pos x="640" y="758"/>
              </a:cxn>
              <a:cxn ang="0">
                <a:pos x="310" y="815"/>
              </a:cxn>
              <a:cxn ang="0">
                <a:pos x="288" y="888"/>
              </a:cxn>
              <a:cxn ang="0">
                <a:pos x="782" y="910"/>
              </a:cxn>
              <a:cxn ang="0">
                <a:pos x="804" y="837"/>
              </a:cxn>
              <a:cxn ang="0">
                <a:pos x="535" y="683"/>
              </a:cxn>
              <a:cxn ang="0">
                <a:pos x="305" y="600"/>
              </a:cxn>
              <a:cxn ang="0">
                <a:pos x="535" y="683"/>
              </a:cxn>
              <a:cxn ang="0">
                <a:pos x="500" y="631"/>
              </a:cxn>
              <a:cxn ang="0">
                <a:pos x="530" y="623"/>
              </a:cxn>
              <a:cxn ang="0">
                <a:pos x="610" y="458"/>
              </a:cxn>
              <a:cxn ang="0">
                <a:pos x="610" y="293"/>
              </a:cxn>
              <a:cxn ang="0">
                <a:pos x="723" y="288"/>
              </a:cxn>
              <a:cxn ang="0">
                <a:pos x="715" y="258"/>
              </a:cxn>
              <a:cxn ang="0">
                <a:pos x="713" y="203"/>
              </a:cxn>
              <a:cxn ang="0">
                <a:pos x="760" y="181"/>
              </a:cxn>
              <a:cxn ang="0">
                <a:pos x="627" y="154"/>
              </a:cxn>
              <a:cxn ang="0">
                <a:pos x="630" y="209"/>
              </a:cxn>
              <a:cxn ang="0">
                <a:pos x="575" y="202"/>
              </a:cxn>
              <a:cxn ang="0">
                <a:pos x="379" y="554"/>
              </a:cxn>
            </a:cxnLst>
            <a:rect l="0" t="0" r="r" b="b"/>
            <a:pathLst>
              <a:path w="1092" h="1092">
                <a:moveTo>
                  <a:pt x="546" y="44"/>
                </a:moveTo>
                <a:cubicBezTo>
                  <a:pt x="823" y="44"/>
                  <a:pt x="1048" y="269"/>
                  <a:pt x="1048" y="546"/>
                </a:cubicBezTo>
                <a:cubicBezTo>
                  <a:pt x="1048" y="824"/>
                  <a:pt x="823" y="1049"/>
                  <a:pt x="546" y="1049"/>
                </a:cubicBezTo>
                <a:cubicBezTo>
                  <a:pt x="269" y="1049"/>
                  <a:pt x="43" y="824"/>
                  <a:pt x="43" y="546"/>
                </a:cubicBezTo>
                <a:cubicBezTo>
                  <a:pt x="43" y="269"/>
                  <a:pt x="269" y="44"/>
                  <a:pt x="546" y="44"/>
                </a:cubicBezTo>
                <a:moveTo>
                  <a:pt x="546" y="0"/>
                </a:moveTo>
                <a:cubicBezTo>
                  <a:pt x="244" y="0"/>
                  <a:pt x="0" y="245"/>
                  <a:pt x="0" y="546"/>
                </a:cubicBezTo>
                <a:cubicBezTo>
                  <a:pt x="0" y="848"/>
                  <a:pt x="244" y="1092"/>
                  <a:pt x="546" y="1092"/>
                </a:cubicBezTo>
                <a:cubicBezTo>
                  <a:pt x="847" y="1092"/>
                  <a:pt x="1092" y="848"/>
                  <a:pt x="1092" y="546"/>
                </a:cubicBezTo>
                <a:cubicBezTo>
                  <a:pt x="1092" y="245"/>
                  <a:pt x="847" y="0"/>
                  <a:pt x="546" y="0"/>
                </a:cubicBezTo>
                <a:close/>
                <a:moveTo>
                  <a:pt x="693" y="377"/>
                </a:moveTo>
                <a:cubicBezTo>
                  <a:pt x="692" y="410"/>
                  <a:pt x="672" y="438"/>
                  <a:pt x="644" y="451"/>
                </a:cubicBezTo>
                <a:cubicBezTo>
                  <a:pt x="683" y="490"/>
                  <a:pt x="707" y="544"/>
                  <a:pt x="707" y="602"/>
                </a:cubicBezTo>
                <a:cubicBezTo>
                  <a:pt x="707" y="638"/>
                  <a:pt x="698" y="672"/>
                  <a:pt x="682" y="702"/>
                </a:cubicBezTo>
                <a:cubicBezTo>
                  <a:pt x="687" y="700"/>
                  <a:pt x="693" y="699"/>
                  <a:pt x="698" y="699"/>
                </a:cubicBezTo>
                <a:cubicBezTo>
                  <a:pt x="727" y="699"/>
                  <a:pt x="751" y="720"/>
                  <a:pt x="756" y="748"/>
                </a:cubicBezTo>
                <a:cubicBezTo>
                  <a:pt x="780" y="705"/>
                  <a:pt x="793" y="655"/>
                  <a:pt x="793" y="602"/>
                </a:cubicBezTo>
                <a:cubicBezTo>
                  <a:pt x="793" y="515"/>
                  <a:pt x="756" y="434"/>
                  <a:pt x="693" y="377"/>
                </a:cubicBezTo>
                <a:close/>
                <a:moveTo>
                  <a:pt x="698" y="790"/>
                </a:moveTo>
                <a:cubicBezTo>
                  <a:pt x="716" y="790"/>
                  <a:pt x="731" y="776"/>
                  <a:pt x="731" y="758"/>
                </a:cubicBezTo>
                <a:cubicBezTo>
                  <a:pt x="731" y="740"/>
                  <a:pt x="716" y="725"/>
                  <a:pt x="698" y="725"/>
                </a:cubicBezTo>
                <a:cubicBezTo>
                  <a:pt x="681" y="725"/>
                  <a:pt x="666" y="740"/>
                  <a:pt x="666" y="758"/>
                </a:cubicBezTo>
                <a:cubicBezTo>
                  <a:pt x="666" y="776"/>
                  <a:pt x="681" y="790"/>
                  <a:pt x="698" y="790"/>
                </a:cubicBezTo>
                <a:close/>
                <a:moveTo>
                  <a:pt x="610" y="328"/>
                </a:moveTo>
                <a:cubicBezTo>
                  <a:pt x="584" y="328"/>
                  <a:pt x="562" y="349"/>
                  <a:pt x="562" y="376"/>
                </a:cubicBezTo>
                <a:cubicBezTo>
                  <a:pt x="562" y="402"/>
                  <a:pt x="584" y="424"/>
                  <a:pt x="610" y="424"/>
                </a:cubicBezTo>
                <a:cubicBezTo>
                  <a:pt x="637" y="424"/>
                  <a:pt x="658" y="402"/>
                  <a:pt x="658" y="376"/>
                </a:cubicBezTo>
                <a:cubicBezTo>
                  <a:pt x="658" y="349"/>
                  <a:pt x="637" y="328"/>
                  <a:pt x="610" y="328"/>
                </a:cubicBezTo>
                <a:close/>
                <a:moveTo>
                  <a:pt x="782" y="815"/>
                </a:moveTo>
                <a:cubicBezTo>
                  <a:pt x="707" y="815"/>
                  <a:pt x="707" y="815"/>
                  <a:pt x="707" y="815"/>
                </a:cubicBezTo>
                <a:cubicBezTo>
                  <a:pt x="704" y="816"/>
                  <a:pt x="701" y="816"/>
                  <a:pt x="698" y="816"/>
                </a:cubicBezTo>
                <a:cubicBezTo>
                  <a:pt x="666" y="816"/>
                  <a:pt x="640" y="790"/>
                  <a:pt x="640" y="758"/>
                </a:cubicBezTo>
                <a:cubicBezTo>
                  <a:pt x="608" y="788"/>
                  <a:pt x="567" y="809"/>
                  <a:pt x="521" y="815"/>
                </a:cubicBezTo>
                <a:cubicBezTo>
                  <a:pt x="310" y="815"/>
                  <a:pt x="310" y="815"/>
                  <a:pt x="310" y="815"/>
                </a:cubicBezTo>
                <a:cubicBezTo>
                  <a:pt x="298" y="815"/>
                  <a:pt x="288" y="825"/>
                  <a:pt x="288" y="837"/>
                </a:cubicBezTo>
                <a:cubicBezTo>
                  <a:pt x="288" y="888"/>
                  <a:pt x="288" y="888"/>
                  <a:pt x="288" y="888"/>
                </a:cubicBezTo>
                <a:cubicBezTo>
                  <a:pt x="288" y="900"/>
                  <a:pt x="298" y="910"/>
                  <a:pt x="310" y="910"/>
                </a:cubicBezTo>
                <a:cubicBezTo>
                  <a:pt x="782" y="910"/>
                  <a:pt x="782" y="910"/>
                  <a:pt x="782" y="910"/>
                </a:cubicBezTo>
                <a:cubicBezTo>
                  <a:pt x="794" y="910"/>
                  <a:pt x="804" y="900"/>
                  <a:pt x="804" y="888"/>
                </a:cubicBezTo>
                <a:cubicBezTo>
                  <a:pt x="804" y="837"/>
                  <a:pt x="804" y="837"/>
                  <a:pt x="804" y="837"/>
                </a:cubicBezTo>
                <a:cubicBezTo>
                  <a:pt x="804" y="825"/>
                  <a:pt x="794" y="815"/>
                  <a:pt x="782" y="815"/>
                </a:cubicBezTo>
                <a:close/>
                <a:moveTo>
                  <a:pt x="535" y="683"/>
                </a:moveTo>
                <a:cubicBezTo>
                  <a:pt x="326" y="563"/>
                  <a:pt x="326" y="563"/>
                  <a:pt x="326" y="563"/>
                </a:cubicBezTo>
                <a:cubicBezTo>
                  <a:pt x="305" y="600"/>
                  <a:pt x="305" y="600"/>
                  <a:pt x="305" y="600"/>
                </a:cubicBezTo>
                <a:cubicBezTo>
                  <a:pt x="513" y="721"/>
                  <a:pt x="513" y="721"/>
                  <a:pt x="513" y="721"/>
                </a:cubicBezTo>
                <a:lnTo>
                  <a:pt x="535" y="683"/>
                </a:lnTo>
                <a:close/>
                <a:moveTo>
                  <a:pt x="389" y="567"/>
                </a:moveTo>
                <a:cubicBezTo>
                  <a:pt x="500" y="631"/>
                  <a:pt x="500" y="631"/>
                  <a:pt x="500" y="631"/>
                </a:cubicBezTo>
                <a:cubicBezTo>
                  <a:pt x="504" y="633"/>
                  <a:pt x="507" y="634"/>
                  <a:pt x="511" y="634"/>
                </a:cubicBezTo>
                <a:cubicBezTo>
                  <a:pt x="518" y="634"/>
                  <a:pt x="526" y="630"/>
                  <a:pt x="530" y="623"/>
                </a:cubicBezTo>
                <a:cubicBezTo>
                  <a:pt x="626" y="457"/>
                  <a:pt x="626" y="457"/>
                  <a:pt x="626" y="457"/>
                </a:cubicBezTo>
                <a:cubicBezTo>
                  <a:pt x="621" y="458"/>
                  <a:pt x="616" y="458"/>
                  <a:pt x="610" y="458"/>
                </a:cubicBezTo>
                <a:cubicBezTo>
                  <a:pt x="565" y="458"/>
                  <a:pt x="528" y="421"/>
                  <a:pt x="528" y="376"/>
                </a:cubicBezTo>
                <a:cubicBezTo>
                  <a:pt x="528" y="330"/>
                  <a:pt x="565" y="293"/>
                  <a:pt x="610" y="293"/>
                </a:cubicBezTo>
                <a:cubicBezTo>
                  <a:pt x="646" y="293"/>
                  <a:pt x="677" y="317"/>
                  <a:pt x="688" y="349"/>
                </a:cubicBezTo>
                <a:cubicBezTo>
                  <a:pt x="723" y="288"/>
                  <a:pt x="723" y="288"/>
                  <a:pt x="723" y="288"/>
                </a:cubicBezTo>
                <a:cubicBezTo>
                  <a:pt x="726" y="283"/>
                  <a:pt x="727" y="277"/>
                  <a:pt x="725" y="272"/>
                </a:cubicBezTo>
                <a:cubicBezTo>
                  <a:pt x="724" y="266"/>
                  <a:pt x="720" y="261"/>
                  <a:pt x="715" y="258"/>
                </a:cubicBezTo>
                <a:cubicBezTo>
                  <a:pt x="690" y="244"/>
                  <a:pt x="690" y="244"/>
                  <a:pt x="690" y="244"/>
                </a:cubicBezTo>
                <a:cubicBezTo>
                  <a:pt x="713" y="203"/>
                  <a:pt x="713" y="203"/>
                  <a:pt x="713" y="203"/>
                </a:cubicBezTo>
                <a:cubicBezTo>
                  <a:pt x="738" y="218"/>
                  <a:pt x="738" y="218"/>
                  <a:pt x="738" y="218"/>
                </a:cubicBezTo>
                <a:cubicBezTo>
                  <a:pt x="760" y="181"/>
                  <a:pt x="760" y="181"/>
                  <a:pt x="760" y="181"/>
                </a:cubicBezTo>
                <a:cubicBezTo>
                  <a:pt x="649" y="117"/>
                  <a:pt x="649" y="117"/>
                  <a:pt x="649" y="117"/>
                </a:cubicBezTo>
                <a:cubicBezTo>
                  <a:pt x="627" y="154"/>
                  <a:pt x="627" y="154"/>
                  <a:pt x="627" y="154"/>
                </a:cubicBezTo>
                <a:cubicBezTo>
                  <a:pt x="653" y="169"/>
                  <a:pt x="653" y="169"/>
                  <a:pt x="653" y="169"/>
                </a:cubicBezTo>
                <a:cubicBezTo>
                  <a:pt x="630" y="209"/>
                  <a:pt x="630" y="209"/>
                  <a:pt x="630" y="209"/>
                </a:cubicBezTo>
                <a:cubicBezTo>
                  <a:pt x="604" y="194"/>
                  <a:pt x="604" y="194"/>
                  <a:pt x="604" y="194"/>
                </a:cubicBezTo>
                <a:cubicBezTo>
                  <a:pt x="594" y="188"/>
                  <a:pt x="581" y="192"/>
                  <a:pt x="575" y="202"/>
                </a:cubicBezTo>
                <a:cubicBezTo>
                  <a:pt x="381" y="537"/>
                  <a:pt x="381" y="537"/>
                  <a:pt x="381" y="537"/>
                </a:cubicBezTo>
                <a:cubicBezTo>
                  <a:pt x="378" y="542"/>
                  <a:pt x="378" y="548"/>
                  <a:pt x="379" y="554"/>
                </a:cubicBezTo>
                <a:cubicBezTo>
                  <a:pt x="380" y="559"/>
                  <a:pt x="384" y="564"/>
                  <a:pt x="389" y="567"/>
                </a:cubicBezTo>
                <a:close/>
              </a:path>
            </a:pathLst>
          </a:custGeom>
          <a:solidFill>
            <a:schemeClr val="accent5"/>
          </a:solidFill>
          <a:ln w="9525">
            <a:noFill/>
            <a:round/>
            <a:headEnd/>
            <a:tailEnd/>
          </a:ln>
        </p:spPr>
        <p:txBody>
          <a:bodyPr vert="horz" wrap="square" lIns="78191" tIns="39095" rIns="78191" bIns="39095" numCol="1" anchor="t" anchorCtr="0" compatLnSpc="1">
            <a:prstTxWarp prst="textNoShape">
              <a:avLst/>
            </a:prstTxWarp>
          </a:bodyPr>
          <a:lstStyle/>
          <a:p>
            <a:endParaRPr lang="en-US" sz="1539"/>
          </a:p>
        </p:txBody>
      </p:sp>
      <p:pic>
        <p:nvPicPr>
          <p:cNvPr id="8"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7854" y="3733562"/>
            <a:ext cx="2968291" cy="2514838"/>
          </a:xfrm>
          <a:prstGeom prst="rect">
            <a:avLst/>
          </a:prstGeom>
        </p:spPr>
      </p:pic>
      <p:cxnSp>
        <p:nvCxnSpPr>
          <p:cNvPr id="10" name="Straight Arrow Connector 9"/>
          <p:cNvCxnSpPr/>
          <p:nvPr/>
        </p:nvCxnSpPr>
        <p:spPr>
          <a:xfrm flipH="1">
            <a:off x="5004048" y="5445224"/>
            <a:ext cx="360040" cy="360040"/>
          </a:xfrm>
          <a:prstGeom prst="straightConnector1">
            <a:avLst/>
          </a:prstGeom>
          <a:ln>
            <a:solidFill>
              <a:schemeClr val="accent2"/>
            </a:solidFill>
            <a:headEnd w="lg" len="lg"/>
            <a:tailEnd type="triangle"/>
          </a:ln>
        </p:spPr>
        <p:style>
          <a:lnRef idx="3">
            <a:schemeClr val="accent1"/>
          </a:lnRef>
          <a:fillRef idx="0">
            <a:schemeClr val="accent1"/>
          </a:fillRef>
          <a:effectRef idx="2">
            <a:schemeClr val="accent1"/>
          </a:effectRef>
          <a:fontRef idx="minor">
            <a:schemeClr val="tx1"/>
          </a:fontRef>
        </p:style>
      </p:cxnSp>
      <p:sp>
        <p:nvSpPr>
          <p:cNvPr id="7" name="Slide Number Placeholder 6"/>
          <p:cNvSpPr>
            <a:spLocks noGrp="1"/>
          </p:cNvSpPr>
          <p:nvPr>
            <p:ph type="sldNum" sz="quarter" idx="18"/>
          </p:nvPr>
        </p:nvSpPr>
        <p:spPr/>
        <p:txBody>
          <a:bodyPr/>
          <a:lstStyle/>
          <a:p>
            <a:fld id="{F5E609D5-BB2C-4735-B62A-4AB7F7AFBFEB}" type="slidenum">
              <a:rPr lang="en-GB" smtClean="0"/>
              <a:pPr/>
              <a:t>13</a:t>
            </a:fld>
            <a:endParaRPr lang="en-GB"/>
          </a:p>
        </p:txBody>
      </p:sp>
      <p:sp>
        <p:nvSpPr>
          <p:cNvPr id="11" name="Date Placeholder 10"/>
          <p:cNvSpPr>
            <a:spLocks noGrp="1"/>
          </p:cNvSpPr>
          <p:nvPr>
            <p:ph type="dt" sz="half" idx="16"/>
          </p:nvPr>
        </p:nvSpPr>
        <p:spPr/>
        <p:txBody>
          <a:bodyPr/>
          <a:lstStyle/>
          <a:p>
            <a:r>
              <a:rPr lang="en-US" smtClean="0"/>
              <a:t>November 2016</a:t>
            </a:r>
            <a:endParaRPr lang="en-GB"/>
          </a:p>
        </p:txBody>
      </p:sp>
      <p:sp>
        <p:nvSpPr>
          <p:cNvPr id="13" name="Footer Placeholder 23"/>
          <p:cNvSpPr>
            <a:spLocks noGrp="1"/>
          </p:cNvSpPr>
          <p:nvPr>
            <p:ph type="ftr" sz="quarter" idx="17"/>
          </p:nvPr>
        </p:nvSpPr>
        <p:spPr>
          <a:xfrm>
            <a:off x="530352" y="6324600"/>
            <a:ext cx="5260848" cy="150876"/>
          </a:xfrm>
        </p:spPr>
        <p:txBody>
          <a:bodyPr/>
          <a:lstStyle/>
          <a:p>
            <a:r>
              <a:rPr lang="en-GB" smtClean="0"/>
              <a:t>Data visualisation workshop - Excel</a:t>
            </a:r>
            <a:endParaRPr lang="en-GB" dirty="0"/>
          </a:p>
        </p:txBody>
      </p:sp>
    </p:spTree>
    <p:extLst>
      <p:ext uri="{BB962C8B-B14F-4D97-AF65-F5344CB8AC3E}">
        <p14:creationId xmlns:p14="http://schemas.microsoft.com/office/powerpoint/2010/main" val="363423635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smtClean="0"/>
              <a:t>Choosing the correct graph</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r>
              <a:rPr lang="en-GB" b="1" i="1" dirty="0" smtClean="0">
                <a:solidFill>
                  <a:schemeClr val="accent1"/>
                </a:solidFill>
              </a:rPr>
              <a:t>Displaying distribution</a:t>
            </a:r>
            <a:endParaRPr lang="en-GB" b="1" i="1" dirty="0"/>
          </a:p>
          <a:p>
            <a:r>
              <a:rPr lang="en-GB" sz="1800" dirty="0" smtClean="0"/>
              <a:t>Showing the entire dataset as points along a scale is probably the most accurate way to convey its distribution. The resulting display is simple and truthful to individual data. For large datasets, however, it quickly becomes impractical.</a:t>
            </a:r>
          </a:p>
          <a:p>
            <a:r>
              <a:rPr lang="en-GB" sz="1800" dirty="0" smtClean="0"/>
              <a:t>Histograms reduce the dataset somewhat by grouping data n equivalent intervals. For an easy and intuitive interpretation of the fraction of total data in each interval, the bars must touch.</a:t>
            </a:r>
            <a:endParaRPr lang="en-GB" sz="1800"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130</a:t>
            </a:fld>
            <a:endParaRPr lang="en-GB"/>
          </a:p>
        </p:txBody>
      </p:sp>
      <p:graphicFrame>
        <p:nvGraphicFramePr>
          <p:cNvPr id="7" name="Chart 6"/>
          <p:cNvGraphicFramePr>
            <a:graphicFrameLocks/>
          </p:cNvGraphicFramePr>
          <p:nvPr>
            <p:extLst/>
          </p:nvPr>
        </p:nvGraphicFramePr>
        <p:xfrm>
          <a:off x="5580112" y="4219972"/>
          <a:ext cx="2807186" cy="20284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p:cNvGraphicFramePr>
          <p:nvPr>
            <p:extLst/>
          </p:nvPr>
        </p:nvGraphicFramePr>
        <p:xfrm>
          <a:off x="804861" y="5067157"/>
          <a:ext cx="3786724" cy="3710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8449831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smtClean="0"/>
              <a:t>Choosing the correct graph</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r>
              <a:rPr lang="en-GB" b="1" i="1" dirty="0" smtClean="0">
                <a:solidFill>
                  <a:schemeClr val="accent1"/>
                </a:solidFill>
              </a:rPr>
              <a:t>Revealing correlations</a:t>
            </a:r>
          </a:p>
          <a:p>
            <a:r>
              <a:rPr lang="en-GB" sz="1800" dirty="0" smtClean="0"/>
              <a:t>Correlation between two or more variables, especially when the variables are not sequenced in time, is revealed clearly by a scatter plot. </a:t>
            </a:r>
            <a:endParaRPr lang="en-GB" sz="1800"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131</a:t>
            </a:fld>
            <a:endParaRPr lang="en-GB"/>
          </a:p>
        </p:txBody>
      </p:sp>
      <p:graphicFrame>
        <p:nvGraphicFramePr>
          <p:cNvPr id="9" name="Chart 8">
            <a:extLst>
              <a:ext uri="{FF2B5EF4-FFF2-40B4-BE49-F238E27FC236}">
                <a16:creationId xmlns:lc="http://schemas.openxmlformats.org/drawingml/2006/lockedCanvas" xmlns:a16="http://schemas.microsoft.com/office/drawing/2014/main" xmlns:xdr="http://schemas.openxmlformats.org/drawingml/2006/spreadsheetDrawing" xmlns="" id="{00000000-0008-0000-0100-000002000000}"/>
              </a:ext>
            </a:extLst>
          </p:cNvPr>
          <p:cNvGraphicFramePr>
            <a:graphicFrameLocks/>
          </p:cNvGraphicFramePr>
          <p:nvPr>
            <p:extLst/>
          </p:nvPr>
        </p:nvGraphicFramePr>
        <p:xfrm>
          <a:off x="4347368" y="3327276"/>
          <a:ext cx="3103567" cy="2997324"/>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p:cNvPicPr>
            <a:picLocks noChangeAspect="1"/>
          </p:cNvPicPr>
          <p:nvPr/>
        </p:nvPicPr>
        <p:blipFill>
          <a:blip r:embed="rId3"/>
          <a:stretch>
            <a:fillRect/>
          </a:stretch>
        </p:blipFill>
        <p:spPr>
          <a:xfrm>
            <a:off x="1182335" y="3502720"/>
            <a:ext cx="1978441" cy="2745680"/>
          </a:xfrm>
          <a:prstGeom prst="rect">
            <a:avLst/>
          </a:prstGeom>
        </p:spPr>
      </p:pic>
    </p:spTree>
    <p:extLst>
      <p:ext uri="{BB962C8B-B14F-4D97-AF65-F5344CB8AC3E}">
        <p14:creationId xmlns:p14="http://schemas.microsoft.com/office/powerpoint/2010/main" val="379127271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smtClean="0"/>
              <a:t>Choosing the correct graph</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r>
              <a:rPr lang="en-GB" b="1" i="1" dirty="0" smtClean="0">
                <a:solidFill>
                  <a:schemeClr val="accent1"/>
                </a:solidFill>
              </a:rPr>
              <a:t>Displaying evolution</a:t>
            </a:r>
          </a:p>
          <a:p>
            <a:r>
              <a:rPr lang="en-GB" sz="1800" dirty="0" smtClean="0"/>
              <a:t>Bar charts although great for displaying univariate data, are a suboptimal display for multivariate data.</a:t>
            </a:r>
            <a:endParaRPr lang="en-GB" sz="1800" dirty="0"/>
          </a:p>
          <a:p>
            <a:r>
              <a:rPr lang="en-GB" dirty="0" smtClean="0"/>
              <a:t>Switching from bars to dots connected by lines is the best way to display relation between two related variables, such as in evolutions through time.</a:t>
            </a:r>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132</a:t>
            </a:fld>
            <a:endParaRPr lang="en-GB"/>
          </a:p>
        </p:txBody>
      </p:sp>
      <p:graphicFrame>
        <p:nvGraphicFramePr>
          <p:cNvPr id="7" name="Chart 6"/>
          <p:cNvGraphicFramePr>
            <a:graphicFrameLocks/>
          </p:cNvGraphicFramePr>
          <p:nvPr>
            <p:extLst/>
          </p:nvPr>
        </p:nvGraphicFramePr>
        <p:xfrm>
          <a:off x="560982" y="3933055"/>
          <a:ext cx="3794993" cy="22325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extLst/>
          </p:nvPr>
        </p:nvGraphicFramePr>
        <p:xfrm>
          <a:off x="4716016" y="3933055"/>
          <a:ext cx="3894584" cy="22391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341199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Effective visualisation</a:t>
            </a:r>
            <a:br>
              <a:rPr lang="en-GB" dirty="0" smtClean="0"/>
            </a:br>
            <a:r>
              <a:rPr lang="en-GB" sz="2000" b="0" i="0" dirty="0"/>
              <a:t>Choosing the correct graph</a:t>
            </a:r>
            <a:endParaRPr lang="en-GB" sz="1800" dirty="0">
              <a:solidFill>
                <a:schemeClr val="accent1"/>
              </a:solidFill>
            </a:endParaRPr>
          </a:p>
        </p:txBody>
      </p:sp>
      <p:sp>
        <p:nvSpPr>
          <p:cNvPr id="9" name="Footer Placeholder 8"/>
          <p:cNvSpPr>
            <a:spLocks noGrp="1"/>
          </p:cNvSpPr>
          <p:nvPr>
            <p:ph type="ftr" sz="quarter" idx="4294967295"/>
          </p:nvPr>
        </p:nvSpPr>
        <p:spPr>
          <a:xfrm>
            <a:off x="533400" y="6324600"/>
            <a:ext cx="5257800" cy="152400"/>
          </a:xfrm>
          <a:prstGeom prst="rect">
            <a:avLst/>
          </a:prstGeom>
        </p:spPr>
        <p:txBody>
          <a:bodyPr/>
          <a:lstStyle/>
          <a:p>
            <a:r>
              <a:rPr lang="en-GB" smtClean="0"/>
              <a:t>Data visualisation workshop - Excel</a:t>
            </a:r>
            <a:endParaRPr lang="en-GB" dirty="0"/>
          </a:p>
        </p:txBody>
      </p:sp>
      <p:sp>
        <p:nvSpPr>
          <p:cNvPr id="7" name="Slide Number Placeholder 6"/>
          <p:cNvSpPr>
            <a:spLocks noGrp="1"/>
          </p:cNvSpPr>
          <p:nvPr>
            <p:ph type="sldNum" sz="quarter" idx="4294967295"/>
          </p:nvPr>
        </p:nvSpPr>
        <p:spPr>
          <a:xfrm>
            <a:off x="7086600" y="6477000"/>
            <a:ext cx="1527048" cy="152400"/>
          </a:xfrm>
          <a:prstGeom prst="rect">
            <a:avLst/>
          </a:prstGeom>
        </p:spPr>
        <p:txBody>
          <a:bodyPr/>
          <a:lstStyle/>
          <a:p>
            <a:fld id="{9EBD5762-3BDC-484D-9503-7EA6D5A9A8CE}" type="slidenum">
              <a:rPr lang="en-GB" smtClean="0"/>
              <a:pPr/>
              <a:t>133</a:t>
            </a:fld>
            <a:endParaRPr lang="en-GB" dirty="0"/>
          </a:p>
        </p:txBody>
      </p:sp>
      <p:sp>
        <p:nvSpPr>
          <p:cNvPr id="8" name="Date Placeholder 7"/>
          <p:cNvSpPr>
            <a:spLocks noGrp="1"/>
          </p:cNvSpPr>
          <p:nvPr>
            <p:ph type="dt" sz="half" idx="4294967295"/>
          </p:nvPr>
        </p:nvSpPr>
        <p:spPr>
          <a:xfrm>
            <a:off x="7086600" y="6324600"/>
            <a:ext cx="1524000" cy="152400"/>
          </a:xfrm>
          <a:prstGeom prst="rect">
            <a:avLst/>
          </a:prstGeom>
        </p:spPr>
        <p:txBody>
          <a:bodyPr/>
          <a:lstStyle/>
          <a:p>
            <a:r>
              <a:rPr lang="en-US" smtClean="0"/>
              <a:t>November 2016</a:t>
            </a:r>
            <a:endParaRPr lang="en-GB" dirty="0"/>
          </a:p>
        </p:txBody>
      </p:sp>
      <p:sp>
        <p:nvSpPr>
          <p:cNvPr id="3" name="TextBox 2"/>
          <p:cNvSpPr txBox="1"/>
          <p:nvPr/>
        </p:nvSpPr>
        <p:spPr>
          <a:xfrm>
            <a:off x="545242" y="1600199"/>
            <a:ext cx="7560840" cy="2088232"/>
          </a:xfrm>
          <a:prstGeom prst="rect">
            <a:avLst/>
          </a:prstGeom>
          <a:noFill/>
        </p:spPr>
        <p:txBody>
          <a:bodyPr wrap="square" lIns="0" tIns="0" rIns="0" bIns="0" rtlCol="0">
            <a:noAutofit/>
          </a:bodyPr>
          <a:lstStyle/>
          <a:p>
            <a:pPr indent="-274320">
              <a:spcAft>
                <a:spcPts val="900"/>
              </a:spcAft>
            </a:pPr>
            <a:r>
              <a:rPr lang="en-GB" sz="2000" b="1" i="1" dirty="0" smtClean="0">
                <a:solidFill>
                  <a:schemeClr val="tx2"/>
                </a:solidFill>
                <a:latin typeface="Georgia" pitchFamily="18" charset="0"/>
              </a:rPr>
              <a:t>Displaying Evolution</a:t>
            </a:r>
            <a:endParaRPr lang="en-GB" sz="2000" b="1" i="1" dirty="0">
              <a:solidFill>
                <a:schemeClr val="tx2"/>
              </a:solidFill>
              <a:latin typeface="Georgia" pitchFamily="18" charset="0"/>
            </a:endParaRPr>
          </a:p>
          <a:p>
            <a:pPr marL="271463" indent="-271463">
              <a:spcAft>
                <a:spcPts val="900"/>
              </a:spcAft>
              <a:buFont typeface="Arial" panose="020B0604020202020204" pitchFamily="34" charset="0"/>
              <a:buChar char="•"/>
            </a:pPr>
            <a:r>
              <a:rPr lang="en-GB" dirty="0" smtClean="0">
                <a:latin typeface="Georgia" pitchFamily="18" charset="0"/>
              </a:rPr>
              <a:t>Bar charts for univariate data</a:t>
            </a:r>
          </a:p>
        </p:txBody>
      </p:sp>
      <p:graphicFrame>
        <p:nvGraphicFramePr>
          <p:cNvPr id="6" name="Chart 5"/>
          <p:cNvGraphicFramePr/>
          <p:nvPr>
            <p:extLst/>
          </p:nvPr>
        </p:nvGraphicFramePr>
        <p:xfrm>
          <a:off x="2051720" y="2902289"/>
          <a:ext cx="5303912" cy="32472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0722073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Effective visualisation</a:t>
            </a:r>
            <a:br>
              <a:rPr lang="en-GB" dirty="0" smtClean="0"/>
            </a:br>
            <a:r>
              <a:rPr lang="en-GB" sz="2000" b="0" i="0" dirty="0"/>
              <a:t>Choosing the correct graph</a:t>
            </a:r>
            <a:endParaRPr lang="en-GB" sz="1800" i="0" dirty="0">
              <a:solidFill>
                <a:schemeClr val="accent1"/>
              </a:solidFill>
            </a:endParaRPr>
          </a:p>
        </p:txBody>
      </p:sp>
      <p:sp>
        <p:nvSpPr>
          <p:cNvPr id="9" name="Footer Placeholder 8"/>
          <p:cNvSpPr>
            <a:spLocks noGrp="1"/>
          </p:cNvSpPr>
          <p:nvPr>
            <p:ph type="ftr" sz="quarter" idx="4294967295"/>
          </p:nvPr>
        </p:nvSpPr>
        <p:spPr>
          <a:xfrm>
            <a:off x="533400" y="6324600"/>
            <a:ext cx="5257800" cy="152400"/>
          </a:xfrm>
          <a:prstGeom prst="rect">
            <a:avLst/>
          </a:prstGeom>
        </p:spPr>
        <p:txBody>
          <a:bodyPr/>
          <a:lstStyle/>
          <a:p>
            <a:r>
              <a:rPr lang="en-GB" smtClean="0"/>
              <a:t>Data visualisation workshop - Excel</a:t>
            </a:r>
            <a:endParaRPr lang="en-GB" dirty="0"/>
          </a:p>
        </p:txBody>
      </p:sp>
      <p:sp>
        <p:nvSpPr>
          <p:cNvPr id="7" name="Slide Number Placeholder 6"/>
          <p:cNvSpPr>
            <a:spLocks noGrp="1"/>
          </p:cNvSpPr>
          <p:nvPr>
            <p:ph type="sldNum" sz="quarter" idx="4294967295"/>
          </p:nvPr>
        </p:nvSpPr>
        <p:spPr>
          <a:xfrm>
            <a:off x="7086600" y="6477000"/>
            <a:ext cx="1527048" cy="152400"/>
          </a:xfrm>
          <a:prstGeom prst="rect">
            <a:avLst/>
          </a:prstGeom>
        </p:spPr>
        <p:txBody>
          <a:bodyPr/>
          <a:lstStyle/>
          <a:p>
            <a:fld id="{9EBD5762-3BDC-484D-9503-7EA6D5A9A8CE}" type="slidenum">
              <a:rPr lang="en-GB" smtClean="0"/>
              <a:pPr/>
              <a:t>134</a:t>
            </a:fld>
            <a:endParaRPr lang="en-GB" dirty="0"/>
          </a:p>
        </p:txBody>
      </p:sp>
      <p:sp>
        <p:nvSpPr>
          <p:cNvPr id="8" name="Date Placeholder 7"/>
          <p:cNvSpPr>
            <a:spLocks noGrp="1"/>
          </p:cNvSpPr>
          <p:nvPr>
            <p:ph type="dt" sz="half" idx="4294967295"/>
          </p:nvPr>
        </p:nvSpPr>
        <p:spPr>
          <a:xfrm>
            <a:off x="7086600" y="6324600"/>
            <a:ext cx="1524000" cy="152400"/>
          </a:xfrm>
          <a:prstGeom prst="rect">
            <a:avLst/>
          </a:prstGeom>
        </p:spPr>
        <p:txBody>
          <a:bodyPr/>
          <a:lstStyle/>
          <a:p>
            <a:r>
              <a:rPr lang="en-US" smtClean="0"/>
              <a:t>November 2016</a:t>
            </a:r>
            <a:endParaRPr lang="en-GB" dirty="0"/>
          </a:p>
        </p:txBody>
      </p:sp>
      <p:graphicFrame>
        <p:nvGraphicFramePr>
          <p:cNvPr id="6" name="Chart 5"/>
          <p:cNvGraphicFramePr/>
          <p:nvPr>
            <p:extLst/>
          </p:nvPr>
        </p:nvGraphicFramePr>
        <p:xfrm>
          <a:off x="1619672" y="2924944"/>
          <a:ext cx="6096000" cy="339965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545242" y="1600199"/>
            <a:ext cx="7560840" cy="2088232"/>
          </a:xfrm>
          <a:prstGeom prst="rect">
            <a:avLst/>
          </a:prstGeom>
          <a:noFill/>
        </p:spPr>
        <p:txBody>
          <a:bodyPr wrap="square" lIns="0" tIns="0" rIns="0" bIns="0" rtlCol="0">
            <a:noAutofit/>
          </a:bodyPr>
          <a:lstStyle/>
          <a:p>
            <a:pPr>
              <a:spcAft>
                <a:spcPts val="600"/>
              </a:spcAft>
            </a:pPr>
            <a:r>
              <a:rPr lang="en-GB" sz="2000" b="1" i="1" dirty="0">
                <a:solidFill>
                  <a:schemeClr val="accent1"/>
                </a:solidFill>
                <a:latin typeface="+mj-lt"/>
              </a:rPr>
              <a:t>Displaying </a:t>
            </a:r>
            <a:r>
              <a:rPr lang="en-GB" sz="2000" b="1" i="1" dirty="0" smtClean="0">
                <a:solidFill>
                  <a:schemeClr val="accent1"/>
                </a:solidFill>
                <a:latin typeface="+mj-lt"/>
              </a:rPr>
              <a:t>Evolution</a:t>
            </a:r>
            <a:endParaRPr lang="en-GB" sz="2000" b="1" i="1" dirty="0">
              <a:latin typeface="+mj-lt"/>
            </a:endParaRPr>
          </a:p>
          <a:p>
            <a:pPr marL="271463" indent="-271463">
              <a:spcAft>
                <a:spcPts val="900"/>
              </a:spcAft>
              <a:buFont typeface="Arial" panose="020B0604020202020204" pitchFamily="34" charset="0"/>
              <a:buChar char="•"/>
            </a:pPr>
            <a:r>
              <a:rPr lang="en-GB" dirty="0" smtClean="0">
                <a:latin typeface="Georgia" pitchFamily="18" charset="0"/>
              </a:rPr>
              <a:t>Connect dots to indicate an evolution</a:t>
            </a:r>
          </a:p>
        </p:txBody>
      </p:sp>
    </p:spTree>
    <p:extLst>
      <p:ext uri="{BB962C8B-B14F-4D97-AF65-F5344CB8AC3E}">
        <p14:creationId xmlns:p14="http://schemas.microsoft.com/office/powerpoint/2010/main" val="122796587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Introduction to Data Visualisation</a:t>
            </a:r>
            <a:endParaRPr lang="en-GB" dirty="0"/>
          </a:p>
        </p:txBody>
      </p:sp>
      <p:sp>
        <p:nvSpPr>
          <p:cNvPr id="2" name="Subtitle 1"/>
          <p:cNvSpPr>
            <a:spLocks noGrp="1"/>
          </p:cNvSpPr>
          <p:nvPr>
            <p:ph type="subTitle" idx="1"/>
          </p:nvPr>
        </p:nvSpPr>
        <p:spPr/>
        <p:txBody>
          <a:bodyPr/>
          <a:lstStyle/>
          <a:p>
            <a:pPr marL="457200" indent="-457200">
              <a:buClr>
                <a:schemeClr val="bg1"/>
              </a:buClr>
              <a:buFont typeface="Wingdings" panose="05000000000000000000" pitchFamily="2" charset="2"/>
              <a:buChar char="v"/>
            </a:pPr>
            <a:r>
              <a:rPr lang="en-GB" dirty="0" smtClean="0"/>
              <a:t>Pivot tables and other visualisation features</a:t>
            </a:r>
            <a:endParaRPr lang="en-GB" dirty="0"/>
          </a:p>
        </p:txBody>
      </p:sp>
      <p:sp>
        <p:nvSpPr>
          <p:cNvPr id="8" name="Slide Number Placeholder 7"/>
          <p:cNvSpPr>
            <a:spLocks noGrp="1"/>
          </p:cNvSpPr>
          <p:nvPr>
            <p:ph type="sldNum" sz="quarter" idx="12"/>
          </p:nvPr>
        </p:nvSpPr>
        <p:spPr/>
        <p:txBody>
          <a:bodyPr/>
          <a:lstStyle/>
          <a:p>
            <a:fld id="{73DE2538-1682-4691-9D76-BD63A21848D4}" type="slidenum">
              <a:rPr lang="en-GB" smtClean="0"/>
              <a:pPr/>
              <a:t>135</a:t>
            </a:fld>
            <a:endParaRPr lang="en-GB"/>
          </a:p>
        </p:txBody>
      </p:sp>
      <p:sp>
        <p:nvSpPr>
          <p:cNvPr id="9" name="Date Placeholder 8"/>
          <p:cNvSpPr>
            <a:spLocks noGrp="1"/>
          </p:cNvSpPr>
          <p:nvPr>
            <p:ph type="dt" sz="half" idx="10"/>
          </p:nvPr>
        </p:nvSpPr>
        <p:spPr/>
        <p:txBody>
          <a:bodyPr/>
          <a:lstStyle/>
          <a:p>
            <a:r>
              <a:rPr lang="en-US" smtClean="0"/>
              <a:t>November 2016</a:t>
            </a:r>
            <a:endParaRPr lang="en-GB"/>
          </a:p>
        </p:txBody>
      </p:sp>
      <p:sp>
        <p:nvSpPr>
          <p:cNvPr id="10" name="Footer Placeholder 9"/>
          <p:cNvSpPr>
            <a:spLocks noGrp="1"/>
          </p:cNvSpPr>
          <p:nvPr>
            <p:ph type="ftr" sz="quarter" idx="11"/>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421626194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smtClean="0"/>
              <a:t>Pivot tables in Excel</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pPr>
              <a:spcAft>
                <a:spcPts val="600"/>
              </a:spcAft>
            </a:pPr>
            <a:r>
              <a:rPr lang="en-GB" b="1" i="1" dirty="0" smtClean="0">
                <a:solidFill>
                  <a:schemeClr val="accent1"/>
                </a:solidFill>
              </a:rPr>
              <a:t>Massive datasets</a:t>
            </a:r>
          </a:p>
          <a:p>
            <a:pPr indent="0"/>
            <a:r>
              <a:rPr lang="en-GB" sz="1800" dirty="0" smtClean="0"/>
              <a:t>An often overlooked form of visualisation is tables. </a:t>
            </a:r>
            <a:r>
              <a:rPr lang="en-GB" sz="1800" b="1" dirty="0" smtClean="0">
                <a:solidFill>
                  <a:schemeClr val="accent5"/>
                </a:solidFill>
              </a:rPr>
              <a:t>Yes tables!</a:t>
            </a:r>
          </a:p>
          <a:p>
            <a:pPr indent="0"/>
            <a:r>
              <a:rPr lang="en-GB" sz="1800" dirty="0" smtClean="0"/>
              <a:t>When dealing with massive datasets the so called, </a:t>
            </a:r>
            <a:r>
              <a:rPr lang="en-GB" sz="1800" b="1" dirty="0" smtClean="0">
                <a:solidFill>
                  <a:schemeClr val="accent5"/>
                </a:solidFill>
              </a:rPr>
              <a:t>Pivot Tables, </a:t>
            </a:r>
            <a:r>
              <a:rPr lang="en-GB" sz="1800" dirty="0" smtClean="0"/>
              <a:t>can seriously assist in aggregating and filtering the dataset in appropriate ways to facilitate understanding of what is hidden within. </a:t>
            </a:r>
            <a:endParaRPr lang="en-GB" sz="1800" dirty="0"/>
          </a:p>
          <a:p>
            <a:pPr indent="0"/>
            <a:r>
              <a:rPr lang="en-GB" sz="1800" dirty="0" smtClean="0"/>
              <a:t>Furthermore the table itself can be used to display the data in different ways, or to create </a:t>
            </a:r>
            <a:r>
              <a:rPr lang="en-GB" sz="1800" b="1" dirty="0" smtClean="0">
                <a:solidFill>
                  <a:schemeClr val="accent5"/>
                </a:solidFill>
              </a:rPr>
              <a:t>interactive charts </a:t>
            </a:r>
            <a:r>
              <a:rPr lang="en-GB" sz="1800" dirty="0" smtClean="0"/>
              <a:t>relative to the table.</a:t>
            </a:r>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136</a:t>
            </a:fld>
            <a:endParaRPr lang="en-GB"/>
          </a:p>
        </p:txBody>
      </p:sp>
    </p:spTree>
    <p:extLst>
      <p:ext uri="{BB962C8B-B14F-4D97-AF65-F5344CB8AC3E}">
        <p14:creationId xmlns:p14="http://schemas.microsoft.com/office/powerpoint/2010/main" val="319027338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smtClean="0"/>
              <a:t>Obtaining the data</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r>
              <a:rPr lang="en-GB" b="1" i="1" dirty="0" smtClean="0">
                <a:solidFill>
                  <a:schemeClr val="accent1"/>
                </a:solidFill>
              </a:rPr>
              <a:t>H2020 funding data from the EU ODP</a:t>
            </a:r>
          </a:p>
          <a:p>
            <a:r>
              <a:rPr lang="en-GB" sz="1800" dirty="0" smtClean="0"/>
              <a:t>From the EU ODP we will obtain data containing the organisations funded by the European Union under the Horizon 2020 framework programme for research and innovation “H2020” from 2014 to 2020. The data includes institutions, </a:t>
            </a:r>
            <a:r>
              <a:rPr lang="en-GB" sz="1800" dirty="0"/>
              <a:t>countries</a:t>
            </a:r>
            <a:r>
              <a:rPr lang="en-GB" sz="1800" dirty="0" smtClean="0"/>
              <a:t>, projects and amounts among other things.</a:t>
            </a:r>
          </a:p>
          <a:p>
            <a:endParaRPr lang="en-GB" sz="1800" dirty="0" smtClean="0"/>
          </a:p>
          <a:p>
            <a:pPr>
              <a:spcAft>
                <a:spcPts val="600"/>
              </a:spcAft>
            </a:pPr>
            <a:r>
              <a:rPr lang="en-GB" sz="1800" dirty="0" smtClean="0"/>
              <a:t>Head to this link and download the file indicated below:</a:t>
            </a:r>
          </a:p>
          <a:p>
            <a:r>
              <a:rPr lang="en-GB" sz="1800" dirty="0">
                <a:hlinkClick r:id="rId2"/>
              </a:rPr>
              <a:t>https://data.europa.eu/euodp/data/dataset/cordisH2020projects</a:t>
            </a:r>
            <a:endParaRPr lang="en-GB" sz="1800" dirty="0" smtClean="0"/>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137</a:t>
            </a:fld>
            <a:endParaRPr lang="en-GB"/>
          </a:p>
        </p:txBody>
      </p:sp>
      <p:pic>
        <p:nvPicPr>
          <p:cNvPr id="8" name="Picture 7"/>
          <p:cNvPicPr>
            <a:picLocks noChangeAspect="1"/>
          </p:cNvPicPr>
          <p:nvPr/>
        </p:nvPicPr>
        <p:blipFill>
          <a:blip r:embed="rId3"/>
          <a:stretch>
            <a:fillRect/>
          </a:stretch>
        </p:blipFill>
        <p:spPr>
          <a:xfrm>
            <a:off x="5442248" y="735313"/>
            <a:ext cx="3168352" cy="317423"/>
          </a:xfrm>
          <a:prstGeom prst="rect">
            <a:avLst/>
          </a:prstGeom>
        </p:spPr>
      </p:pic>
      <p:pic>
        <p:nvPicPr>
          <p:cNvPr id="9" name="Picture 8"/>
          <p:cNvPicPr>
            <a:picLocks noChangeAspect="1"/>
          </p:cNvPicPr>
          <p:nvPr/>
        </p:nvPicPr>
        <p:blipFill>
          <a:blip r:embed="rId4"/>
          <a:stretch>
            <a:fillRect/>
          </a:stretch>
        </p:blipFill>
        <p:spPr>
          <a:xfrm>
            <a:off x="2987823" y="4598348"/>
            <a:ext cx="5605751" cy="1674539"/>
          </a:xfrm>
          <a:prstGeom prst="rect">
            <a:avLst/>
          </a:prstGeom>
        </p:spPr>
      </p:pic>
    </p:spTree>
    <p:extLst>
      <p:ext uri="{BB962C8B-B14F-4D97-AF65-F5344CB8AC3E}">
        <p14:creationId xmlns:p14="http://schemas.microsoft.com/office/powerpoint/2010/main" val="4535420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smtClean="0"/>
              <a:t>Pivot tables in Excel</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pPr>
              <a:spcAft>
                <a:spcPts val="600"/>
              </a:spcAft>
            </a:pPr>
            <a:r>
              <a:rPr lang="en-GB" b="1" i="1" dirty="0" smtClean="0">
                <a:solidFill>
                  <a:schemeClr val="accent1"/>
                </a:solidFill>
              </a:rPr>
              <a:t>Creating the pivot table</a:t>
            </a:r>
          </a:p>
          <a:p>
            <a:pPr marL="68580" indent="-342900">
              <a:spcAft>
                <a:spcPts val="600"/>
              </a:spcAft>
              <a:buFont typeface="+mj-lt"/>
              <a:buAutoNum type="arabicPeriod"/>
            </a:pPr>
            <a:r>
              <a:rPr lang="en-GB" sz="1800" dirty="0" smtClean="0"/>
              <a:t>Select the whole dataset by clicking on the top-left corner </a:t>
            </a:r>
          </a:p>
          <a:p>
            <a:pPr marL="68580" indent="-342900">
              <a:spcAft>
                <a:spcPts val="600"/>
              </a:spcAft>
              <a:buFont typeface="+mj-lt"/>
              <a:buAutoNum type="arabicPeriod"/>
            </a:pPr>
            <a:r>
              <a:rPr lang="en-GB" sz="1800" dirty="0" smtClean="0"/>
              <a:t>Click “Pivot Table”</a:t>
            </a:r>
          </a:p>
          <a:p>
            <a:pPr marL="68580" indent="-342900">
              <a:spcAft>
                <a:spcPts val="600"/>
              </a:spcAft>
              <a:buFont typeface="+mj-lt"/>
              <a:buAutoNum type="arabicPeriod"/>
            </a:pPr>
            <a:r>
              <a:rPr lang="en-GB" sz="1800" dirty="0" smtClean="0"/>
              <a:t>Leave default options and click “OK”</a:t>
            </a:r>
          </a:p>
          <a:p>
            <a:pPr marL="68580" indent="-342900">
              <a:buFont typeface="+mj-lt"/>
              <a:buAutoNum type="arabicPeriod"/>
            </a:pPr>
            <a:endParaRPr lang="en-GB" sz="1800" dirty="0" smtClean="0"/>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138</a:t>
            </a:fld>
            <a:endParaRPr lang="en-GB"/>
          </a:p>
        </p:txBody>
      </p:sp>
      <p:pic>
        <p:nvPicPr>
          <p:cNvPr id="7" name="Picture 6"/>
          <p:cNvPicPr>
            <a:picLocks noChangeAspect="1"/>
          </p:cNvPicPr>
          <p:nvPr/>
        </p:nvPicPr>
        <p:blipFill>
          <a:blip r:embed="rId2"/>
          <a:stretch>
            <a:fillRect/>
          </a:stretch>
        </p:blipFill>
        <p:spPr>
          <a:xfrm>
            <a:off x="530353" y="3309372"/>
            <a:ext cx="8080248" cy="2927940"/>
          </a:xfrm>
          <a:prstGeom prst="rect">
            <a:avLst/>
          </a:prstGeom>
        </p:spPr>
      </p:pic>
    </p:spTree>
    <p:extLst>
      <p:ext uri="{BB962C8B-B14F-4D97-AF65-F5344CB8AC3E}">
        <p14:creationId xmlns:p14="http://schemas.microsoft.com/office/powerpoint/2010/main" val="179286546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smtClean="0"/>
              <a:t>Pivot tables in Excel</a:t>
            </a:r>
            <a:endParaRPr lang="en-GB" sz="2800" b="0" i="0" dirty="0"/>
          </a:p>
        </p:txBody>
      </p:sp>
      <p:sp>
        <p:nvSpPr>
          <p:cNvPr id="3" name="Content Placeholder 2"/>
          <p:cNvSpPr>
            <a:spLocks noGrp="1"/>
          </p:cNvSpPr>
          <p:nvPr>
            <p:ph sz="quarter" idx="15"/>
          </p:nvPr>
        </p:nvSpPr>
        <p:spPr>
          <a:xfrm>
            <a:off x="533400" y="1752600"/>
            <a:ext cx="4758680" cy="4495800"/>
          </a:xfrm>
        </p:spPr>
        <p:txBody>
          <a:bodyPr/>
          <a:lstStyle/>
          <a:p>
            <a:pPr>
              <a:spcAft>
                <a:spcPts val="600"/>
              </a:spcAft>
            </a:pPr>
            <a:r>
              <a:rPr lang="en-GB" b="1" i="1" dirty="0" smtClean="0">
                <a:solidFill>
                  <a:schemeClr val="accent1"/>
                </a:solidFill>
              </a:rPr>
              <a:t>Creating the pivot table</a:t>
            </a:r>
          </a:p>
          <a:p>
            <a:pPr indent="0" algn="just">
              <a:spcAft>
                <a:spcPts val="600"/>
              </a:spcAft>
            </a:pPr>
            <a:r>
              <a:rPr lang="en-GB" sz="1800" dirty="0" smtClean="0"/>
              <a:t>The Pivot Table field list appears. Here we select and drag the fields we want included into the different parts of the table. </a:t>
            </a:r>
          </a:p>
          <a:p>
            <a:pPr indent="0">
              <a:spcAft>
                <a:spcPts val="600"/>
              </a:spcAft>
            </a:pPr>
            <a:endParaRPr lang="en-GB" sz="1800" dirty="0" smtClean="0"/>
          </a:p>
          <a:p>
            <a:pPr indent="0">
              <a:spcAft>
                <a:spcPts val="600"/>
              </a:spcAft>
            </a:pPr>
            <a:r>
              <a:rPr lang="en-GB" sz="1800" dirty="0" smtClean="0"/>
              <a:t>Go ahead and select:</a:t>
            </a:r>
          </a:p>
          <a:p>
            <a:pPr marL="68580" indent="-342900">
              <a:spcAft>
                <a:spcPts val="600"/>
              </a:spcAft>
              <a:buFont typeface="+mj-lt"/>
              <a:buAutoNum type="arabicPeriod"/>
            </a:pPr>
            <a:r>
              <a:rPr lang="en-GB" sz="1800" b="1" dirty="0" smtClean="0">
                <a:solidFill>
                  <a:schemeClr val="accent3"/>
                </a:solidFill>
              </a:rPr>
              <a:t>“country”</a:t>
            </a:r>
            <a:r>
              <a:rPr lang="en-GB" sz="1800" dirty="0" smtClean="0"/>
              <a:t> for the Row</a:t>
            </a:r>
          </a:p>
          <a:p>
            <a:pPr marL="68580" indent="-342900">
              <a:spcAft>
                <a:spcPts val="600"/>
              </a:spcAft>
              <a:buFont typeface="+mj-lt"/>
              <a:buAutoNum type="arabicPeriod"/>
            </a:pPr>
            <a:r>
              <a:rPr lang="en-GB" sz="1800" b="1" dirty="0" smtClean="0">
                <a:solidFill>
                  <a:schemeClr val="accent3"/>
                </a:solidFill>
              </a:rPr>
              <a:t>“Count of </a:t>
            </a:r>
            <a:r>
              <a:rPr lang="en-GB" sz="1800" b="1" dirty="0" err="1" smtClean="0">
                <a:solidFill>
                  <a:schemeClr val="accent3"/>
                </a:solidFill>
              </a:rPr>
              <a:t>ecContribution</a:t>
            </a:r>
            <a:r>
              <a:rPr lang="en-GB" sz="1800" b="1" dirty="0" smtClean="0">
                <a:solidFill>
                  <a:schemeClr val="accent3"/>
                </a:solidFill>
              </a:rPr>
              <a:t>” </a:t>
            </a:r>
            <a:r>
              <a:rPr lang="en-GB" sz="1800" dirty="0" smtClean="0"/>
              <a:t>for Values</a:t>
            </a:r>
          </a:p>
          <a:p>
            <a:pPr marL="68580" indent="-342900">
              <a:spcAft>
                <a:spcPts val="600"/>
              </a:spcAft>
              <a:buFont typeface="+mj-lt"/>
              <a:buAutoNum type="arabicPeriod"/>
            </a:pPr>
            <a:r>
              <a:rPr lang="en-GB" sz="1800" dirty="0" smtClean="0"/>
              <a:t>and </a:t>
            </a:r>
            <a:r>
              <a:rPr lang="en-GB" sz="1800" b="1" dirty="0" smtClean="0">
                <a:solidFill>
                  <a:schemeClr val="accent3"/>
                </a:solidFill>
              </a:rPr>
              <a:t>“</a:t>
            </a:r>
            <a:r>
              <a:rPr lang="en-GB" sz="1800" b="1" dirty="0" err="1" smtClean="0">
                <a:solidFill>
                  <a:schemeClr val="accent3"/>
                </a:solidFill>
              </a:rPr>
              <a:t>projectAcronym</a:t>
            </a:r>
            <a:r>
              <a:rPr lang="en-GB" sz="1800" b="1" dirty="0" smtClean="0">
                <a:solidFill>
                  <a:schemeClr val="accent3"/>
                </a:solidFill>
              </a:rPr>
              <a:t>” </a:t>
            </a:r>
            <a:r>
              <a:rPr lang="en-GB" sz="1800" dirty="0" smtClean="0"/>
              <a:t>for Filter</a:t>
            </a:r>
          </a:p>
          <a:p>
            <a:pPr marL="68580" indent="-342900">
              <a:buFont typeface="+mj-lt"/>
              <a:buAutoNum type="arabicPeriod"/>
            </a:pPr>
            <a:endParaRPr lang="en-GB" sz="1800" dirty="0" smtClean="0"/>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139</a:t>
            </a:fld>
            <a:endParaRPr lang="en-GB"/>
          </a:p>
        </p:txBody>
      </p:sp>
      <p:pic>
        <p:nvPicPr>
          <p:cNvPr id="8" name="Picture 7"/>
          <p:cNvPicPr>
            <a:picLocks noChangeAspect="1"/>
          </p:cNvPicPr>
          <p:nvPr/>
        </p:nvPicPr>
        <p:blipFill>
          <a:blip r:embed="rId2"/>
          <a:stretch>
            <a:fillRect/>
          </a:stretch>
        </p:blipFill>
        <p:spPr>
          <a:xfrm>
            <a:off x="5580112" y="2121861"/>
            <a:ext cx="3030488" cy="4202740"/>
          </a:xfrm>
          <a:prstGeom prst="rect">
            <a:avLst/>
          </a:prstGeom>
        </p:spPr>
      </p:pic>
    </p:spTree>
    <p:extLst>
      <p:ext uri="{BB962C8B-B14F-4D97-AF65-F5344CB8AC3E}">
        <p14:creationId xmlns:p14="http://schemas.microsoft.com/office/powerpoint/2010/main" val="8328128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Why </a:t>
            </a:r>
            <a:r>
              <a:rPr lang="en-GB" sz="2000" b="0" i="0" dirty="0" smtClean="0"/>
              <a:t>visualise?</a:t>
            </a:r>
            <a:endParaRPr lang="en-GB" sz="2000" dirty="0"/>
          </a:p>
        </p:txBody>
      </p:sp>
      <p:sp>
        <p:nvSpPr>
          <p:cNvPr id="3" name="Content Placeholder 2"/>
          <p:cNvSpPr>
            <a:spLocks noGrp="1"/>
          </p:cNvSpPr>
          <p:nvPr>
            <p:ph sz="quarter" idx="15"/>
          </p:nvPr>
        </p:nvSpPr>
        <p:spPr>
          <a:xfrm>
            <a:off x="533400" y="1657597"/>
            <a:ext cx="8077200" cy="4514603"/>
          </a:xfrm>
        </p:spPr>
        <p:txBody>
          <a:bodyPr anchor="t"/>
          <a:lstStyle/>
          <a:p>
            <a:r>
              <a:rPr lang="en-GB" sz="1800" b="1" dirty="0">
                <a:solidFill>
                  <a:schemeClr val="tx2"/>
                </a:solidFill>
              </a:rPr>
              <a:t>To </a:t>
            </a:r>
            <a:r>
              <a:rPr lang="en-GB" sz="1800" b="1" dirty="0" smtClean="0">
                <a:solidFill>
                  <a:schemeClr val="tx2"/>
                </a:solidFill>
              </a:rPr>
              <a:t>Analyse</a:t>
            </a:r>
            <a:endParaRPr lang="en-GB" sz="1800" b="1" dirty="0">
              <a:solidFill>
                <a:schemeClr val="tx2"/>
              </a:solidFill>
            </a:endParaRPr>
          </a:p>
          <a:p>
            <a:pPr defTabSz="719138"/>
            <a:r>
              <a:rPr lang="en-GB" sz="1600" dirty="0" smtClean="0"/>
              <a:t>	A well-designed </a:t>
            </a:r>
            <a:r>
              <a:rPr lang="en-GB" sz="1600" b="1" dirty="0" smtClean="0">
                <a:solidFill>
                  <a:schemeClr val="accent5"/>
                </a:solidFill>
              </a:rPr>
              <a:t>dashboard</a:t>
            </a:r>
            <a:r>
              <a:rPr lang="en-GB" sz="1600" dirty="0" smtClean="0">
                <a:solidFill>
                  <a:schemeClr val="tx2"/>
                </a:solidFill>
              </a:rPr>
              <a:t> </a:t>
            </a:r>
            <a:r>
              <a:rPr lang="en-GB" sz="1600" dirty="0" smtClean="0"/>
              <a:t>allows decision makers to analyse</a:t>
            </a:r>
            <a:r>
              <a:rPr lang="en-GB" sz="1600" dirty="0" smtClean="0">
                <a:solidFill>
                  <a:schemeClr val="tx2"/>
                </a:solidFill>
              </a:rPr>
              <a:t> </a:t>
            </a:r>
            <a:r>
              <a:rPr lang="en-GB" sz="1600" b="1" dirty="0" smtClean="0">
                <a:solidFill>
                  <a:schemeClr val="accent5"/>
                </a:solidFill>
              </a:rPr>
              <a:t>massive</a:t>
            </a:r>
            <a:r>
              <a:rPr lang="en-GB" sz="1600" dirty="0" smtClean="0">
                <a:solidFill>
                  <a:schemeClr val="accent5"/>
                </a:solidFill>
              </a:rPr>
              <a:t> 	</a:t>
            </a:r>
            <a:r>
              <a:rPr lang="en-GB" sz="1600" dirty="0" smtClean="0"/>
              <a:t>datasets at a glance</a:t>
            </a:r>
            <a:endParaRPr lang="en-GB" sz="1600" dirty="0">
              <a:solidFill>
                <a:schemeClr val="tx2"/>
              </a:solidFill>
            </a:endParaRPr>
          </a:p>
        </p:txBody>
      </p:sp>
      <p:sp>
        <p:nvSpPr>
          <p:cNvPr id="8" name="Freeform 1275"/>
          <p:cNvSpPr>
            <a:spLocks noEditPoints="1"/>
          </p:cNvSpPr>
          <p:nvPr/>
        </p:nvSpPr>
        <p:spPr bwMode="auto">
          <a:xfrm>
            <a:off x="530352" y="2060848"/>
            <a:ext cx="504056" cy="504056"/>
          </a:xfrm>
          <a:custGeom>
            <a:avLst/>
            <a:gdLst/>
            <a:ahLst/>
            <a:cxnLst>
              <a:cxn ang="0">
                <a:pos x="546" y="44"/>
              </a:cxn>
              <a:cxn ang="0">
                <a:pos x="1048" y="546"/>
              </a:cxn>
              <a:cxn ang="0">
                <a:pos x="546" y="1049"/>
              </a:cxn>
              <a:cxn ang="0">
                <a:pos x="43" y="546"/>
              </a:cxn>
              <a:cxn ang="0">
                <a:pos x="546" y="44"/>
              </a:cxn>
              <a:cxn ang="0">
                <a:pos x="546" y="0"/>
              </a:cxn>
              <a:cxn ang="0">
                <a:pos x="0" y="546"/>
              </a:cxn>
              <a:cxn ang="0">
                <a:pos x="546" y="1092"/>
              </a:cxn>
              <a:cxn ang="0">
                <a:pos x="1092" y="546"/>
              </a:cxn>
              <a:cxn ang="0">
                <a:pos x="546" y="0"/>
              </a:cxn>
              <a:cxn ang="0">
                <a:pos x="546" y="294"/>
              </a:cxn>
              <a:cxn ang="0">
                <a:pos x="135" y="546"/>
              </a:cxn>
              <a:cxn ang="0">
                <a:pos x="546" y="799"/>
              </a:cxn>
              <a:cxn ang="0">
                <a:pos x="956" y="546"/>
              </a:cxn>
              <a:cxn ang="0">
                <a:pos x="546" y="294"/>
              </a:cxn>
              <a:cxn ang="0">
                <a:pos x="546" y="755"/>
              </a:cxn>
              <a:cxn ang="0">
                <a:pos x="337" y="546"/>
              </a:cxn>
              <a:cxn ang="0">
                <a:pos x="546" y="337"/>
              </a:cxn>
              <a:cxn ang="0">
                <a:pos x="755" y="546"/>
              </a:cxn>
              <a:cxn ang="0">
                <a:pos x="546" y="755"/>
              </a:cxn>
              <a:cxn ang="0">
                <a:pos x="660" y="546"/>
              </a:cxn>
              <a:cxn ang="0">
                <a:pos x="546" y="661"/>
              </a:cxn>
              <a:cxn ang="0">
                <a:pos x="431" y="546"/>
              </a:cxn>
              <a:cxn ang="0">
                <a:pos x="546" y="432"/>
              </a:cxn>
              <a:cxn ang="0">
                <a:pos x="660" y="546"/>
              </a:cxn>
            </a:cxnLst>
            <a:rect l="0" t="0" r="r" b="b"/>
            <a:pathLst>
              <a:path w="1092" h="1092">
                <a:moveTo>
                  <a:pt x="546" y="44"/>
                </a:moveTo>
                <a:cubicBezTo>
                  <a:pt x="823" y="44"/>
                  <a:pt x="1048" y="269"/>
                  <a:pt x="1048" y="546"/>
                </a:cubicBezTo>
                <a:cubicBezTo>
                  <a:pt x="1048" y="824"/>
                  <a:pt x="823" y="1049"/>
                  <a:pt x="546" y="1049"/>
                </a:cubicBezTo>
                <a:cubicBezTo>
                  <a:pt x="269" y="1049"/>
                  <a:pt x="43" y="824"/>
                  <a:pt x="43" y="546"/>
                </a:cubicBezTo>
                <a:cubicBezTo>
                  <a:pt x="43" y="269"/>
                  <a:pt x="269" y="44"/>
                  <a:pt x="546" y="44"/>
                </a:cubicBezTo>
                <a:moveTo>
                  <a:pt x="546" y="0"/>
                </a:moveTo>
                <a:cubicBezTo>
                  <a:pt x="244" y="0"/>
                  <a:pt x="0" y="245"/>
                  <a:pt x="0" y="546"/>
                </a:cubicBezTo>
                <a:cubicBezTo>
                  <a:pt x="0" y="848"/>
                  <a:pt x="244" y="1092"/>
                  <a:pt x="546" y="1092"/>
                </a:cubicBezTo>
                <a:cubicBezTo>
                  <a:pt x="847" y="1092"/>
                  <a:pt x="1092" y="848"/>
                  <a:pt x="1092" y="546"/>
                </a:cubicBezTo>
                <a:cubicBezTo>
                  <a:pt x="1092" y="245"/>
                  <a:pt x="847" y="0"/>
                  <a:pt x="546" y="0"/>
                </a:cubicBezTo>
                <a:close/>
                <a:moveTo>
                  <a:pt x="546" y="294"/>
                </a:moveTo>
                <a:cubicBezTo>
                  <a:pt x="366" y="294"/>
                  <a:pt x="211" y="397"/>
                  <a:pt x="135" y="546"/>
                </a:cubicBezTo>
                <a:cubicBezTo>
                  <a:pt x="211" y="696"/>
                  <a:pt x="366" y="799"/>
                  <a:pt x="546" y="799"/>
                </a:cubicBezTo>
                <a:cubicBezTo>
                  <a:pt x="725" y="799"/>
                  <a:pt x="880" y="696"/>
                  <a:pt x="956" y="546"/>
                </a:cubicBezTo>
                <a:cubicBezTo>
                  <a:pt x="880" y="397"/>
                  <a:pt x="725" y="294"/>
                  <a:pt x="546" y="294"/>
                </a:cubicBezTo>
                <a:close/>
                <a:moveTo>
                  <a:pt x="546" y="755"/>
                </a:moveTo>
                <a:cubicBezTo>
                  <a:pt x="430" y="755"/>
                  <a:pt x="337" y="662"/>
                  <a:pt x="337" y="546"/>
                </a:cubicBezTo>
                <a:cubicBezTo>
                  <a:pt x="337" y="431"/>
                  <a:pt x="430" y="337"/>
                  <a:pt x="546" y="337"/>
                </a:cubicBezTo>
                <a:cubicBezTo>
                  <a:pt x="661" y="337"/>
                  <a:pt x="755" y="431"/>
                  <a:pt x="755" y="546"/>
                </a:cubicBezTo>
                <a:cubicBezTo>
                  <a:pt x="755" y="662"/>
                  <a:pt x="661" y="755"/>
                  <a:pt x="546" y="755"/>
                </a:cubicBezTo>
                <a:close/>
                <a:moveTo>
                  <a:pt x="660" y="546"/>
                </a:moveTo>
                <a:cubicBezTo>
                  <a:pt x="660" y="610"/>
                  <a:pt x="609" y="661"/>
                  <a:pt x="546" y="661"/>
                </a:cubicBezTo>
                <a:cubicBezTo>
                  <a:pt x="483" y="661"/>
                  <a:pt x="431" y="610"/>
                  <a:pt x="431" y="546"/>
                </a:cubicBezTo>
                <a:cubicBezTo>
                  <a:pt x="431" y="483"/>
                  <a:pt x="483" y="432"/>
                  <a:pt x="546" y="432"/>
                </a:cubicBezTo>
                <a:cubicBezTo>
                  <a:pt x="609" y="432"/>
                  <a:pt x="660" y="483"/>
                  <a:pt x="660" y="546"/>
                </a:cubicBezTo>
                <a:close/>
              </a:path>
            </a:pathLst>
          </a:custGeom>
          <a:solidFill>
            <a:schemeClr val="accent5"/>
          </a:solidFill>
          <a:ln w="9525">
            <a:noFill/>
            <a:round/>
            <a:headEnd/>
            <a:tailEnd/>
          </a:ln>
        </p:spPr>
        <p:txBody>
          <a:bodyPr vert="horz" wrap="square" lIns="78191" tIns="39095" rIns="78191" bIns="39095" numCol="1" anchor="t" anchorCtr="0" compatLnSpc="1">
            <a:prstTxWarp prst="textNoShape">
              <a:avLst/>
            </a:prstTxWarp>
          </a:bodyPr>
          <a:lstStyle/>
          <a:p>
            <a:endParaRPr lang="en-US" sz="1539"/>
          </a:p>
        </p:txBody>
      </p:sp>
      <p:pic>
        <p:nvPicPr>
          <p:cNvPr id="9"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2647494"/>
            <a:ext cx="5400600" cy="3547701"/>
          </a:xfrm>
          <a:prstGeom prst="rect">
            <a:avLst/>
          </a:prstGeom>
        </p:spPr>
      </p:pic>
      <p:sp>
        <p:nvSpPr>
          <p:cNvPr id="7" name="Slide Number Placeholder 6"/>
          <p:cNvSpPr>
            <a:spLocks noGrp="1"/>
          </p:cNvSpPr>
          <p:nvPr>
            <p:ph type="sldNum" sz="quarter" idx="18"/>
          </p:nvPr>
        </p:nvSpPr>
        <p:spPr/>
        <p:txBody>
          <a:bodyPr/>
          <a:lstStyle/>
          <a:p>
            <a:fld id="{F5E609D5-BB2C-4735-B62A-4AB7F7AFBFEB}" type="slidenum">
              <a:rPr lang="en-GB" smtClean="0"/>
              <a:pPr/>
              <a:t>14</a:t>
            </a:fld>
            <a:endParaRPr lang="en-GB"/>
          </a:p>
        </p:txBody>
      </p:sp>
      <p:sp>
        <p:nvSpPr>
          <p:cNvPr id="10" name="Date Placeholder 9"/>
          <p:cNvSpPr>
            <a:spLocks noGrp="1"/>
          </p:cNvSpPr>
          <p:nvPr>
            <p:ph type="dt" sz="half" idx="16"/>
          </p:nvPr>
        </p:nvSpPr>
        <p:spPr/>
        <p:txBody>
          <a:bodyPr/>
          <a:lstStyle/>
          <a:p>
            <a:r>
              <a:rPr lang="en-US" smtClean="0"/>
              <a:t>November 2016</a:t>
            </a:r>
            <a:endParaRPr lang="en-GB"/>
          </a:p>
        </p:txBody>
      </p:sp>
      <p:sp>
        <p:nvSpPr>
          <p:cNvPr id="12" name="Footer Placeholder 23"/>
          <p:cNvSpPr>
            <a:spLocks noGrp="1"/>
          </p:cNvSpPr>
          <p:nvPr>
            <p:ph type="ftr" sz="quarter" idx="17"/>
          </p:nvPr>
        </p:nvSpPr>
        <p:spPr>
          <a:xfrm>
            <a:off x="530352" y="6324600"/>
            <a:ext cx="5260848" cy="150876"/>
          </a:xfrm>
        </p:spPr>
        <p:txBody>
          <a:bodyPr/>
          <a:lstStyle/>
          <a:p>
            <a:r>
              <a:rPr lang="en-GB" smtClean="0"/>
              <a:t>Data visualisation workshop - Excel</a:t>
            </a:r>
            <a:endParaRPr lang="en-GB" dirty="0"/>
          </a:p>
        </p:txBody>
      </p:sp>
    </p:spTree>
    <p:extLst>
      <p:ext uri="{BB962C8B-B14F-4D97-AF65-F5344CB8AC3E}">
        <p14:creationId xmlns:p14="http://schemas.microsoft.com/office/powerpoint/2010/main" val="42418945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smtClean="0"/>
              <a:t>Pivot tables in Excel</a:t>
            </a:r>
            <a:endParaRPr lang="en-GB" sz="2800" b="0" i="0" dirty="0"/>
          </a:p>
        </p:txBody>
      </p:sp>
      <p:sp>
        <p:nvSpPr>
          <p:cNvPr id="3" name="Content Placeholder 2"/>
          <p:cNvSpPr>
            <a:spLocks noGrp="1"/>
          </p:cNvSpPr>
          <p:nvPr>
            <p:ph sz="quarter" idx="15"/>
          </p:nvPr>
        </p:nvSpPr>
        <p:spPr>
          <a:xfrm>
            <a:off x="533400" y="1752600"/>
            <a:ext cx="4470648" cy="4495800"/>
          </a:xfrm>
        </p:spPr>
        <p:txBody>
          <a:bodyPr/>
          <a:lstStyle/>
          <a:p>
            <a:pPr>
              <a:spcAft>
                <a:spcPts val="600"/>
              </a:spcAft>
            </a:pPr>
            <a:r>
              <a:rPr lang="en-GB" b="1" i="1" dirty="0" smtClean="0">
                <a:solidFill>
                  <a:schemeClr val="accent1"/>
                </a:solidFill>
              </a:rPr>
              <a:t>Refining the pivot table</a:t>
            </a:r>
          </a:p>
          <a:p>
            <a:pPr indent="0" algn="just">
              <a:spcAft>
                <a:spcPts val="600"/>
              </a:spcAft>
            </a:pPr>
            <a:r>
              <a:rPr lang="en-GB" sz="1800" dirty="0" smtClean="0"/>
              <a:t>The resulting table should look like this. The problem here is that the table is displaying the “Count” of contributions for each country and not the total amount.</a:t>
            </a:r>
          </a:p>
          <a:p>
            <a:pPr indent="0">
              <a:spcAft>
                <a:spcPts val="600"/>
              </a:spcAft>
            </a:pPr>
            <a:endParaRPr lang="en-GB" sz="1800" dirty="0" smtClean="0"/>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140</a:t>
            </a:fld>
            <a:endParaRPr lang="en-GB"/>
          </a:p>
        </p:txBody>
      </p:sp>
      <p:pic>
        <p:nvPicPr>
          <p:cNvPr id="7" name="Picture 6"/>
          <p:cNvPicPr>
            <a:picLocks noChangeAspect="1"/>
          </p:cNvPicPr>
          <p:nvPr/>
        </p:nvPicPr>
        <p:blipFill>
          <a:blip r:embed="rId2"/>
          <a:stretch>
            <a:fillRect/>
          </a:stretch>
        </p:blipFill>
        <p:spPr>
          <a:xfrm>
            <a:off x="5580112" y="2087692"/>
            <a:ext cx="3018130" cy="4160708"/>
          </a:xfrm>
          <a:prstGeom prst="rect">
            <a:avLst/>
          </a:prstGeom>
        </p:spPr>
      </p:pic>
    </p:spTree>
    <p:extLst>
      <p:ext uri="{BB962C8B-B14F-4D97-AF65-F5344CB8AC3E}">
        <p14:creationId xmlns:p14="http://schemas.microsoft.com/office/powerpoint/2010/main" val="189934566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smtClean="0"/>
              <a:t>Pivot tables in Excel</a:t>
            </a:r>
            <a:endParaRPr lang="en-GB" sz="2800" b="0" i="0" dirty="0"/>
          </a:p>
        </p:txBody>
      </p:sp>
      <p:sp>
        <p:nvSpPr>
          <p:cNvPr id="3" name="Content Placeholder 2"/>
          <p:cNvSpPr>
            <a:spLocks noGrp="1"/>
          </p:cNvSpPr>
          <p:nvPr>
            <p:ph sz="quarter" idx="15"/>
          </p:nvPr>
        </p:nvSpPr>
        <p:spPr>
          <a:xfrm>
            <a:off x="533400" y="1752600"/>
            <a:ext cx="8077200" cy="4419600"/>
          </a:xfrm>
        </p:spPr>
        <p:txBody>
          <a:bodyPr/>
          <a:lstStyle/>
          <a:p>
            <a:pPr>
              <a:spcAft>
                <a:spcPts val="600"/>
              </a:spcAft>
            </a:pPr>
            <a:r>
              <a:rPr lang="en-GB" b="1" i="1" dirty="0">
                <a:solidFill>
                  <a:schemeClr val="accent1"/>
                </a:solidFill>
              </a:rPr>
              <a:t>Refining</a:t>
            </a:r>
            <a:r>
              <a:rPr lang="en-GB" b="1" i="1" dirty="0" smtClean="0">
                <a:solidFill>
                  <a:schemeClr val="accent1"/>
                </a:solidFill>
              </a:rPr>
              <a:t> the pivot table</a:t>
            </a:r>
          </a:p>
          <a:p>
            <a:pPr indent="0" algn="just">
              <a:spcAft>
                <a:spcPts val="600"/>
              </a:spcAft>
            </a:pPr>
            <a:r>
              <a:rPr lang="en-GB" sz="1800" dirty="0" smtClean="0"/>
              <a:t>Right click on any of the cells under </a:t>
            </a:r>
            <a:r>
              <a:rPr lang="en-GB" sz="1800" b="1" dirty="0" smtClean="0">
                <a:solidFill>
                  <a:schemeClr val="accent3"/>
                </a:solidFill>
              </a:rPr>
              <a:t>“Count of </a:t>
            </a:r>
            <a:r>
              <a:rPr lang="en-GB" sz="1800" b="1" dirty="0" err="1" smtClean="0">
                <a:solidFill>
                  <a:schemeClr val="accent3"/>
                </a:solidFill>
              </a:rPr>
              <a:t>ecContribution</a:t>
            </a:r>
            <a:r>
              <a:rPr lang="en-GB" sz="1800" b="1" dirty="0" smtClean="0">
                <a:solidFill>
                  <a:schemeClr val="accent3"/>
                </a:solidFill>
              </a:rPr>
              <a:t>”</a:t>
            </a:r>
            <a:r>
              <a:rPr lang="en-GB" sz="1800" dirty="0" smtClean="0"/>
              <a:t> and then click </a:t>
            </a:r>
            <a:r>
              <a:rPr lang="en-GB" sz="1800" b="1" dirty="0" smtClean="0">
                <a:solidFill>
                  <a:schemeClr val="accent3"/>
                </a:solidFill>
              </a:rPr>
              <a:t>“Value Field Settings” </a:t>
            </a:r>
            <a:r>
              <a:rPr lang="en-GB" sz="1800" dirty="0" smtClean="0"/>
              <a:t>from the drop down menu. In the window that appears select </a:t>
            </a:r>
            <a:r>
              <a:rPr lang="en-GB" sz="1800" b="1" dirty="0" smtClean="0">
                <a:solidFill>
                  <a:schemeClr val="accent3"/>
                </a:solidFill>
              </a:rPr>
              <a:t>“Sum” </a:t>
            </a:r>
            <a:r>
              <a:rPr lang="en-GB" sz="1800" dirty="0" smtClean="0"/>
              <a:t>and click </a:t>
            </a:r>
            <a:r>
              <a:rPr lang="en-GB" sz="1800" b="1" dirty="0" smtClean="0">
                <a:solidFill>
                  <a:schemeClr val="accent3"/>
                </a:solidFill>
              </a:rPr>
              <a:t>“ok”</a:t>
            </a:r>
            <a:r>
              <a:rPr lang="en-GB" sz="1800" dirty="0" smtClean="0"/>
              <a:t>.</a:t>
            </a:r>
          </a:p>
          <a:p>
            <a:pPr indent="0">
              <a:spcAft>
                <a:spcPts val="600"/>
              </a:spcAft>
            </a:pPr>
            <a:endParaRPr lang="en-GB" sz="1800" dirty="0" smtClean="0"/>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141</a:t>
            </a:fld>
            <a:endParaRPr lang="en-GB"/>
          </a:p>
        </p:txBody>
      </p:sp>
      <p:pic>
        <p:nvPicPr>
          <p:cNvPr id="8" name="Picture 7"/>
          <p:cNvPicPr>
            <a:picLocks noChangeAspect="1"/>
          </p:cNvPicPr>
          <p:nvPr/>
        </p:nvPicPr>
        <p:blipFill>
          <a:blip r:embed="rId2"/>
          <a:stretch>
            <a:fillRect/>
          </a:stretch>
        </p:blipFill>
        <p:spPr>
          <a:xfrm>
            <a:off x="1768212" y="3202509"/>
            <a:ext cx="6843503" cy="2969691"/>
          </a:xfrm>
          <a:prstGeom prst="rect">
            <a:avLst/>
          </a:prstGeom>
        </p:spPr>
      </p:pic>
    </p:spTree>
    <p:extLst>
      <p:ext uri="{BB962C8B-B14F-4D97-AF65-F5344CB8AC3E}">
        <p14:creationId xmlns:p14="http://schemas.microsoft.com/office/powerpoint/2010/main" val="130951995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smtClean="0"/>
              <a:t>Pivot tables in Excel</a:t>
            </a:r>
            <a:endParaRPr lang="en-GB" sz="2800" b="0" i="0" dirty="0"/>
          </a:p>
        </p:txBody>
      </p:sp>
      <p:sp>
        <p:nvSpPr>
          <p:cNvPr id="3" name="Content Placeholder 2"/>
          <p:cNvSpPr>
            <a:spLocks noGrp="1"/>
          </p:cNvSpPr>
          <p:nvPr>
            <p:ph sz="quarter" idx="15"/>
          </p:nvPr>
        </p:nvSpPr>
        <p:spPr>
          <a:xfrm>
            <a:off x="533400" y="1484784"/>
            <a:ext cx="8077200" cy="4687416"/>
          </a:xfrm>
        </p:spPr>
        <p:txBody>
          <a:bodyPr/>
          <a:lstStyle/>
          <a:p>
            <a:pPr>
              <a:spcAft>
                <a:spcPts val="600"/>
              </a:spcAft>
            </a:pPr>
            <a:r>
              <a:rPr lang="en-GB" b="1" i="1" dirty="0">
                <a:solidFill>
                  <a:schemeClr val="accent1"/>
                </a:solidFill>
              </a:rPr>
              <a:t>Refining</a:t>
            </a:r>
            <a:r>
              <a:rPr lang="en-GB" b="1" i="1" dirty="0" smtClean="0">
                <a:solidFill>
                  <a:schemeClr val="accent1"/>
                </a:solidFill>
              </a:rPr>
              <a:t> the pivot table</a:t>
            </a:r>
          </a:p>
          <a:p>
            <a:pPr indent="0" algn="just">
              <a:spcAft>
                <a:spcPts val="600"/>
              </a:spcAft>
            </a:pPr>
            <a:r>
              <a:rPr lang="en-GB" sz="1600" dirty="0" smtClean="0"/>
              <a:t>Because the countries displayed are too many, lets limit our table to the 30 most funded countries. Click on the arrow next to </a:t>
            </a:r>
            <a:r>
              <a:rPr lang="en-GB" sz="1600" b="1" dirty="0" smtClean="0">
                <a:solidFill>
                  <a:schemeClr val="accent3"/>
                </a:solidFill>
              </a:rPr>
              <a:t>“Row Labels”</a:t>
            </a:r>
            <a:r>
              <a:rPr lang="en-GB" sz="1600" dirty="0" smtClean="0"/>
              <a:t>, from the dropdown select </a:t>
            </a:r>
            <a:r>
              <a:rPr lang="en-GB" sz="1600" b="1" dirty="0" smtClean="0">
                <a:solidFill>
                  <a:schemeClr val="accent3"/>
                </a:solidFill>
              </a:rPr>
              <a:t>“Value Filters” </a:t>
            </a:r>
            <a:r>
              <a:rPr lang="en-GB" sz="1600" dirty="0" smtClean="0"/>
              <a:t>and then click on </a:t>
            </a:r>
            <a:r>
              <a:rPr lang="en-GB" sz="1600" b="1" dirty="0" smtClean="0">
                <a:solidFill>
                  <a:schemeClr val="accent3"/>
                </a:solidFill>
              </a:rPr>
              <a:t>“Top 10”</a:t>
            </a:r>
            <a:r>
              <a:rPr lang="en-GB" sz="1600" dirty="0" smtClean="0"/>
              <a:t>. In the appearing menu select 30 and click </a:t>
            </a:r>
            <a:r>
              <a:rPr lang="en-GB" sz="1600" b="1" dirty="0" smtClean="0">
                <a:solidFill>
                  <a:schemeClr val="accent3"/>
                </a:solidFill>
              </a:rPr>
              <a:t>“OK”</a:t>
            </a:r>
            <a:r>
              <a:rPr lang="en-GB" sz="1600" dirty="0" smtClean="0"/>
              <a:t>.</a:t>
            </a:r>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142</a:t>
            </a:fld>
            <a:endParaRPr lang="en-GB"/>
          </a:p>
        </p:txBody>
      </p:sp>
      <p:pic>
        <p:nvPicPr>
          <p:cNvPr id="7" name="Picture 6"/>
          <p:cNvPicPr>
            <a:picLocks noChangeAspect="1"/>
          </p:cNvPicPr>
          <p:nvPr/>
        </p:nvPicPr>
        <p:blipFill>
          <a:blip r:embed="rId2"/>
          <a:stretch>
            <a:fillRect/>
          </a:stretch>
        </p:blipFill>
        <p:spPr>
          <a:xfrm>
            <a:off x="704522" y="2804285"/>
            <a:ext cx="7755910" cy="3520314"/>
          </a:xfrm>
          <a:prstGeom prst="rect">
            <a:avLst/>
          </a:prstGeom>
        </p:spPr>
      </p:pic>
    </p:spTree>
    <p:extLst>
      <p:ext uri="{BB962C8B-B14F-4D97-AF65-F5344CB8AC3E}">
        <p14:creationId xmlns:p14="http://schemas.microsoft.com/office/powerpoint/2010/main" val="404851206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smtClean="0"/>
              <a:t>Pivot tables in Excel</a:t>
            </a:r>
            <a:endParaRPr lang="en-GB" sz="2800" b="0" i="0" dirty="0"/>
          </a:p>
        </p:txBody>
      </p:sp>
      <p:sp>
        <p:nvSpPr>
          <p:cNvPr id="3" name="Content Placeholder 2"/>
          <p:cNvSpPr>
            <a:spLocks noGrp="1"/>
          </p:cNvSpPr>
          <p:nvPr>
            <p:ph sz="quarter" idx="15"/>
          </p:nvPr>
        </p:nvSpPr>
        <p:spPr>
          <a:xfrm>
            <a:off x="533400" y="1484784"/>
            <a:ext cx="8077200" cy="4687416"/>
          </a:xfrm>
        </p:spPr>
        <p:txBody>
          <a:bodyPr/>
          <a:lstStyle/>
          <a:p>
            <a:pPr>
              <a:spcAft>
                <a:spcPts val="600"/>
              </a:spcAft>
            </a:pPr>
            <a:r>
              <a:rPr lang="en-GB" b="1" i="1" dirty="0">
                <a:solidFill>
                  <a:schemeClr val="accent1"/>
                </a:solidFill>
              </a:rPr>
              <a:t>Refining</a:t>
            </a:r>
            <a:r>
              <a:rPr lang="en-GB" b="1" i="1" dirty="0" smtClean="0">
                <a:solidFill>
                  <a:schemeClr val="accent1"/>
                </a:solidFill>
              </a:rPr>
              <a:t> the pivot table</a:t>
            </a:r>
          </a:p>
          <a:p>
            <a:pPr indent="0">
              <a:spcAft>
                <a:spcPts val="600"/>
              </a:spcAft>
            </a:pPr>
            <a:r>
              <a:rPr lang="en-GB" sz="1800" dirty="0" smtClean="0"/>
              <a:t>That’s more like it!  Now select all the data and format it as “Euro” to align it and enhance readability.</a:t>
            </a:r>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143</a:t>
            </a:fld>
            <a:endParaRPr lang="en-GB"/>
          </a:p>
        </p:txBody>
      </p:sp>
      <p:pic>
        <p:nvPicPr>
          <p:cNvPr id="8" name="Picture 7"/>
          <p:cNvPicPr>
            <a:picLocks noChangeAspect="1"/>
          </p:cNvPicPr>
          <p:nvPr/>
        </p:nvPicPr>
        <p:blipFill>
          <a:blip r:embed="rId2"/>
          <a:stretch>
            <a:fillRect/>
          </a:stretch>
        </p:blipFill>
        <p:spPr>
          <a:xfrm>
            <a:off x="1390157" y="2708920"/>
            <a:ext cx="7220444" cy="3468734"/>
          </a:xfrm>
          <a:prstGeom prst="rect">
            <a:avLst/>
          </a:prstGeom>
        </p:spPr>
      </p:pic>
      <p:sp>
        <p:nvSpPr>
          <p:cNvPr id="10" name="Rounded Rectangle 9"/>
          <p:cNvSpPr/>
          <p:nvPr/>
        </p:nvSpPr>
        <p:spPr bwMode="ltGray">
          <a:xfrm>
            <a:off x="6732240" y="2924944"/>
            <a:ext cx="1878360" cy="1224136"/>
          </a:xfrm>
          <a:prstGeom prst="roundRect">
            <a:avLst/>
          </a:prstGeom>
          <a:noFill/>
          <a:ln w="317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spTree>
    <p:extLst>
      <p:ext uri="{BB962C8B-B14F-4D97-AF65-F5344CB8AC3E}">
        <p14:creationId xmlns:p14="http://schemas.microsoft.com/office/powerpoint/2010/main" val="122667540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smtClean="0"/>
              <a:t>Pivot tables in Excel</a:t>
            </a:r>
            <a:endParaRPr lang="en-GB" sz="2800" b="0" i="0" dirty="0"/>
          </a:p>
        </p:txBody>
      </p:sp>
      <p:sp>
        <p:nvSpPr>
          <p:cNvPr id="3" name="Content Placeholder 2"/>
          <p:cNvSpPr>
            <a:spLocks noGrp="1"/>
          </p:cNvSpPr>
          <p:nvPr>
            <p:ph sz="quarter" idx="15"/>
          </p:nvPr>
        </p:nvSpPr>
        <p:spPr>
          <a:xfrm>
            <a:off x="533400" y="1484784"/>
            <a:ext cx="8077200" cy="4687416"/>
          </a:xfrm>
        </p:spPr>
        <p:txBody>
          <a:bodyPr/>
          <a:lstStyle/>
          <a:p>
            <a:pPr>
              <a:spcAft>
                <a:spcPts val="600"/>
              </a:spcAft>
            </a:pPr>
            <a:r>
              <a:rPr lang="en-GB" b="1" i="1" dirty="0">
                <a:solidFill>
                  <a:schemeClr val="accent1"/>
                </a:solidFill>
              </a:rPr>
              <a:t>Refining</a:t>
            </a:r>
            <a:r>
              <a:rPr lang="en-GB" b="1" i="1" dirty="0" smtClean="0">
                <a:solidFill>
                  <a:schemeClr val="accent1"/>
                </a:solidFill>
              </a:rPr>
              <a:t> the pivot table</a:t>
            </a:r>
          </a:p>
          <a:p>
            <a:pPr indent="0">
              <a:spcAft>
                <a:spcPts val="600"/>
              </a:spcAft>
            </a:pPr>
            <a:r>
              <a:rPr lang="en-GB" sz="1800" dirty="0" smtClean="0"/>
              <a:t>That’s more like it!  Now select all the data and format it as “Euro” to align it and enhance readability.</a:t>
            </a:r>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144</a:t>
            </a:fld>
            <a:endParaRPr lang="en-GB"/>
          </a:p>
        </p:txBody>
      </p:sp>
      <p:pic>
        <p:nvPicPr>
          <p:cNvPr id="8" name="Picture 7"/>
          <p:cNvPicPr>
            <a:picLocks noChangeAspect="1"/>
          </p:cNvPicPr>
          <p:nvPr/>
        </p:nvPicPr>
        <p:blipFill>
          <a:blip r:embed="rId2"/>
          <a:stretch>
            <a:fillRect/>
          </a:stretch>
        </p:blipFill>
        <p:spPr>
          <a:xfrm>
            <a:off x="1390157" y="2708920"/>
            <a:ext cx="7220444" cy="3468734"/>
          </a:xfrm>
          <a:prstGeom prst="rect">
            <a:avLst/>
          </a:prstGeom>
        </p:spPr>
      </p:pic>
      <p:sp>
        <p:nvSpPr>
          <p:cNvPr id="10" name="Rounded Rectangle 9"/>
          <p:cNvSpPr/>
          <p:nvPr/>
        </p:nvSpPr>
        <p:spPr bwMode="ltGray">
          <a:xfrm>
            <a:off x="6732240" y="2924944"/>
            <a:ext cx="1878360" cy="1224136"/>
          </a:xfrm>
          <a:prstGeom prst="roundRect">
            <a:avLst/>
          </a:prstGeom>
          <a:noFill/>
          <a:ln w="317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spTree>
    <p:extLst>
      <p:ext uri="{BB962C8B-B14F-4D97-AF65-F5344CB8AC3E}">
        <p14:creationId xmlns:p14="http://schemas.microsoft.com/office/powerpoint/2010/main" val="331576769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smtClean="0"/>
              <a:t>Pivot tables in Excel</a:t>
            </a:r>
            <a:endParaRPr lang="en-GB" sz="2800" b="0" i="0" dirty="0"/>
          </a:p>
        </p:txBody>
      </p:sp>
      <p:sp>
        <p:nvSpPr>
          <p:cNvPr id="3" name="Content Placeholder 2"/>
          <p:cNvSpPr>
            <a:spLocks noGrp="1"/>
          </p:cNvSpPr>
          <p:nvPr>
            <p:ph sz="quarter" idx="15"/>
          </p:nvPr>
        </p:nvSpPr>
        <p:spPr>
          <a:xfrm>
            <a:off x="533400" y="1484784"/>
            <a:ext cx="8077200" cy="4687416"/>
          </a:xfrm>
        </p:spPr>
        <p:txBody>
          <a:bodyPr/>
          <a:lstStyle/>
          <a:p>
            <a:pPr>
              <a:spcAft>
                <a:spcPts val="600"/>
              </a:spcAft>
            </a:pPr>
            <a:r>
              <a:rPr lang="en-GB" b="1" i="1" dirty="0" smtClean="0">
                <a:solidFill>
                  <a:schemeClr val="accent1"/>
                </a:solidFill>
              </a:rPr>
              <a:t>Refining the pivot table</a:t>
            </a:r>
          </a:p>
          <a:p>
            <a:pPr indent="0">
              <a:spcAft>
                <a:spcPts val="600"/>
              </a:spcAft>
            </a:pPr>
            <a:r>
              <a:rPr lang="en-GB" sz="1800" dirty="0" smtClean="0"/>
              <a:t>Now let’s find out which of these 30 countries are funded more than the average! Select all the data, click on </a:t>
            </a:r>
            <a:r>
              <a:rPr lang="en-GB" sz="1800" b="1" dirty="0" smtClean="0">
                <a:solidFill>
                  <a:schemeClr val="accent3"/>
                </a:solidFill>
              </a:rPr>
              <a:t>“Conditional Formatting” </a:t>
            </a:r>
            <a:r>
              <a:rPr lang="en-GB" sz="1800" dirty="0" smtClean="0"/>
              <a:t>, then </a:t>
            </a:r>
            <a:r>
              <a:rPr lang="en-GB" sz="1800" b="1" dirty="0" smtClean="0">
                <a:solidFill>
                  <a:schemeClr val="accent3"/>
                </a:solidFill>
              </a:rPr>
              <a:t>“Highlight Cells Rules”</a:t>
            </a:r>
            <a:r>
              <a:rPr lang="en-GB" sz="1800" dirty="0" smtClean="0"/>
              <a:t> and click on </a:t>
            </a:r>
            <a:r>
              <a:rPr lang="en-GB" sz="1800" b="1" dirty="0" smtClean="0">
                <a:solidFill>
                  <a:schemeClr val="accent3"/>
                </a:solidFill>
              </a:rPr>
              <a:t>“Greater Than”</a:t>
            </a:r>
            <a:r>
              <a:rPr lang="en-GB" sz="1800" dirty="0" smtClean="0"/>
              <a:t>.</a:t>
            </a:r>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145</a:t>
            </a:fld>
            <a:endParaRPr lang="en-GB"/>
          </a:p>
        </p:txBody>
      </p:sp>
      <p:pic>
        <p:nvPicPr>
          <p:cNvPr id="7" name="Picture 6"/>
          <p:cNvPicPr>
            <a:picLocks noChangeAspect="1"/>
          </p:cNvPicPr>
          <p:nvPr/>
        </p:nvPicPr>
        <p:blipFill>
          <a:blip r:embed="rId2"/>
          <a:stretch>
            <a:fillRect/>
          </a:stretch>
        </p:blipFill>
        <p:spPr>
          <a:xfrm>
            <a:off x="971600" y="3024743"/>
            <a:ext cx="7200800" cy="3147457"/>
          </a:xfrm>
          <a:prstGeom prst="rect">
            <a:avLst/>
          </a:prstGeom>
        </p:spPr>
      </p:pic>
    </p:spTree>
    <p:extLst>
      <p:ext uri="{BB962C8B-B14F-4D97-AF65-F5344CB8AC3E}">
        <p14:creationId xmlns:p14="http://schemas.microsoft.com/office/powerpoint/2010/main" val="262822101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smtClean="0"/>
              <a:t>Pivot tables in Excel</a:t>
            </a:r>
            <a:endParaRPr lang="en-GB" sz="2800" b="0" i="0" dirty="0"/>
          </a:p>
        </p:txBody>
      </p:sp>
      <p:sp>
        <p:nvSpPr>
          <p:cNvPr id="3" name="Content Placeholder 2"/>
          <p:cNvSpPr>
            <a:spLocks noGrp="1"/>
          </p:cNvSpPr>
          <p:nvPr>
            <p:ph sz="quarter" idx="15"/>
          </p:nvPr>
        </p:nvSpPr>
        <p:spPr>
          <a:xfrm>
            <a:off x="533400" y="1660711"/>
            <a:ext cx="8077200" cy="760177"/>
          </a:xfrm>
        </p:spPr>
        <p:txBody>
          <a:bodyPr/>
          <a:lstStyle/>
          <a:p>
            <a:pPr>
              <a:spcAft>
                <a:spcPts val="600"/>
              </a:spcAft>
            </a:pPr>
            <a:r>
              <a:rPr lang="en-GB" b="1" i="1" dirty="0" smtClean="0">
                <a:solidFill>
                  <a:schemeClr val="accent1"/>
                </a:solidFill>
              </a:rPr>
              <a:t>Refining the pivot table</a:t>
            </a:r>
          </a:p>
          <a:p>
            <a:pPr indent="0" algn="just">
              <a:spcAft>
                <a:spcPts val="600"/>
              </a:spcAft>
            </a:pPr>
            <a:r>
              <a:rPr lang="en-GB" sz="1800" dirty="0" smtClean="0"/>
              <a:t>In the menu that appears activate the first field and click on the cell containing</a:t>
            </a:r>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146</a:t>
            </a:fld>
            <a:endParaRPr lang="en-GB"/>
          </a:p>
        </p:txBody>
      </p:sp>
      <p:pic>
        <p:nvPicPr>
          <p:cNvPr id="9" name="Picture 8"/>
          <p:cNvPicPr>
            <a:picLocks noChangeAspect="1"/>
          </p:cNvPicPr>
          <p:nvPr/>
        </p:nvPicPr>
        <p:blipFill>
          <a:blip r:embed="rId2"/>
          <a:stretch>
            <a:fillRect/>
          </a:stretch>
        </p:blipFill>
        <p:spPr>
          <a:xfrm>
            <a:off x="3049052" y="2439919"/>
            <a:ext cx="5561547" cy="3865650"/>
          </a:xfrm>
          <a:prstGeom prst="rect">
            <a:avLst/>
          </a:prstGeom>
        </p:spPr>
      </p:pic>
      <p:sp>
        <p:nvSpPr>
          <p:cNvPr id="10" name="TextBox 9"/>
          <p:cNvSpPr txBox="1"/>
          <p:nvPr/>
        </p:nvSpPr>
        <p:spPr>
          <a:xfrm>
            <a:off x="530352" y="2348880"/>
            <a:ext cx="2385464" cy="3956689"/>
          </a:xfrm>
          <a:prstGeom prst="rect">
            <a:avLst/>
          </a:prstGeom>
          <a:noFill/>
        </p:spPr>
        <p:txBody>
          <a:bodyPr vert="horz" wrap="square" lIns="0" tIns="0" rIns="0" bIns="0" rtlCol="0">
            <a:noAutofit/>
          </a:bodyPr>
          <a:lstStyle/>
          <a:p>
            <a:pPr indent="0">
              <a:spcAft>
                <a:spcPts val="600"/>
              </a:spcAft>
            </a:pPr>
            <a:r>
              <a:rPr lang="en-GB" dirty="0">
                <a:latin typeface="Georgia" pitchFamily="18" charset="0"/>
              </a:rPr>
              <a:t>the value of the </a:t>
            </a:r>
            <a:r>
              <a:rPr lang="en-GB" b="1" dirty="0">
                <a:solidFill>
                  <a:schemeClr val="accent3"/>
                </a:solidFill>
                <a:latin typeface="Georgia" pitchFamily="18" charset="0"/>
              </a:rPr>
              <a:t>“Grand </a:t>
            </a:r>
            <a:r>
              <a:rPr lang="en-GB" b="1" dirty="0" smtClean="0">
                <a:solidFill>
                  <a:schemeClr val="accent3"/>
                </a:solidFill>
                <a:latin typeface="Georgia" pitchFamily="18" charset="0"/>
              </a:rPr>
              <a:t> Total</a:t>
            </a:r>
            <a:r>
              <a:rPr lang="en-GB" b="1" dirty="0">
                <a:solidFill>
                  <a:schemeClr val="accent3"/>
                </a:solidFill>
                <a:latin typeface="Georgia" pitchFamily="18" charset="0"/>
              </a:rPr>
              <a:t>” </a:t>
            </a:r>
            <a:r>
              <a:rPr lang="en-GB" dirty="0">
                <a:latin typeface="Georgia" pitchFamily="18" charset="0"/>
              </a:rPr>
              <a:t>and divide by </a:t>
            </a:r>
            <a:r>
              <a:rPr lang="en-GB" dirty="0" smtClean="0">
                <a:latin typeface="Georgia" pitchFamily="18" charset="0"/>
              </a:rPr>
              <a:t>30 by </a:t>
            </a:r>
            <a:r>
              <a:rPr lang="en-GB" dirty="0">
                <a:latin typeface="Georgia" pitchFamily="18" charset="0"/>
              </a:rPr>
              <a:t>typing </a:t>
            </a:r>
            <a:r>
              <a:rPr lang="en-GB" b="1" dirty="0">
                <a:solidFill>
                  <a:schemeClr val="accent3"/>
                </a:solidFill>
                <a:latin typeface="Georgia" pitchFamily="18" charset="0"/>
              </a:rPr>
              <a:t>“/30” </a:t>
            </a:r>
            <a:r>
              <a:rPr lang="en-GB" dirty="0" smtClean="0">
                <a:latin typeface="Georgia" pitchFamily="18" charset="0"/>
              </a:rPr>
              <a:t>after it. In </a:t>
            </a:r>
            <a:r>
              <a:rPr lang="en-GB" dirty="0">
                <a:latin typeface="Georgia" pitchFamily="18" charset="0"/>
              </a:rPr>
              <a:t>the </a:t>
            </a:r>
            <a:r>
              <a:rPr lang="en-GB" b="1" dirty="0">
                <a:solidFill>
                  <a:schemeClr val="accent3"/>
                </a:solidFill>
                <a:latin typeface="Georgia" pitchFamily="18" charset="0"/>
              </a:rPr>
              <a:t>“with”</a:t>
            </a:r>
            <a:r>
              <a:rPr lang="en-GB" dirty="0">
                <a:latin typeface="Georgia" pitchFamily="18" charset="0"/>
              </a:rPr>
              <a:t> field </a:t>
            </a:r>
            <a:r>
              <a:rPr lang="en-GB" dirty="0" smtClean="0">
                <a:latin typeface="Georgia" pitchFamily="18" charset="0"/>
              </a:rPr>
              <a:t>select </a:t>
            </a:r>
            <a:r>
              <a:rPr lang="en-GB" b="1" dirty="0">
                <a:solidFill>
                  <a:schemeClr val="accent3"/>
                </a:solidFill>
                <a:latin typeface="Georgia" pitchFamily="18" charset="0"/>
              </a:rPr>
              <a:t>“Light Red Fill”</a:t>
            </a:r>
            <a:r>
              <a:rPr lang="en-GB" dirty="0">
                <a:latin typeface="Georgia" pitchFamily="18" charset="0"/>
              </a:rPr>
              <a:t> </a:t>
            </a:r>
            <a:r>
              <a:rPr lang="en-GB" dirty="0" smtClean="0">
                <a:latin typeface="Georgia" pitchFamily="18" charset="0"/>
              </a:rPr>
              <a:t>and </a:t>
            </a:r>
            <a:r>
              <a:rPr lang="en-GB" dirty="0">
                <a:latin typeface="Georgia" pitchFamily="18" charset="0"/>
              </a:rPr>
              <a:t>click </a:t>
            </a:r>
            <a:r>
              <a:rPr lang="en-GB" b="1" dirty="0">
                <a:solidFill>
                  <a:schemeClr val="accent3"/>
                </a:solidFill>
                <a:latin typeface="Georgia" pitchFamily="18" charset="0"/>
              </a:rPr>
              <a:t>“OK”</a:t>
            </a:r>
            <a:r>
              <a:rPr lang="en-GB" dirty="0">
                <a:latin typeface="Georgia" pitchFamily="18" charset="0"/>
              </a:rPr>
              <a:t>.</a:t>
            </a:r>
          </a:p>
          <a:p>
            <a:pPr indent="-274320">
              <a:spcAft>
                <a:spcPts val="900"/>
              </a:spcAft>
            </a:pPr>
            <a:endParaRPr lang="en-GB" sz="2000" dirty="0" err="1" smtClean="0">
              <a:latin typeface="Georgia" pitchFamily="18" charset="0"/>
            </a:endParaRPr>
          </a:p>
        </p:txBody>
      </p:sp>
    </p:spTree>
    <p:extLst>
      <p:ext uri="{BB962C8B-B14F-4D97-AF65-F5344CB8AC3E}">
        <p14:creationId xmlns:p14="http://schemas.microsoft.com/office/powerpoint/2010/main" val="48206479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smtClean="0"/>
              <a:t>Pivot tables in Excel</a:t>
            </a:r>
            <a:endParaRPr lang="en-GB" sz="2800" b="0" i="0" dirty="0"/>
          </a:p>
        </p:txBody>
      </p:sp>
      <p:sp>
        <p:nvSpPr>
          <p:cNvPr id="3" name="Content Placeholder 2"/>
          <p:cNvSpPr>
            <a:spLocks noGrp="1"/>
          </p:cNvSpPr>
          <p:nvPr>
            <p:ph sz="quarter" idx="15"/>
          </p:nvPr>
        </p:nvSpPr>
        <p:spPr>
          <a:xfrm>
            <a:off x="533400" y="1484784"/>
            <a:ext cx="8077200" cy="4687416"/>
          </a:xfrm>
        </p:spPr>
        <p:txBody>
          <a:bodyPr/>
          <a:lstStyle/>
          <a:p>
            <a:pPr>
              <a:spcAft>
                <a:spcPts val="600"/>
              </a:spcAft>
            </a:pPr>
            <a:r>
              <a:rPr lang="en-GB" b="1" i="1" dirty="0" smtClean="0">
                <a:solidFill>
                  <a:schemeClr val="accent1"/>
                </a:solidFill>
              </a:rPr>
              <a:t>Refining the pivot table</a:t>
            </a:r>
          </a:p>
          <a:p>
            <a:pPr indent="0">
              <a:spcAft>
                <a:spcPts val="600"/>
              </a:spcAft>
            </a:pPr>
            <a:r>
              <a:rPr lang="en-GB" sz="1800" dirty="0" smtClean="0"/>
              <a:t>Now do the same again but click on </a:t>
            </a:r>
            <a:r>
              <a:rPr lang="en-GB" sz="1800" b="1" dirty="0" smtClean="0">
                <a:solidFill>
                  <a:schemeClr val="accent3"/>
                </a:solidFill>
              </a:rPr>
              <a:t>“Conditional Formatting” </a:t>
            </a:r>
            <a:r>
              <a:rPr lang="en-GB" sz="1800" dirty="0" smtClean="0"/>
              <a:t>, then </a:t>
            </a:r>
            <a:r>
              <a:rPr lang="en-GB" sz="1800" b="1" dirty="0" smtClean="0">
                <a:solidFill>
                  <a:schemeClr val="accent3"/>
                </a:solidFill>
              </a:rPr>
              <a:t>“Top/Bottom Cells Rules”</a:t>
            </a:r>
            <a:r>
              <a:rPr lang="en-GB" sz="1800" dirty="0" smtClean="0"/>
              <a:t> and click on </a:t>
            </a:r>
            <a:r>
              <a:rPr lang="en-GB" sz="1800" b="1" dirty="0" smtClean="0">
                <a:solidFill>
                  <a:schemeClr val="accent3"/>
                </a:solidFill>
              </a:rPr>
              <a:t>“Top 10 Items”</a:t>
            </a:r>
            <a:r>
              <a:rPr lang="en-GB" sz="1800" dirty="0" smtClean="0"/>
              <a:t>. Customise the fields so that the Top 1 item has a red border and a bold red typeface.</a:t>
            </a:r>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147</a:t>
            </a:fld>
            <a:endParaRPr lang="en-GB"/>
          </a:p>
        </p:txBody>
      </p:sp>
      <p:pic>
        <p:nvPicPr>
          <p:cNvPr id="8" name="Picture 7"/>
          <p:cNvPicPr>
            <a:picLocks noChangeAspect="1"/>
          </p:cNvPicPr>
          <p:nvPr/>
        </p:nvPicPr>
        <p:blipFill>
          <a:blip r:embed="rId2"/>
          <a:stretch>
            <a:fillRect/>
          </a:stretch>
        </p:blipFill>
        <p:spPr>
          <a:xfrm>
            <a:off x="1306748" y="2893215"/>
            <a:ext cx="6530503" cy="3275424"/>
          </a:xfrm>
          <a:prstGeom prst="rect">
            <a:avLst/>
          </a:prstGeom>
        </p:spPr>
      </p:pic>
    </p:spTree>
    <p:extLst>
      <p:ext uri="{BB962C8B-B14F-4D97-AF65-F5344CB8AC3E}">
        <p14:creationId xmlns:p14="http://schemas.microsoft.com/office/powerpoint/2010/main" val="261220650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smtClean="0"/>
              <a:t>Pivot tables in Excel</a:t>
            </a:r>
            <a:endParaRPr lang="en-GB" sz="2800" b="0" i="0" dirty="0"/>
          </a:p>
        </p:txBody>
      </p:sp>
      <p:sp>
        <p:nvSpPr>
          <p:cNvPr id="3" name="Content Placeholder 2"/>
          <p:cNvSpPr>
            <a:spLocks noGrp="1"/>
          </p:cNvSpPr>
          <p:nvPr>
            <p:ph sz="quarter" idx="15"/>
          </p:nvPr>
        </p:nvSpPr>
        <p:spPr>
          <a:xfrm>
            <a:off x="533400" y="1484784"/>
            <a:ext cx="5257800" cy="4687416"/>
          </a:xfrm>
        </p:spPr>
        <p:txBody>
          <a:bodyPr/>
          <a:lstStyle/>
          <a:p>
            <a:pPr>
              <a:spcAft>
                <a:spcPts val="600"/>
              </a:spcAft>
            </a:pPr>
            <a:r>
              <a:rPr lang="en-GB" b="1" i="1" dirty="0" smtClean="0">
                <a:solidFill>
                  <a:schemeClr val="accent1"/>
                </a:solidFill>
              </a:rPr>
              <a:t>Refining the pivot table</a:t>
            </a:r>
          </a:p>
          <a:p>
            <a:pPr indent="0">
              <a:spcAft>
                <a:spcPts val="600"/>
              </a:spcAft>
            </a:pPr>
            <a:r>
              <a:rPr lang="en-GB" sz="1800" dirty="0" smtClean="0"/>
              <a:t>Hmm… It looks like a handful of countries are getting funded above average. </a:t>
            </a:r>
          </a:p>
          <a:p>
            <a:pPr indent="0">
              <a:spcAft>
                <a:spcPts val="600"/>
              </a:spcAft>
            </a:pPr>
            <a:r>
              <a:rPr lang="en-GB" sz="1800" dirty="0" smtClean="0"/>
              <a:t>Lets take a closer look on the difference with the others!</a:t>
            </a:r>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148</a:t>
            </a:fld>
            <a:endParaRPr lang="en-GB"/>
          </a:p>
        </p:txBody>
      </p:sp>
      <p:pic>
        <p:nvPicPr>
          <p:cNvPr id="9" name="Picture 8"/>
          <p:cNvPicPr>
            <a:picLocks noChangeAspect="1"/>
          </p:cNvPicPr>
          <p:nvPr/>
        </p:nvPicPr>
        <p:blipFill>
          <a:blip r:embed="rId2"/>
          <a:stretch>
            <a:fillRect/>
          </a:stretch>
        </p:blipFill>
        <p:spPr>
          <a:xfrm>
            <a:off x="5724129" y="1630285"/>
            <a:ext cx="2886472" cy="4694315"/>
          </a:xfrm>
          <a:prstGeom prst="rect">
            <a:avLst/>
          </a:prstGeom>
        </p:spPr>
      </p:pic>
    </p:spTree>
    <p:extLst>
      <p:ext uri="{BB962C8B-B14F-4D97-AF65-F5344CB8AC3E}">
        <p14:creationId xmlns:p14="http://schemas.microsoft.com/office/powerpoint/2010/main" val="233162664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smtClean="0"/>
              <a:t>Pivot tables in Excel</a:t>
            </a:r>
            <a:endParaRPr lang="en-GB" sz="2800" b="0" i="0" dirty="0"/>
          </a:p>
        </p:txBody>
      </p:sp>
      <p:sp>
        <p:nvSpPr>
          <p:cNvPr id="3" name="Content Placeholder 2"/>
          <p:cNvSpPr>
            <a:spLocks noGrp="1"/>
          </p:cNvSpPr>
          <p:nvPr>
            <p:ph sz="quarter" idx="15"/>
          </p:nvPr>
        </p:nvSpPr>
        <p:spPr>
          <a:xfrm>
            <a:off x="533400" y="1484784"/>
            <a:ext cx="7999040" cy="1440160"/>
          </a:xfrm>
        </p:spPr>
        <p:txBody>
          <a:bodyPr/>
          <a:lstStyle/>
          <a:p>
            <a:pPr>
              <a:spcAft>
                <a:spcPts val="600"/>
              </a:spcAft>
            </a:pPr>
            <a:r>
              <a:rPr lang="en-GB" b="1" i="1" dirty="0" smtClean="0">
                <a:solidFill>
                  <a:schemeClr val="accent1"/>
                </a:solidFill>
              </a:rPr>
              <a:t>Making a chart</a:t>
            </a:r>
          </a:p>
          <a:p>
            <a:pPr indent="0">
              <a:spcAft>
                <a:spcPts val="600"/>
              </a:spcAft>
            </a:pPr>
            <a:r>
              <a:rPr lang="en-GB" sz="1800" dirty="0" smtClean="0"/>
              <a:t>Let’s make a chart to investigate. Click on the </a:t>
            </a:r>
            <a:r>
              <a:rPr lang="en-GB" sz="1800" b="1" dirty="0" smtClean="0">
                <a:solidFill>
                  <a:schemeClr val="accent3"/>
                </a:solidFill>
              </a:rPr>
              <a:t>“See all charts” </a:t>
            </a:r>
            <a:r>
              <a:rPr lang="en-GB" sz="1800" dirty="0" smtClean="0"/>
              <a:t>button at the bottom right of </a:t>
            </a:r>
            <a:r>
              <a:rPr lang="en-GB" sz="1800" b="1" dirty="0" smtClean="0">
                <a:solidFill>
                  <a:schemeClr val="accent3"/>
                </a:solidFill>
              </a:rPr>
              <a:t>“Charts” </a:t>
            </a:r>
            <a:r>
              <a:rPr lang="en-GB" sz="1800" dirty="0" smtClean="0"/>
              <a:t>tab. Select </a:t>
            </a:r>
            <a:r>
              <a:rPr lang="en-GB" sz="1800" b="1" dirty="0" smtClean="0">
                <a:solidFill>
                  <a:schemeClr val="accent3"/>
                </a:solidFill>
              </a:rPr>
              <a:t>“Column”</a:t>
            </a:r>
            <a:r>
              <a:rPr lang="en-GB" sz="1800" dirty="0" smtClean="0"/>
              <a:t> and from there </a:t>
            </a:r>
            <a:r>
              <a:rPr lang="en-GB" sz="1800" b="1" dirty="0" smtClean="0">
                <a:solidFill>
                  <a:schemeClr val="accent3"/>
                </a:solidFill>
              </a:rPr>
              <a:t>“Clustered Column”.</a:t>
            </a:r>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149</a:t>
            </a:fld>
            <a:endParaRPr lang="en-GB"/>
          </a:p>
        </p:txBody>
      </p:sp>
      <p:pic>
        <p:nvPicPr>
          <p:cNvPr id="7" name="Picture 6"/>
          <p:cNvPicPr>
            <a:picLocks noChangeAspect="1"/>
          </p:cNvPicPr>
          <p:nvPr/>
        </p:nvPicPr>
        <p:blipFill>
          <a:blip r:embed="rId2"/>
          <a:stretch>
            <a:fillRect/>
          </a:stretch>
        </p:blipFill>
        <p:spPr>
          <a:xfrm>
            <a:off x="2218486" y="3016771"/>
            <a:ext cx="6392114" cy="3155429"/>
          </a:xfrm>
          <a:prstGeom prst="rect">
            <a:avLst/>
          </a:prstGeom>
        </p:spPr>
      </p:pic>
    </p:spTree>
    <p:extLst>
      <p:ext uri="{BB962C8B-B14F-4D97-AF65-F5344CB8AC3E}">
        <p14:creationId xmlns:p14="http://schemas.microsoft.com/office/powerpoint/2010/main" val="19487556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Why visualise?</a:t>
            </a:r>
            <a:endParaRPr lang="en-GB" sz="2000" dirty="0"/>
          </a:p>
        </p:txBody>
      </p:sp>
      <p:sp>
        <p:nvSpPr>
          <p:cNvPr id="3" name="Content Placeholder 2"/>
          <p:cNvSpPr>
            <a:spLocks noGrp="1"/>
          </p:cNvSpPr>
          <p:nvPr>
            <p:ph sz="quarter" idx="15"/>
          </p:nvPr>
        </p:nvSpPr>
        <p:spPr>
          <a:xfrm>
            <a:off x="533400" y="1884556"/>
            <a:ext cx="8077200" cy="4064724"/>
          </a:xfrm>
        </p:spPr>
        <p:txBody>
          <a:bodyPr anchor="t"/>
          <a:lstStyle/>
          <a:p>
            <a:pPr>
              <a:spcAft>
                <a:spcPts val="1200"/>
              </a:spcAft>
            </a:pPr>
            <a:r>
              <a:rPr lang="en-GB" sz="1800" b="1" dirty="0" smtClean="0">
                <a:solidFill>
                  <a:schemeClr val="tx2"/>
                </a:solidFill>
              </a:rPr>
              <a:t>To Communicate</a:t>
            </a:r>
            <a:endParaRPr lang="en-GB" sz="1800" b="1" dirty="0"/>
          </a:p>
          <a:p>
            <a:pPr marL="268288" indent="-268288">
              <a:spcAft>
                <a:spcPts val="1200"/>
              </a:spcAft>
              <a:buFont typeface="Arial" panose="020B0604020202020204" pitchFamily="34" charset="0"/>
              <a:buChar char="•"/>
            </a:pPr>
            <a:r>
              <a:rPr lang="en-GB" sz="1800" dirty="0" smtClean="0"/>
              <a:t>The right visualisation can </a:t>
            </a:r>
            <a:r>
              <a:rPr lang="en-GB" sz="1800" b="1" dirty="0" smtClean="0">
                <a:solidFill>
                  <a:schemeClr val="accent5"/>
                </a:solidFill>
              </a:rPr>
              <a:t>emphasize</a:t>
            </a:r>
            <a:r>
              <a:rPr lang="en-GB" sz="1800" dirty="0" smtClean="0">
                <a:solidFill>
                  <a:schemeClr val="accent5"/>
                </a:solidFill>
              </a:rPr>
              <a:t> </a:t>
            </a:r>
            <a:r>
              <a:rPr lang="en-GB" sz="1800" dirty="0" smtClean="0"/>
              <a:t>key points, provide</a:t>
            </a:r>
            <a:r>
              <a:rPr lang="en-GB" sz="1800" dirty="0" smtClean="0">
                <a:solidFill>
                  <a:schemeClr val="tx2"/>
                </a:solidFill>
              </a:rPr>
              <a:t> </a:t>
            </a:r>
            <a:r>
              <a:rPr lang="en-GB" sz="1800" b="1" dirty="0" smtClean="0">
                <a:solidFill>
                  <a:schemeClr val="accent5"/>
                </a:solidFill>
              </a:rPr>
              <a:t>context</a:t>
            </a:r>
            <a:r>
              <a:rPr lang="en-GB" sz="1800" dirty="0" smtClean="0">
                <a:solidFill>
                  <a:schemeClr val="accent5"/>
                </a:solidFill>
              </a:rPr>
              <a:t> </a:t>
            </a:r>
            <a:r>
              <a:rPr lang="en-GB" sz="1800" dirty="0" smtClean="0"/>
              <a:t>and</a:t>
            </a:r>
            <a:r>
              <a:rPr lang="en-GB" sz="1800" dirty="0" smtClean="0">
                <a:solidFill>
                  <a:schemeClr val="tx2"/>
                </a:solidFill>
              </a:rPr>
              <a:t> </a:t>
            </a:r>
            <a:r>
              <a:rPr lang="en-GB" sz="1800" b="1" dirty="0" smtClean="0">
                <a:solidFill>
                  <a:schemeClr val="accent5"/>
                </a:solidFill>
              </a:rPr>
              <a:t>engage</a:t>
            </a:r>
            <a:r>
              <a:rPr lang="en-GB" sz="1800" dirty="0" smtClean="0">
                <a:solidFill>
                  <a:schemeClr val="accent5"/>
                </a:solidFill>
              </a:rPr>
              <a:t> </a:t>
            </a:r>
            <a:r>
              <a:rPr lang="en-GB" sz="1800" dirty="0" smtClean="0"/>
              <a:t>the audience.</a:t>
            </a:r>
            <a:endParaRPr lang="en-GB" sz="1800" dirty="0"/>
          </a:p>
          <a:p>
            <a:pPr marL="268288" indent="-268288">
              <a:spcAft>
                <a:spcPts val="1200"/>
              </a:spcAft>
              <a:buFont typeface="Arial" panose="020B0604020202020204" pitchFamily="34" charset="0"/>
              <a:buChar char="•"/>
            </a:pPr>
            <a:r>
              <a:rPr lang="en-GB" sz="1800" dirty="0" smtClean="0"/>
              <a:t>Great </a:t>
            </a:r>
            <a:r>
              <a:rPr lang="en-GB" sz="1800" dirty="0"/>
              <a:t>speakers use </a:t>
            </a:r>
            <a:r>
              <a:rPr lang="en-GB" sz="1800" dirty="0" smtClean="0"/>
              <a:t>visualisations to </a:t>
            </a:r>
            <a:r>
              <a:rPr lang="en-GB" sz="1800" b="1" dirty="0">
                <a:solidFill>
                  <a:schemeClr val="accent5"/>
                </a:solidFill>
              </a:rPr>
              <a:t>support</a:t>
            </a:r>
            <a:r>
              <a:rPr lang="en-GB" sz="1800" dirty="0">
                <a:solidFill>
                  <a:schemeClr val="accent5"/>
                </a:solidFill>
              </a:rPr>
              <a:t> </a:t>
            </a:r>
            <a:r>
              <a:rPr lang="en-GB" sz="1800" dirty="0"/>
              <a:t>their ideas and make them </a:t>
            </a:r>
            <a:r>
              <a:rPr lang="en-GB" sz="1800" b="1" dirty="0" smtClean="0">
                <a:solidFill>
                  <a:schemeClr val="accent5"/>
                </a:solidFill>
              </a:rPr>
              <a:t>memorable</a:t>
            </a:r>
            <a:r>
              <a:rPr lang="en-GB" sz="1800" dirty="0" smtClean="0"/>
              <a:t>.</a:t>
            </a:r>
          </a:p>
          <a:p>
            <a:pPr marL="285750" indent="-285750">
              <a:spcAft>
                <a:spcPts val="1200"/>
              </a:spcAft>
              <a:buFont typeface="Arial" panose="020B0604020202020204" pitchFamily="34" charset="0"/>
              <a:buChar char="•"/>
            </a:pPr>
            <a:r>
              <a:rPr lang="en-GB" sz="1800" dirty="0"/>
              <a:t>Sometimes the visualisation </a:t>
            </a:r>
            <a:r>
              <a:rPr lang="en-GB" sz="1800" b="1" dirty="0">
                <a:solidFill>
                  <a:schemeClr val="accent5"/>
                </a:solidFill>
              </a:rPr>
              <a:t>communicates</a:t>
            </a:r>
            <a:r>
              <a:rPr lang="en-GB" sz="1800" dirty="0">
                <a:solidFill>
                  <a:schemeClr val="accent5"/>
                </a:solidFill>
              </a:rPr>
              <a:t> </a:t>
            </a:r>
            <a:r>
              <a:rPr lang="en-GB" sz="1800" dirty="0"/>
              <a:t>all the information </a:t>
            </a:r>
            <a:r>
              <a:rPr lang="en-GB" sz="1800" b="1" dirty="0">
                <a:solidFill>
                  <a:schemeClr val="accent5"/>
                </a:solidFill>
              </a:rPr>
              <a:t>on its </a:t>
            </a:r>
            <a:r>
              <a:rPr lang="en-GB" sz="1800" b="1" dirty="0" smtClean="0">
                <a:solidFill>
                  <a:schemeClr val="accent5"/>
                </a:solidFill>
              </a:rPr>
              <a:t>own</a:t>
            </a:r>
            <a:r>
              <a:rPr lang="en-GB" sz="1800" dirty="0" smtClean="0">
                <a:solidFill>
                  <a:schemeClr val="tx2"/>
                </a:solidFill>
              </a:rPr>
              <a:t>.</a:t>
            </a:r>
            <a:endParaRPr lang="en-GB" sz="1800" dirty="0"/>
          </a:p>
          <a:p>
            <a:endParaRPr lang="en-GB" sz="1800" dirty="0" smtClean="0"/>
          </a:p>
        </p:txBody>
      </p:sp>
      <p:sp>
        <p:nvSpPr>
          <p:cNvPr id="7" name="Slide Number Placeholder 6"/>
          <p:cNvSpPr>
            <a:spLocks noGrp="1"/>
          </p:cNvSpPr>
          <p:nvPr>
            <p:ph type="sldNum" sz="quarter" idx="18"/>
          </p:nvPr>
        </p:nvSpPr>
        <p:spPr/>
        <p:txBody>
          <a:bodyPr/>
          <a:lstStyle/>
          <a:p>
            <a:fld id="{F5E609D5-BB2C-4735-B62A-4AB7F7AFBFEB}" type="slidenum">
              <a:rPr lang="en-GB" smtClean="0"/>
              <a:pPr/>
              <a:t>15</a:t>
            </a:fld>
            <a:endParaRPr lang="en-GB"/>
          </a:p>
        </p:txBody>
      </p:sp>
      <p:sp>
        <p:nvSpPr>
          <p:cNvPr id="8" name="Date Placeholder 7"/>
          <p:cNvSpPr>
            <a:spLocks noGrp="1"/>
          </p:cNvSpPr>
          <p:nvPr>
            <p:ph type="dt" sz="half" idx="16"/>
          </p:nvPr>
        </p:nvSpPr>
        <p:spPr/>
        <p:txBody>
          <a:bodyPr/>
          <a:lstStyle/>
          <a:p>
            <a:r>
              <a:rPr lang="en-US" smtClean="0"/>
              <a:t>November 2016</a:t>
            </a:r>
            <a:endParaRPr lang="en-GB"/>
          </a:p>
        </p:txBody>
      </p:sp>
      <p:sp>
        <p:nvSpPr>
          <p:cNvPr id="10" name="Footer Placeholder 23"/>
          <p:cNvSpPr>
            <a:spLocks noGrp="1"/>
          </p:cNvSpPr>
          <p:nvPr>
            <p:ph type="ftr" sz="quarter" idx="17"/>
          </p:nvPr>
        </p:nvSpPr>
        <p:spPr>
          <a:xfrm>
            <a:off x="530352" y="6324600"/>
            <a:ext cx="5260848" cy="150876"/>
          </a:xfrm>
        </p:spPr>
        <p:txBody>
          <a:bodyPr/>
          <a:lstStyle/>
          <a:p>
            <a:r>
              <a:rPr lang="en-GB" smtClean="0"/>
              <a:t>Data visualisation workshop - Excel</a:t>
            </a:r>
            <a:endParaRPr lang="en-GB" dirty="0"/>
          </a:p>
        </p:txBody>
      </p:sp>
    </p:spTree>
    <p:extLst>
      <p:ext uri="{BB962C8B-B14F-4D97-AF65-F5344CB8AC3E}">
        <p14:creationId xmlns:p14="http://schemas.microsoft.com/office/powerpoint/2010/main" val="106507840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smtClean="0"/>
              <a:t>Pivot tables in Excel</a:t>
            </a:r>
            <a:endParaRPr lang="en-GB" sz="2800" b="0" i="0" dirty="0"/>
          </a:p>
        </p:txBody>
      </p:sp>
      <p:sp>
        <p:nvSpPr>
          <p:cNvPr id="3" name="Content Placeholder 2"/>
          <p:cNvSpPr>
            <a:spLocks noGrp="1"/>
          </p:cNvSpPr>
          <p:nvPr>
            <p:ph sz="quarter" idx="15"/>
          </p:nvPr>
        </p:nvSpPr>
        <p:spPr>
          <a:xfrm>
            <a:off x="533400" y="1484784"/>
            <a:ext cx="7999040" cy="1440160"/>
          </a:xfrm>
        </p:spPr>
        <p:txBody>
          <a:bodyPr/>
          <a:lstStyle/>
          <a:p>
            <a:pPr>
              <a:spcAft>
                <a:spcPts val="600"/>
              </a:spcAft>
            </a:pPr>
            <a:r>
              <a:rPr lang="en-GB" b="1" i="1" dirty="0" smtClean="0">
                <a:solidFill>
                  <a:schemeClr val="accent1"/>
                </a:solidFill>
              </a:rPr>
              <a:t>Making a chart</a:t>
            </a:r>
          </a:p>
          <a:p>
            <a:pPr indent="0">
              <a:spcAft>
                <a:spcPts val="600"/>
              </a:spcAft>
            </a:pPr>
            <a:r>
              <a:rPr lang="en-GB" sz="1800" dirty="0" smtClean="0"/>
              <a:t>Ok nice. Now lets give the graph a meaningful label, let’s widen it so the names of all the countries fit in the horizontal axis and let’s remove the legend as all it does is clutter the graph.</a:t>
            </a:r>
            <a:endParaRPr lang="en-GB" sz="1800" b="1" dirty="0" smtClean="0">
              <a:solidFill>
                <a:schemeClr val="accent3"/>
              </a:solidFill>
            </a:endParaRPr>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150</a:t>
            </a:fld>
            <a:endParaRPr lang="en-GB"/>
          </a:p>
        </p:txBody>
      </p:sp>
      <p:pic>
        <p:nvPicPr>
          <p:cNvPr id="10" name="Picture 9"/>
          <p:cNvPicPr>
            <a:picLocks noChangeAspect="1"/>
          </p:cNvPicPr>
          <p:nvPr/>
        </p:nvPicPr>
        <p:blipFill>
          <a:blip r:embed="rId2"/>
          <a:stretch>
            <a:fillRect/>
          </a:stretch>
        </p:blipFill>
        <p:spPr>
          <a:xfrm>
            <a:off x="1052512" y="3238500"/>
            <a:ext cx="7038975" cy="3086100"/>
          </a:xfrm>
          <a:prstGeom prst="rect">
            <a:avLst/>
          </a:prstGeom>
        </p:spPr>
      </p:pic>
      <p:cxnSp>
        <p:nvCxnSpPr>
          <p:cNvPr id="12" name="Straight Connector 11"/>
          <p:cNvCxnSpPr/>
          <p:nvPr/>
        </p:nvCxnSpPr>
        <p:spPr>
          <a:xfrm>
            <a:off x="7272064" y="4806000"/>
            <a:ext cx="612304" cy="37564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272064" y="4806000"/>
            <a:ext cx="612304" cy="375642"/>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921413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smtClean="0"/>
              <a:t>Pivot tables in Excel</a:t>
            </a:r>
            <a:endParaRPr lang="en-GB" sz="2800" b="0" i="0" dirty="0"/>
          </a:p>
        </p:txBody>
      </p:sp>
      <p:sp>
        <p:nvSpPr>
          <p:cNvPr id="3" name="Content Placeholder 2"/>
          <p:cNvSpPr>
            <a:spLocks noGrp="1"/>
          </p:cNvSpPr>
          <p:nvPr>
            <p:ph sz="quarter" idx="15"/>
          </p:nvPr>
        </p:nvSpPr>
        <p:spPr>
          <a:xfrm>
            <a:off x="533400" y="1484784"/>
            <a:ext cx="7999040" cy="1440160"/>
          </a:xfrm>
        </p:spPr>
        <p:txBody>
          <a:bodyPr/>
          <a:lstStyle/>
          <a:p>
            <a:pPr>
              <a:spcAft>
                <a:spcPts val="600"/>
              </a:spcAft>
            </a:pPr>
            <a:r>
              <a:rPr lang="en-GB" b="1" i="1" dirty="0" smtClean="0">
                <a:solidFill>
                  <a:schemeClr val="accent1"/>
                </a:solidFill>
              </a:rPr>
              <a:t>Making a chart</a:t>
            </a:r>
          </a:p>
          <a:p>
            <a:pPr indent="0" algn="just">
              <a:spcAft>
                <a:spcPts val="600"/>
              </a:spcAft>
            </a:pPr>
            <a:r>
              <a:rPr lang="en-GB" sz="1800" dirty="0" smtClean="0"/>
              <a:t>Now let’s sort our chart in descending order to get clearer picture. Click on the filter symbol next to </a:t>
            </a:r>
            <a:r>
              <a:rPr lang="en-GB" sz="1800" b="1" dirty="0" smtClean="0">
                <a:solidFill>
                  <a:schemeClr val="accent3"/>
                </a:solidFill>
              </a:rPr>
              <a:t>“Row Labels” </a:t>
            </a:r>
            <a:r>
              <a:rPr lang="en-GB" sz="1800" dirty="0" smtClean="0"/>
              <a:t>in the pivot table, select </a:t>
            </a:r>
            <a:r>
              <a:rPr lang="en-GB" sz="1800" b="1" dirty="0" smtClean="0">
                <a:solidFill>
                  <a:schemeClr val="accent3"/>
                </a:solidFill>
              </a:rPr>
              <a:t>“More Sort Options”, </a:t>
            </a:r>
            <a:r>
              <a:rPr lang="en-GB" sz="1800" dirty="0" smtClean="0"/>
              <a:t>configure the field to sort descending by </a:t>
            </a:r>
            <a:r>
              <a:rPr lang="en-GB" sz="1800" b="1" dirty="0" smtClean="0">
                <a:solidFill>
                  <a:schemeClr val="accent3"/>
                </a:solidFill>
              </a:rPr>
              <a:t>“Sum of </a:t>
            </a:r>
            <a:r>
              <a:rPr lang="en-GB" sz="1800" b="1" dirty="0" err="1" smtClean="0">
                <a:solidFill>
                  <a:schemeClr val="accent3"/>
                </a:solidFill>
              </a:rPr>
              <a:t>ecContribution</a:t>
            </a:r>
            <a:r>
              <a:rPr lang="en-GB" sz="1800" b="1" dirty="0" smtClean="0">
                <a:solidFill>
                  <a:schemeClr val="accent3"/>
                </a:solidFill>
              </a:rPr>
              <a:t>” </a:t>
            </a:r>
            <a:r>
              <a:rPr lang="en-GB" sz="1800" dirty="0" smtClean="0"/>
              <a:t>and click </a:t>
            </a:r>
            <a:r>
              <a:rPr lang="en-GB" sz="1800" b="1" dirty="0" smtClean="0">
                <a:solidFill>
                  <a:schemeClr val="accent3"/>
                </a:solidFill>
              </a:rPr>
              <a:t>“OK”</a:t>
            </a:r>
            <a:r>
              <a:rPr lang="en-GB" sz="1800" dirty="0" smtClean="0"/>
              <a:t>.</a:t>
            </a:r>
            <a:endParaRPr lang="en-GB" sz="1800" b="1" dirty="0" smtClean="0">
              <a:solidFill>
                <a:schemeClr val="accent3"/>
              </a:solidFill>
            </a:endParaRPr>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151</a:t>
            </a:fld>
            <a:endParaRPr lang="en-GB"/>
          </a:p>
        </p:txBody>
      </p:sp>
      <p:cxnSp>
        <p:nvCxnSpPr>
          <p:cNvPr id="12" name="Straight Connector 11"/>
          <p:cNvCxnSpPr/>
          <p:nvPr/>
        </p:nvCxnSpPr>
        <p:spPr>
          <a:xfrm>
            <a:off x="7272064" y="4806000"/>
            <a:ext cx="612304" cy="37564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272064" y="4806000"/>
            <a:ext cx="612304" cy="375642"/>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a:stretch>
            <a:fillRect/>
          </a:stretch>
        </p:blipFill>
        <p:spPr>
          <a:xfrm>
            <a:off x="2912517" y="2989940"/>
            <a:ext cx="5619923" cy="3269663"/>
          </a:xfrm>
          <a:prstGeom prst="rect">
            <a:avLst/>
          </a:prstGeom>
        </p:spPr>
      </p:pic>
    </p:spTree>
    <p:extLst>
      <p:ext uri="{BB962C8B-B14F-4D97-AF65-F5344CB8AC3E}">
        <p14:creationId xmlns:p14="http://schemas.microsoft.com/office/powerpoint/2010/main" val="284364026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smtClean="0"/>
              <a:t>Pivot tables in Excel</a:t>
            </a:r>
            <a:endParaRPr lang="en-GB" sz="2800" b="0" i="0" dirty="0"/>
          </a:p>
        </p:txBody>
      </p:sp>
      <p:sp>
        <p:nvSpPr>
          <p:cNvPr id="3" name="Content Placeholder 2"/>
          <p:cNvSpPr>
            <a:spLocks noGrp="1"/>
          </p:cNvSpPr>
          <p:nvPr>
            <p:ph sz="quarter" idx="15"/>
          </p:nvPr>
        </p:nvSpPr>
        <p:spPr>
          <a:xfrm>
            <a:off x="533400" y="1484784"/>
            <a:ext cx="7999040" cy="1440160"/>
          </a:xfrm>
        </p:spPr>
        <p:txBody>
          <a:bodyPr/>
          <a:lstStyle/>
          <a:p>
            <a:pPr>
              <a:spcAft>
                <a:spcPts val="600"/>
              </a:spcAft>
            </a:pPr>
            <a:r>
              <a:rPr lang="en-GB" b="1" i="1" dirty="0" smtClean="0">
                <a:solidFill>
                  <a:schemeClr val="accent1"/>
                </a:solidFill>
              </a:rPr>
              <a:t>Making a chart</a:t>
            </a:r>
          </a:p>
          <a:p>
            <a:pPr indent="0" algn="just">
              <a:spcAft>
                <a:spcPts val="600"/>
              </a:spcAft>
            </a:pPr>
            <a:r>
              <a:rPr lang="en-GB" sz="1800" dirty="0" err="1" smtClean="0"/>
              <a:t>Whoah</a:t>
            </a:r>
            <a:r>
              <a:rPr lang="en-GB" sz="1800" dirty="0" smtClean="0"/>
              <a:t>! By sorting the pivot table our chart also got sorted. When a chart is based on a pivot table any changes done to the table are transferred to the chart as well.</a:t>
            </a:r>
            <a:endParaRPr lang="en-GB" sz="1800" b="1" dirty="0" smtClean="0">
              <a:solidFill>
                <a:schemeClr val="accent3"/>
              </a:solidFill>
            </a:endParaRPr>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152</a:t>
            </a:fld>
            <a:endParaRPr lang="en-GB"/>
          </a:p>
        </p:txBody>
      </p:sp>
      <p:pic>
        <p:nvPicPr>
          <p:cNvPr id="8" name="Picture 7"/>
          <p:cNvPicPr>
            <a:picLocks noChangeAspect="1"/>
          </p:cNvPicPr>
          <p:nvPr/>
        </p:nvPicPr>
        <p:blipFill>
          <a:blip r:embed="rId2"/>
          <a:stretch>
            <a:fillRect/>
          </a:stretch>
        </p:blipFill>
        <p:spPr>
          <a:xfrm>
            <a:off x="570956" y="3483200"/>
            <a:ext cx="8002088" cy="2765200"/>
          </a:xfrm>
          <a:prstGeom prst="rect">
            <a:avLst/>
          </a:prstGeom>
        </p:spPr>
      </p:pic>
    </p:spTree>
    <p:extLst>
      <p:ext uri="{BB962C8B-B14F-4D97-AF65-F5344CB8AC3E}">
        <p14:creationId xmlns:p14="http://schemas.microsoft.com/office/powerpoint/2010/main" val="307494583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smtClean="0"/>
              <a:t>Pivot tables in Excel</a:t>
            </a:r>
            <a:endParaRPr lang="en-GB" sz="2800" b="0" i="0" dirty="0"/>
          </a:p>
        </p:txBody>
      </p:sp>
      <p:sp>
        <p:nvSpPr>
          <p:cNvPr id="3" name="Content Placeholder 2"/>
          <p:cNvSpPr>
            <a:spLocks noGrp="1"/>
          </p:cNvSpPr>
          <p:nvPr>
            <p:ph sz="quarter" idx="15"/>
          </p:nvPr>
        </p:nvSpPr>
        <p:spPr>
          <a:xfrm>
            <a:off x="533400" y="1484784"/>
            <a:ext cx="7999040" cy="1440160"/>
          </a:xfrm>
        </p:spPr>
        <p:txBody>
          <a:bodyPr/>
          <a:lstStyle/>
          <a:p>
            <a:pPr>
              <a:spcAft>
                <a:spcPts val="600"/>
              </a:spcAft>
            </a:pPr>
            <a:r>
              <a:rPr lang="en-GB" b="1" i="1" dirty="0" smtClean="0">
                <a:solidFill>
                  <a:schemeClr val="accent1"/>
                </a:solidFill>
              </a:rPr>
              <a:t>Making a chart</a:t>
            </a:r>
          </a:p>
          <a:p>
            <a:pPr indent="0">
              <a:spcAft>
                <a:spcPts val="600"/>
              </a:spcAft>
            </a:pPr>
            <a:r>
              <a:rPr lang="en-GB" sz="1800" dirty="0" smtClean="0"/>
              <a:t>For example, try using the filter we have added. Select a few </a:t>
            </a:r>
            <a:r>
              <a:rPr lang="en-GB" sz="1800" b="1" dirty="0" smtClean="0">
                <a:solidFill>
                  <a:schemeClr val="accent3"/>
                </a:solidFill>
              </a:rPr>
              <a:t>“</a:t>
            </a:r>
            <a:r>
              <a:rPr lang="en-GB" sz="1800" b="1" dirty="0" err="1" smtClean="0">
                <a:solidFill>
                  <a:schemeClr val="accent3"/>
                </a:solidFill>
              </a:rPr>
              <a:t>projectAcronyms</a:t>
            </a:r>
            <a:r>
              <a:rPr lang="en-GB" sz="1800" b="1" dirty="0" smtClean="0">
                <a:solidFill>
                  <a:schemeClr val="accent3"/>
                </a:solidFill>
              </a:rPr>
              <a:t>”</a:t>
            </a:r>
            <a:r>
              <a:rPr lang="en-GB" sz="1800" dirty="0" smtClean="0">
                <a:solidFill>
                  <a:schemeClr val="accent3"/>
                </a:solidFill>
              </a:rPr>
              <a:t> </a:t>
            </a:r>
            <a:r>
              <a:rPr lang="en-GB" sz="1800" dirty="0" smtClean="0"/>
              <a:t>and see how the chart updates to reflect the funding among the countries, for those projects.</a:t>
            </a:r>
            <a:endParaRPr lang="en-GB" sz="1800" b="1" dirty="0" smtClean="0">
              <a:solidFill>
                <a:schemeClr val="accent3"/>
              </a:solidFill>
            </a:endParaRPr>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153</a:t>
            </a:fld>
            <a:endParaRPr lang="en-GB"/>
          </a:p>
        </p:txBody>
      </p:sp>
      <p:pic>
        <p:nvPicPr>
          <p:cNvPr id="9" name="Picture 8"/>
          <p:cNvPicPr>
            <a:picLocks noChangeAspect="1"/>
          </p:cNvPicPr>
          <p:nvPr/>
        </p:nvPicPr>
        <p:blipFill>
          <a:blip r:embed="rId2"/>
          <a:stretch>
            <a:fillRect/>
          </a:stretch>
        </p:blipFill>
        <p:spPr>
          <a:xfrm>
            <a:off x="530353" y="3573016"/>
            <a:ext cx="8084660" cy="2630326"/>
          </a:xfrm>
          <a:prstGeom prst="rect">
            <a:avLst/>
          </a:prstGeom>
        </p:spPr>
      </p:pic>
    </p:spTree>
    <p:extLst>
      <p:ext uri="{BB962C8B-B14F-4D97-AF65-F5344CB8AC3E}">
        <p14:creationId xmlns:p14="http://schemas.microsoft.com/office/powerpoint/2010/main" val="231632127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smtClean="0"/>
              <a:t>Pivot tables in Excel</a:t>
            </a:r>
            <a:endParaRPr lang="en-GB" sz="2800" b="0" i="0" dirty="0"/>
          </a:p>
        </p:txBody>
      </p:sp>
      <p:sp>
        <p:nvSpPr>
          <p:cNvPr id="3" name="Content Placeholder 2"/>
          <p:cNvSpPr>
            <a:spLocks noGrp="1"/>
          </p:cNvSpPr>
          <p:nvPr>
            <p:ph sz="quarter" idx="15"/>
          </p:nvPr>
        </p:nvSpPr>
        <p:spPr>
          <a:xfrm>
            <a:off x="533400" y="1484784"/>
            <a:ext cx="7999040" cy="1008112"/>
          </a:xfrm>
        </p:spPr>
        <p:txBody>
          <a:bodyPr/>
          <a:lstStyle/>
          <a:p>
            <a:pPr>
              <a:spcAft>
                <a:spcPts val="600"/>
              </a:spcAft>
            </a:pPr>
            <a:r>
              <a:rPr lang="en-GB" b="1" i="1" dirty="0" smtClean="0">
                <a:solidFill>
                  <a:schemeClr val="accent1"/>
                </a:solidFill>
              </a:rPr>
              <a:t>Refining the pivot table</a:t>
            </a:r>
          </a:p>
          <a:p>
            <a:pPr indent="0">
              <a:spcAft>
                <a:spcPts val="600"/>
              </a:spcAft>
            </a:pPr>
            <a:r>
              <a:rPr lang="en-GB" sz="1800" dirty="0" smtClean="0"/>
              <a:t>Now lets say we want to see the Top 3 projects for which each country gets the most funding. Any ideas how we can do this?</a:t>
            </a:r>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154</a:t>
            </a:fld>
            <a:endParaRPr lang="en-GB"/>
          </a:p>
        </p:txBody>
      </p:sp>
      <p:sp>
        <p:nvSpPr>
          <p:cNvPr id="8" name="TextBox 7"/>
          <p:cNvSpPr txBox="1"/>
          <p:nvPr/>
        </p:nvSpPr>
        <p:spPr>
          <a:xfrm>
            <a:off x="527304" y="2655622"/>
            <a:ext cx="2673496" cy="3744416"/>
          </a:xfrm>
          <a:prstGeom prst="rect">
            <a:avLst/>
          </a:prstGeom>
          <a:noFill/>
        </p:spPr>
        <p:txBody>
          <a:bodyPr vert="horz" wrap="square" lIns="0" tIns="0" rIns="0" bIns="0" rtlCol="0">
            <a:noAutofit/>
          </a:bodyPr>
          <a:lstStyle/>
          <a:p>
            <a:pPr indent="-274320" algn="just">
              <a:spcAft>
                <a:spcPts val="900"/>
              </a:spcAft>
            </a:pPr>
            <a:r>
              <a:rPr lang="en-GB" dirty="0">
                <a:latin typeface="+mj-lt"/>
              </a:rPr>
              <a:t>Right click in the table and click </a:t>
            </a:r>
            <a:r>
              <a:rPr lang="en-GB" b="1" dirty="0">
                <a:solidFill>
                  <a:schemeClr val="accent3"/>
                </a:solidFill>
                <a:latin typeface="+mj-lt"/>
              </a:rPr>
              <a:t>“Show Field List”</a:t>
            </a:r>
            <a:r>
              <a:rPr lang="en-GB" dirty="0">
                <a:latin typeface="+mj-lt"/>
              </a:rPr>
              <a:t>. From the menu drag </a:t>
            </a:r>
            <a:r>
              <a:rPr lang="en-GB" b="1" dirty="0">
                <a:solidFill>
                  <a:schemeClr val="accent3"/>
                </a:solidFill>
                <a:latin typeface="+mj-lt"/>
              </a:rPr>
              <a:t>“</a:t>
            </a:r>
            <a:r>
              <a:rPr lang="en-GB" b="1" dirty="0" err="1">
                <a:solidFill>
                  <a:schemeClr val="accent3"/>
                </a:solidFill>
                <a:latin typeface="+mj-lt"/>
              </a:rPr>
              <a:t>projectAcronym</a:t>
            </a:r>
            <a:r>
              <a:rPr lang="en-GB" b="1" dirty="0">
                <a:solidFill>
                  <a:schemeClr val="accent3"/>
                </a:solidFill>
                <a:latin typeface="+mj-lt"/>
              </a:rPr>
              <a:t>” </a:t>
            </a:r>
            <a:r>
              <a:rPr lang="en-GB" dirty="0">
                <a:latin typeface="+mj-lt"/>
              </a:rPr>
              <a:t>from </a:t>
            </a:r>
            <a:r>
              <a:rPr lang="en-GB" b="1" dirty="0">
                <a:solidFill>
                  <a:schemeClr val="accent3"/>
                </a:solidFill>
                <a:latin typeface="+mj-lt"/>
              </a:rPr>
              <a:t>“Filter” </a:t>
            </a:r>
            <a:r>
              <a:rPr lang="en-GB" dirty="0">
                <a:latin typeface="+mj-lt"/>
              </a:rPr>
              <a:t>to </a:t>
            </a:r>
            <a:r>
              <a:rPr lang="en-GB" b="1" dirty="0">
                <a:solidFill>
                  <a:schemeClr val="accent3"/>
                </a:solidFill>
                <a:latin typeface="+mj-lt"/>
              </a:rPr>
              <a:t>“Rows”.</a:t>
            </a:r>
          </a:p>
          <a:p>
            <a:pPr indent="-274320">
              <a:spcAft>
                <a:spcPts val="900"/>
              </a:spcAft>
            </a:pPr>
            <a:endParaRPr lang="en-GB" sz="2000" dirty="0" err="1" smtClean="0">
              <a:latin typeface="Georgia" pitchFamily="18" charset="0"/>
            </a:endParaRPr>
          </a:p>
        </p:txBody>
      </p:sp>
      <p:pic>
        <p:nvPicPr>
          <p:cNvPr id="11" name="Picture 10"/>
          <p:cNvPicPr>
            <a:picLocks noChangeAspect="1"/>
          </p:cNvPicPr>
          <p:nvPr/>
        </p:nvPicPr>
        <p:blipFill>
          <a:blip r:embed="rId2"/>
          <a:stretch>
            <a:fillRect/>
          </a:stretch>
        </p:blipFill>
        <p:spPr>
          <a:xfrm>
            <a:off x="3549619" y="2492896"/>
            <a:ext cx="5060950" cy="3831704"/>
          </a:xfrm>
          <a:prstGeom prst="rect">
            <a:avLst/>
          </a:prstGeom>
        </p:spPr>
      </p:pic>
    </p:spTree>
    <p:extLst>
      <p:ext uri="{BB962C8B-B14F-4D97-AF65-F5344CB8AC3E}">
        <p14:creationId xmlns:p14="http://schemas.microsoft.com/office/powerpoint/2010/main" val="11049513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smtClean="0"/>
              <a:t>Pivot tables in Excel</a:t>
            </a:r>
            <a:endParaRPr lang="en-GB" sz="2800" b="0" i="0" dirty="0"/>
          </a:p>
        </p:txBody>
      </p:sp>
      <p:sp>
        <p:nvSpPr>
          <p:cNvPr id="3" name="Content Placeholder 2"/>
          <p:cNvSpPr>
            <a:spLocks noGrp="1"/>
          </p:cNvSpPr>
          <p:nvPr>
            <p:ph sz="quarter" idx="15"/>
          </p:nvPr>
        </p:nvSpPr>
        <p:spPr>
          <a:xfrm>
            <a:off x="533400" y="1484784"/>
            <a:ext cx="3678560" cy="4680520"/>
          </a:xfrm>
        </p:spPr>
        <p:txBody>
          <a:bodyPr/>
          <a:lstStyle/>
          <a:p>
            <a:pPr>
              <a:spcAft>
                <a:spcPts val="600"/>
              </a:spcAft>
            </a:pPr>
            <a:r>
              <a:rPr lang="en-GB" b="1" i="1" dirty="0" smtClean="0">
                <a:solidFill>
                  <a:schemeClr val="accent1"/>
                </a:solidFill>
              </a:rPr>
              <a:t>Refining the pivot table</a:t>
            </a:r>
          </a:p>
          <a:p>
            <a:pPr indent="0">
              <a:spcAft>
                <a:spcPts val="600"/>
              </a:spcAft>
            </a:pPr>
            <a:r>
              <a:rPr lang="en-GB" sz="1800" dirty="0" smtClean="0"/>
              <a:t>Now our pivot table is populated with ALL the projects for the countries displayed.</a:t>
            </a:r>
          </a:p>
          <a:p>
            <a:pPr indent="0">
              <a:spcAft>
                <a:spcPts val="600"/>
              </a:spcAft>
            </a:pPr>
            <a:r>
              <a:rPr lang="en-GB" sz="1800" dirty="0" smtClean="0"/>
              <a:t>Click on the filter icon next to </a:t>
            </a:r>
            <a:r>
              <a:rPr lang="en-GB" sz="1800" b="1" dirty="0" smtClean="0">
                <a:solidFill>
                  <a:schemeClr val="accent3"/>
                </a:solidFill>
              </a:rPr>
              <a:t>“Row Labels”</a:t>
            </a:r>
            <a:r>
              <a:rPr lang="en-GB" sz="1800" dirty="0" smtClean="0"/>
              <a:t> , go to </a:t>
            </a:r>
            <a:r>
              <a:rPr lang="en-GB" sz="1800" b="1" dirty="0" smtClean="0">
                <a:solidFill>
                  <a:schemeClr val="accent3"/>
                </a:solidFill>
              </a:rPr>
              <a:t>“Value Filters” </a:t>
            </a:r>
            <a:r>
              <a:rPr lang="en-GB" sz="1800" dirty="0" smtClean="0"/>
              <a:t>and select </a:t>
            </a:r>
            <a:r>
              <a:rPr lang="en-GB" sz="1800" b="1" dirty="0" smtClean="0">
                <a:solidFill>
                  <a:schemeClr val="accent3"/>
                </a:solidFill>
              </a:rPr>
              <a:t>“Top 10”</a:t>
            </a:r>
            <a:r>
              <a:rPr lang="en-GB" sz="1800" dirty="0" smtClean="0"/>
              <a:t>. From the menu that appears select the top 3, like we did before.</a:t>
            </a:r>
          </a:p>
          <a:p>
            <a:pPr indent="0">
              <a:spcAft>
                <a:spcPts val="600"/>
              </a:spcAft>
            </a:pPr>
            <a:endParaRPr lang="en-GB" sz="1800" dirty="0"/>
          </a:p>
          <a:p>
            <a:pPr indent="0">
              <a:spcAft>
                <a:spcPts val="600"/>
              </a:spcAft>
            </a:pPr>
            <a:r>
              <a:rPr lang="en-GB" sz="1800" dirty="0" smtClean="0"/>
              <a:t>Make sure you opened the </a:t>
            </a:r>
            <a:r>
              <a:rPr lang="en-GB" sz="1800" b="1" dirty="0" smtClean="0">
                <a:solidFill>
                  <a:schemeClr val="accent3"/>
                </a:solidFill>
              </a:rPr>
              <a:t>“Value Filters” </a:t>
            </a:r>
            <a:r>
              <a:rPr lang="en-GB" sz="1800" dirty="0" smtClean="0"/>
              <a:t>menu for </a:t>
            </a:r>
            <a:r>
              <a:rPr lang="en-GB" sz="1800" b="1" dirty="0" smtClean="0">
                <a:solidFill>
                  <a:schemeClr val="accent3"/>
                </a:solidFill>
              </a:rPr>
              <a:t>“</a:t>
            </a:r>
            <a:r>
              <a:rPr lang="en-GB" sz="1800" b="1" dirty="0" err="1" smtClean="0">
                <a:solidFill>
                  <a:schemeClr val="accent3"/>
                </a:solidFill>
              </a:rPr>
              <a:t>projectAcronym</a:t>
            </a:r>
            <a:r>
              <a:rPr lang="en-GB" sz="1800" b="1" dirty="0" smtClean="0">
                <a:solidFill>
                  <a:schemeClr val="accent3"/>
                </a:solidFill>
              </a:rPr>
              <a:t>” </a:t>
            </a:r>
            <a:r>
              <a:rPr lang="en-GB" sz="1800" dirty="0" smtClean="0"/>
              <a:t>and not for </a:t>
            </a:r>
            <a:r>
              <a:rPr lang="en-GB" sz="1800" b="1" dirty="0" smtClean="0">
                <a:solidFill>
                  <a:schemeClr val="accent3"/>
                </a:solidFill>
              </a:rPr>
              <a:t>“Country”</a:t>
            </a:r>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155</a:t>
            </a:fld>
            <a:endParaRPr lang="en-GB"/>
          </a:p>
        </p:txBody>
      </p:sp>
      <p:pic>
        <p:nvPicPr>
          <p:cNvPr id="7" name="Picture 6"/>
          <p:cNvPicPr>
            <a:picLocks noChangeAspect="1"/>
          </p:cNvPicPr>
          <p:nvPr/>
        </p:nvPicPr>
        <p:blipFill>
          <a:blip r:embed="rId2"/>
          <a:stretch>
            <a:fillRect/>
          </a:stretch>
        </p:blipFill>
        <p:spPr>
          <a:xfrm>
            <a:off x="4355976" y="1879926"/>
            <a:ext cx="4215544" cy="4369236"/>
          </a:xfrm>
          <a:prstGeom prst="rect">
            <a:avLst/>
          </a:prstGeom>
        </p:spPr>
      </p:pic>
    </p:spTree>
    <p:extLst>
      <p:ext uri="{BB962C8B-B14F-4D97-AF65-F5344CB8AC3E}">
        <p14:creationId xmlns:p14="http://schemas.microsoft.com/office/powerpoint/2010/main" val="62607911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smtClean="0"/>
              <a:t>Pivot tables in Excel</a:t>
            </a:r>
            <a:endParaRPr lang="en-GB" sz="2800" b="0" i="0" dirty="0"/>
          </a:p>
        </p:txBody>
      </p:sp>
      <p:sp>
        <p:nvSpPr>
          <p:cNvPr id="3" name="Content Placeholder 2"/>
          <p:cNvSpPr>
            <a:spLocks noGrp="1"/>
          </p:cNvSpPr>
          <p:nvPr>
            <p:ph sz="quarter" idx="15"/>
          </p:nvPr>
        </p:nvSpPr>
        <p:spPr>
          <a:xfrm>
            <a:off x="533400" y="1484784"/>
            <a:ext cx="8077200" cy="899914"/>
          </a:xfrm>
        </p:spPr>
        <p:txBody>
          <a:bodyPr/>
          <a:lstStyle/>
          <a:p>
            <a:pPr>
              <a:spcAft>
                <a:spcPts val="600"/>
              </a:spcAft>
            </a:pPr>
            <a:r>
              <a:rPr lang="en-GB" b="1" i="1" dirty="0" smtClean="0">
                <a:solidFill>
                  <a:schemeClr val="accent1"/>
                </a:solidFill>
              </a:rPr>
              <a:t>Refining the pivot table</a:t>
            </a:r>
          </a:p>
          <a:p>
            <a:pPr indent="0">
              <a:spcAft>
                <a:spcPts val="600"/>
              </a:spcAft>
            </a:pPr>
            <a:r>
              <a:rPr lang="en-GB" sz="1800" dirty="0" smtClean="0"/>
              <a:t>Don’t forget to remove the </a:t>
            </a:r>
            <a:r>
              <a:rPr lang="en-GB" sz="1800" b="1" dirty="0" smtClean="0">
                <a:solidFill>
                  <a:schemeClr val="accent3"/>
                </a:solidFill>
              </a:rPr>
              <a:t>“Conditional formatting” </a:t>
            </a:r>
            <a:r>
              <a:rPr lang="en-GB" sz="1800" dirty="0" smtClean="0"/>
              <a:t>as it makes no sense anymore.</a:t>
            </a:r>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156</a:t>
            </a:fld>
            <a:endParaRPr lang="en-GB"/>
          </a:p>
        </p:txBody>
      </p:sp>
      <p:pic>
        <p:nvPicPr>
          <p:cNvPr id="8" name="Picture 7"/>
          <p:cNvPicPr>
            <a:picLocks noChangeAspect="1"/>
          </p:cNvPicPr>
          <p:nvPr/>
        </p:nvPicPr>
        <p:blipFill>
          <a:blip r:embed="rId2"/>
          <a:stretch>
            <a:fillRect/>
          </a:stretch>
        </p:blipFill>
        <p:spPr>
          <a:xfrm>
            <a:off x="579471" y="2636912"/>
            <a:ext cx="8031129" cy="3535288"/>
          </a:xfrm>
          <a:prstGeom prst="rect">
            <a:avLst/>
          </a:prstGeom>
        </p:spPr>
      </p:pic>
    </p:spTree>
    <p:extLst>
      <p:ext uri="{BB962C8B-B14F-4D97-AF65-F5344CB8AC3E}">
        <p14:creationId xmlns:p14="http://schemas.microsoft.com/office/powerpoint/2010/main" val="232987168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smtClean="0"/>
              <a:t>Pivot tables in Excel</a:t>
            </a:r>
            <a:endParaRPr lang="en-GB" sz="2800" b="0" i="0" dirty="0"/>
          </a:p>
        </p:txBody>
      </p:sp>
      <p:sp>
        <p:nvSpPr>
          <p:cNvPr id="3" name="Content Placeholder 2"/>
          <p:cNvSpPr>
            <a:spLocks noGrp="1"/>
          </p:cNvSpPr>
          <p:nvPr>
            <p:ph sz="quarter" idx="15"/>
          </p:nvPr>
        </p:nvSpPr>
        <p:spPr>
          <a:xfrm>
            <a:off x="533400" y="1484784"/>
            <a:ext cx="8077200" cy="899914"/>
          </a:xfrm>
        </p:spPr>
        <p:txBody>
          <a:bodyPr/>
          <a:lstStyle/>
          <a:p>
            <a:pPr>
              <a:spcAft>
                <a:spcPts val="600"/>
              </a:spcAft>
            </a:pPr>
            <a:r>
              <a:rPr lang="en-GB" b="1" i="1" dirty="0" smtClean="0">
                <a:solidFill>
                  <a:schemeClr val="accent1"/>
                </a:solidFill>
              </a:rPr>
              <a:t>Refining the pivot table</a:t>
            </a:r>
          </a:p>
          <a:p>
            <a:pPr indent="0">
              <a:spcAft>
                <a:spcPts val="600"/>
              </a:spcAft>
            </a:pPr>
            <a:r>
              <a:rPr lang="en-GB" sz="1800" b="1" dirty="0" smtClean="0"/>
              <a:t>Exercise:</a:t>
            </a:r>
          </a:p>
          <a:p>
            <a:pPr indent="0">
              <a:spcAft>
                <a:spcPts val="600"/>
              </a:spcAft>
            </a:pPr>
            <a:r>
              <a:rPr lang="en-GB" sz="1800" dirty="0" smtClean="0"/>
              <a:t>The table below displays the “Countries” that take up 50% of the funding for each of the Top 10 funded “Projects”. Furthermore it highlights each row according to the “percentage” of each project’s funding each country receives.</a:t>
            </a:r>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157</a:t>
            </a:fld>
            <a:endParaRPr lang="en-GB"/>
          </a:p>
        </p:txBody>
      </p:sp>
      <p:pic>
        <p:nvPicPr>
          <p:cNvPr id="9" name="Picture 8"/>
          <p:cNvPicPr>
            <a:picLocks noChangeAspect="1"/>
          </p:cNvPicPr>
          <p:nvPr/>
        </p:nvPicPr>
        <p:blipFill>
          <a:blip r:embed="rId2"/>
          <a:stretch>
            <a:fillRect/>
          </a:stretch>
        </p:blipFill>
        <p:spPr>
          <a:xfrm>
            <a:off x="530352" y="3429001"/>
            <a:ext cx="8131150" cy="2819400"/>
          </a:xfrm>
          <a:prstGeom prst="rect">
            <a:avLst/>
          </a:prstGeom>
        </p:spPr>
      </p:pic>
    </p:spTree>
    <p:extLst>
      <p:ext uri="{BB962C8B-B14F-4D97-AF65-F5344CB8AC3E}">
        <p14:creationId xmlns:p14="http://schemas.microsoft.com/office/powerpoint/2010/main" val="381895198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Visualising in MS Excel</a:t>
            </a:r>
            <a:br>
              <a:rPr lang="en-GB" dirty="0"/>
            </a:br>
            <a:r>
              <a:rPr lang="en-GB" sz="2000" b="0" i="0" dirty="0" smtClean="0"/>
              <a:t>Statistical package and visualisation</a:t>
            </a:r>
            <a:endParaRPr lang="en-GB" sz="2000" dirty="0"/>
          </a:p>
        </p:txBody>
      </p:sp>
      <p:sp>
        <p:nvSpPr>
          <p:cNvPr id="3" name="Content Placeholder 2"/>
          <p:cNvSpPr>
            <a:spLocks noGrp="1"/>
          </p:cNvSpPr>
          <p:nvPr>
            <p:ph sz="quarter" idx="15"/>
          </p:nvPr>
        </p:nvSpPr>
        <p:spPr/>
        <p:txBody>
          <a:bodyPr/>
          <a:lstStyle/>
          <a:p>
            <a:r>
              <a:rPr lang="en-GB" b="1" i="1" dirty="0" smtClean="0">
                <a:solidFill>
                  <a:schemeClr val="accent1"/>
                </a:solidFill>
              </a:rPr>
              <a:t>Excel Data Analysis </a:t>
            </a:r>
            <a:r>
              <a:rPr lang="en-GB" b="1" i="1" dirty="0" err="1" smtClean="0">
                <a:solidFill>
                  <a:schemeClr val="accent1"/>
                </a:solidFill>
              </a:rPr>
              <a:t>Toolpak</a:t>
            </a:r>
            <a:endParaRPr lang="en-GB" b="1" i="1" dirty="0" smtClean="0">
              <a:solidFill>
                <a:schemeClr val="accent1"/>
              </a:solidFill>
            </a:endParaRPr>
          </a:p>
          <a:p>
            <a:r>
              <a:rPr lang="en-GB" dirty="0" smtClean="0"/>
              <a:t>The Data Analysis </a:t>
            </a:r>
            <a:r>
              <a:rPr lang="en-GB" dirty="0" err="1" smtClean="0"/>
              <a:t>toolpak</a:t>
            </a:r>
            <a:r>
              <a:rPr lang="en-GB" dirty="0" smtClean="0"/>
              <a:t> allows the user to easily conduct descriptive and exploratory statistics jobs on their data. It also offers a number of relevant visualisations such as histograms, scatter plots and regression charts.</a:t>
            </a:r>
          </a:p>
          <a:p>
            <a:r>
              <a:rPr lang="en-GB" sz="1600" dirty="0" smtClean="0"/>
              <a:t>Examples:</a:t>
            </a:r>
          </a:p>
          <a:p>
            <a:r>
              <a:rPr lang="en-GB" sz="1600" dirty="0" smtClean="0"/>
              <a:t>Moving average                                               Correlation Matrix</a:t>
            </a:r>
          </a:p>
          <a:p>
            <a:endParaRPr lang="en-GB" dirty="0" smtClean="0"/>
          </a:p>
          <a:p>
            <a:endParaRPr lang="en-GB" dirty="0" smtClean="0"/>
          </a:p>
          <a:p>
            <a:endParaRPr lang="en-GB" dirty="0" smtClean="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158</a:t>
            </a:fld>
            <a:endParaRPr lang="en-GB"/>
          </a:p>
        </p:txBody>
      </p:sp>
      <p:pic>
        <p:nvPicPr>
          <p:cNvPr id="7" name="Picture 6"/>
          <p:cNvPicPr>
            <a:picLocks noChangeAspect="1"/>
          </p:cNvPicPr>
          <p:nvPr/>
        </p:nvPicPr>
        <p:blipFill>
          <a:blip r:embed="rId2"/>
          <a:stretch>
            <a:fillRect/>
          </a:stretch>
        </p:blipFill>
        <p:spPr>
          <a:xfrm>
            <a:off x="530352" y="4365105"/>
            <a:ext cx="3609600" cy="1482626"/>
          </a:xfrm>
          <a:prstGeom prst="rect">
            <a:avLst/>
          </a:prstGeom>
        </p:spPr>
      </p:pic>
      <p:pic>
        <p:nvPicPr>
          <p:cNvPr id="8" name="Picture 7"/>
          <p:cNvPicPr>
            <a:picLocks noChangeAspect="1"/>
          </p:cNvPicPr>
          <p:nvPr/>
        </p:nvPicPr>
        <p:blipFill>
          <a:blip r:embed="rId3"/>
          <a:stretch>
            <a:fillRect/>
          </a:stretch>
        </p:blipFill>
        <p:spPr>
          <a:xfrm>
            <a:off x="4257675" y="4392258"/>
            <a:ext cx="4352925" cy="1466850"/>
          </a:xfrm>
          <a:prstGeom prst="rect">
            <a:avLst/>
          </a:prstGeom>
        </p:spPr>
      </p:pic>
    </p:spTree>
    <p:extLst>
      <p:ext uri="{BB962C8B-B14F-4D97-AF65-F5344CB8AC3E}">
        <p14:creationId xmlns:p14="http://schemas.microsoft.com/office/powerpoint/2010/main" val="79432742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Visualising in MS Excel</a:t>
            </a:r>
            <a:br>
              <a:rPr lang="en-GB" dirty="0"/>
            </a:br>
            <a:r>
              <a:rPr lang="en-GB" sz="2000" b="0" i="0" dirty="0" smtClean="0"/>
              <a:t>Visualising on maps</a:t>
            </a:r>
            <a:endParaRPr lang="en-GB" sz="2000" dirty="0"/>
          </a:p>
        </p:txBody>
      </p:sp>
      <p:sp>
        <p:nvSpPr>
          <p:cNvPr id="3" name="Content Placeholder 2"/>
          <p:cNvSpPr>
            <a:spLocks noGrp="1"/>
          </p:cNvSpPr>
          <p:nvPr>
            <p:ph sz="quarter" idx="15"/>
          </p:nvPr>
        </p:nvSpPr>
        <p:spPr/>
        <p:txBody>
          <a:bodyPr/>
          <a:lstStyle/>
          <a:p>
            <a:r>
              <a:rPr lang="en-GB" b="1" i="1" dirty="0" smtClean="0">
                <a:solidFill>
                  <a:schemeClr val="accent1"/>
                </a:solidFill>
              </a:rPr>
              <a:t>Excel Power Map</a:t>
            </a:r>
          </a:p>
          <a:p>
            <a:r>
              <a:rPr lang="en-GB" dirty="0" smtClean="0"/>
              <a:t>Power Map is a very easy to use add-on for Excel that offers integration with Bing maps. It is usually pre-installed and only needs to be activated from the options.</a:t>
            </a:r>
          </a:p>
          <a:p>
            <a:r>
              <a:rPr lang="en-GB" dirty="0" smtClean="0"/>
              <a:t>Power map takes data, that includes an area variable (Countries, Cities, Regions, etc.), from a spreadsheet and automatically detects the geolocation details of the places and applies the data on a map.</a:t>
            </a:r>
            <a:endParaRPr lang="en-GB" dirty="0"/>
          </a:p>
          <a:p>
            <a:endParaRPr lang="en-GB" dirty="0" smtClean="0"/>
          </a:p>
          <a:p>
            <a:endParaRPr lang="en-GB" dirty="0" smtClean="0"/>
          </a:p>
          <a:p>
            <a:endParaRPr lang="en-GB" dirty="0" smtClean="0"/>
          </a:p>
          <a:p>
            <a:pPr>
              <a:spcAft>
                <a:spcPts val="0"/>
              </a:spcAft>
            </a:pPr>
            <a:r>
              <a:rPr lang="en-GB" sz="1600" dirty="0" smtClean="0"/>
              <a:t>Example:</a:t>
            </a:r>
          </a:p>
          <a:p>
            <a:r>
              <a:rPr lang="en-GB" sz="1600" dirty="0" smtClean="0">
                <a:hlinkClick r:id="rId3"/>
              </a:rPr>
              <a:t>https</a:t>
            </a:r>
            <a:r>
              <a:rPr lang="en-GB" sz="1600" dirty="0">
                <a:hlinkClick r:id="rId3"/>
              </a:rPr>
              <a:t>://www.youtube.com/watch?v=_NPpISageUU</a:t>
            </a:r>
            <a:endParaRPr lang="en-GB" sz="1600"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dirty="0" smtClean="0"/>
              <a:t>Data visualisation workshop - Excel</a:t>
            </a:r>
            <a:endParaRPr lang="en-GB" dirty="0"/>
          </a:p>
        </p:txBody>
      </p:sp>
      <p:sp>
        <p:nvSpPr>
          <p:cNvPr id="6" name="Slide Number Placeholder 5"/>
          <p:cNvSpPr>
            <a:spLocks noGrp="1"/>
          </p:cNvSpPr>
          <p:nvPr>
            <p:ph type="sldNum" sz="quarter" idx="18"/>
          </p:nvPr>
        </p:nvSpPr>
        <p:spPr/>
        <p:txBody>
          <a:bodyPr/>
          <a:lstStyle/>
          <a:p>
            <a:fld id="{F5E609D5-BB2C-4735-B62A-4AB7F7AFBFEB}" type="slidenum">
              <a:rPr lang="en-GB" smtClean="0"/>
              <a:pPr/>
              <a:t>159</a:t>
            </a:fld>
            <a:endParaRPr lang="en-GB"/>
          </a:p>
        </p:txBody>
      </p:sp>
    </p:spTree>
    <p:extLst>
      <p:ext uri="{BB962C8B-B14F-4D97-AF65-F5344CB8AC3E}">
        <p14:creationId xmlns:p14="http://schemas.microsoft.com/office/powerpoint/2010/main" val="3680678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Why </a:t>
            </a:r>
            <a:r>
              <a:rPr lang="en-GB" sz="2000" b="0" i="0" dirty="0" smtClean="0"/>
              <a:t>visualise?</a:t>
            </a:r>
            <a:endParaRPr lang="en-GB" b="0" i="0" dirty="0"/>
          </a:p>
        </p:txBody>
      </p:sp>
      <p:sp>
        <p:nvSpPr>
          <p:cNvPr id="3" name="Content Placeholder 2"/>
          <p:cNvSpPr>
            <a:spLocks noGrp="1"/>
          </p:cNvSpPr>
          <p:nvPr>
            <p:ph sz="quarter" idx="15"/>
          </p:nvPr>
        </p:nvSpPr>
        <p:spPr>
          <a:xfrm>
            <a:off x="533400" y="1628800"/>
            <a:ext cx="8077200" cy="4419600"/>
          </a:xfrm>
        </p:spPr>
        <p:txBody>
          <a:bodyPr/>
          <a:lstStyle/>
          <a:p>
            <a:r>
              <a:rPr lang="en-GB" sz="1600" b="1" dirty="0" smtClean="0">
                <a:solidFill>
                  <a:schemeClr val="tx2"/>
                </a:solidFill>
                <a:latin typeface="+mj-lt"/>
              </a:rPr>
              <a:t>Reasons We Visualise By Francesco </a:t>
            </a:r>
            <a:r>
              <a:rPr lang="en-GB" sz="1600" b="1" dirty="0" err="1" smtClean="0">
                <a:solidFill>
                  <a:schemeClr val="tx2"/>
                </a:solidFill>
                <a:latin typeface="+mj-lt"/>
              </a:rPr>
              <a:t>D’Orazio</a:t>
            </a:r>
            <a:endParaRPr lang="en-GB" sz="1600" b="1" dirty="0" smtClean="0">
              <a:solidFill>
                <a:schemeClr val="tx2"/>
              </a:solidFill>
              <a:latin typeface="+mj-lt"/>
              <a:hlinkClick r:id="rId3"/>
            </a:endParaRPr>
          </a:p>
          <a:p>
            <a:pPr>
              <a:spcAft>
                <a:spcPts val="1200"/>
              </a:spcAft>
            </a:pPr>
            <a:r>
              <a:rPr lang="en-GB" sz="1600" dirty="0" smtClean="0">
                <a:latin typeface="+mj-lt"/>
              </a:rPr>
              <a:t>Francesco </a:t>
            </a:r>
            <a:r>
              <a:rPr lang="en-GB" sz="1600" dirty="0" err="1" smtClean="0">
                <a:latin typeface="+mj-lt"/>
              </a:rPr>
              <a:t>D’Orazio</a:t>
            </a:r>
            <a:r>
              <a:rPr lang="en-GB" sz="1600" dirty="0" smtClean="0">
                <a:latin typeface="+mj-lt"/>
              </a:rPr>
              <a:t>, a visualisation expert, gives a few convincing reasons why visualisation is necessary to exploit the value of data:</a:t>
            </a:r>
            <a:endParaRPr lang="en-GB" sz="1600" dirty="0">
              <a:latin typeface="+mj-lt"/>
              <a:hlinkClick r:id="rId3"/>
            </a:endParaRPr>
          </a:p>
          <a:p>
            <a:pPr marL="11430" indent="-285750">
              <a:spcAft>
                <a:spcPts val="1200"/>
              </a:spcAft>
              <a:buFont typeface="Arial" panose="020B0604020202020204" pitchFamily="34" charset="0"/>
              <a:buChar char="•"/>
            </a:pPr>
            <a:r>
              <a:rPr lang="en-GB" sz="1600" dirty="0" smtClean="0">
                <a:latin typeface="+mj-lt"/>
              </a:rPr>
              <a:t>Visualisation acts as an </a:t>
            </a:r>
            <a:r>
              <a:rPr lang="en-GB" sz="1600" b="1" dirty="0" smtClean="0">
                <a:solidFill>
                  <a:schemeClr val="accent5"/>
                </a:solidFill>
                <a:latin typeface="+mj-lt"/>
              </a:rPr>
              <a:t>external memory</a:t>
            </a:r>
            <a:r>
              <a:rPr lang="en-GB" sz="1600" dirty="0" smtClean="0">
                <a:latin typeface="+mj-lt"/>
              </a:rPr>
              <a:t>, allowing us to take into account a greater number of variables and conduct reasoning on them.</a:t>
            </a:r>
          </a:p>
          <a:p>
            <a:pPr marL="11430" indent="-285750">
              <a:spcAft>
                <a:spcPts val="1200"/>
              </a:spcAft>
              <a:buFont typeface="Arial" panose="020B0604020202020204" pitchFamily="34" charset="0"/>
              <a:buChar char="•"/>
            </a:pPr>
            <a:r>
              <a:rPr lang="en-GB" sz="1600" dirty="0" smtClean="0">
                <a:latin typeface="+mj-lt"/>
              </a:rPr>
              <a:t>It allows us to </a:t>
            </a:r>
            <a:r>
              <a:rPr lang="en-GB" sz="1600" b="1" dirty="0" smtClean="0">
                <a:solidFill>
                  <a:schemeClr val="accent5"/>
                </a:solidFill>
                <a:latin typeface="+mj-lt"/>
              </a:rPr>
              <a:t>objectify abstract information </a:t>
            </a:r>
            <a:r>
              <a:rPr lang="en-GB" sz="1600" dirty="0" smtClean="0">
                <a:latin typeface="+mj-lt"/>
              </a:rPr>
              <a:t>with shapes and </a:t>
            </a:r>
            <a:r>
              <a:rPr lang="en-GB" sz="1600" dirty="0" err="1" smtClean="0">
                <a:latin typeface="+mj-lt"/>
              </a:rPr>
              <a:t>colors</a:t>
            </a:r>
            <a:r>
              <a:rPr lang="en-GB" sz="1600" dirty="0" smtClean="0">
                <a:latin typeface="+mj-lt"/>
              </a:rPr>
              <a:t> to more easily compare and classify large amounts of data.</a:t>
            </a:r>
          </a:p>
          <a:p>
            <a:pPr marL="11430" indent="-285750">
              <a:spcAft>
                <a:spcPts val="1200"/>
              </a:spcAft>
              <a:buFont typeface="Arial" panose="020B0604020202020204" pitchFamily="34" charset="0"/>
              <a:buChar char="•"/>
            </a:pPr>
            <a:r>
              <a:rPr lang="en-GB" sz="1600" dirty="0" smtClean="0">
                <a:latin typeface="+mj-lt"/>
              </a:rPr>
              <a:t>Visualisation is perfect for providing </a:t>
            </a:r>
            <a:r>
              <a:rPr lang="en-GB" sz="1600" b="1" dirty="0" smtClean="0">
                <a:solidFill>
                  <a:schemeClr val="accent5"/>
                </a:solidFill>
                <a:latin typeface="+mj-lt"/>
              </a:rPr>
              <a:t>context and narrative</a:t>
            </a:r>
            <a:r>
              <a:rPr lang="en-GB" sz="1600" dirty="0" smtClean="0">
                <a:latin typeface="+mj-lt"/>
              </a:rPr>
              <a:t> to data, thus allowing us to grasp a holistic view of a problem, not just a fraction of it.</a:t>
            </a:r>
          </a:p>
          <a:p>
            <a:pPr marL="11430" indent="-285750">
              <a:spcAft>
                <a:spcPts val="1200"/>
              </a:spcAft>
              <a:buFont typeface="Arial" panose="020B0604020202020204" pitchFamily="34" charset="0"/>
              <a:buChar char="•"/>
            </a:pPr>
            <a:r>
              <a:rPr lang="en-GB" sz="1600" dirty="0" smtClean="0">
                <a:latin typeface="+mj-lt"/>
              </a:rPr>
              <a:t>Visualisation allows us to represent </a:t>
            </a:r>
            <a:r>
              <a:rPr lang="en-GB" sz="1600" b="1" dirty="0" smtClean="0">
                <a:solidFill>
                  <a:schemeClr val="accent5"/>
                </a:solidFill>
                <a:latin typeface="+mj-lt"/>
              </a:rPr>
              <a:t>process</a:t>
            </a:r>
            <a:r>
              <a:rPr lang="en-GB" sz="1600" dirty="0" smtClean="0">
                <a:latin typeface="+mj-lt"/>
              </a:rPr>
              <a:t>, thus we can incorporate time in spatial terms and depict transformative processes in a visual way.</a:t>
            </a:r>
            <a:endParaRPr lang="en-GB" sz="1600" dirty="0">
              <a:latin typeface="+mj-lt"/>
              <a:hlinkClick r:id="rId3"/>
            </a:endParaRPr>
          </a:p>
          <a:p>
            <a:endParaRPr lang="en-GB" dirty="0">
              <a:latin typeface="+mj-lt"/>
              <a:hlinkClick r:id="rId3"/>
            </a:endParaRPr>
          </a:p>
          <a:p>
            <a:pPr>
              <a:spcAft>
                <a:spcPts val="600"/>
              </a:spcAft>
            </a:pPr>
            <a:r>
              <a:rPr lang="en-GB" sz="1400" dirty="0" smtClean="0">
                <a:latin typeface="+mj-lt"/>
              </a:rPr>
              <a:t>Presentation by Francesco </a:t>
            </a:r>
            <a:r>
              <a:rPr lang="en-GB" sz="1400" dirty="0" err="1" smtClean="0">
                <a:latin typeface="+mj-lt"/>
              </a:rPr>
              <a:t>d’Orazio</a:t>
            </a:r>
            <a:r>
              <a:rPr lang="en-GB" sz="1400" dirty="0" smtClean="0">
                <a:latin typeface="+mj-lt"/>
              </a:rPr>
              <a:t>:</a:t>
            </a:r>
            <a:endParaRPr lang="en-GB" sz="1400" dirty="0" smtClean="0">
              <a:latin typeface="+mj-lt"/>
              <a:hlinkClick r:id="rId3"/>
            </a:endParaRPr>
          </a:p>
          <a:p>
            <a:pPr>
              <a:spcAft>
                <a:spcPts val="600"/>
              </a:spcAft>
            </a:pPr>
            <a:r>
              <a:rPr lang="en-GB" sz="1400" dirty="0" smtClean="0">
                <a:latin typeface="+mj-lt"/>
                <a:hlinkClick r:id="rId3"/>
              </a:rPr>
              <a:t>http</a:t>
            </a:r>
            <a:r>
              <a:rPr lang="en-GB" sz="1400" dirty="0">
                <a:latin typeface="+mj-lt"/>
                <a:hlinkClick r:id="rId3"/>
              </a:rPr>
              <a:t>://www.slideshare.net/Facegroup/10-reasons-why-we-visualise-data?from_action=save</a:t>
            </a:r>
            <a:endParaRPr lang="en-GB" sz="14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u="sng" dirty="0">
              <a:latin typeface="+mj-lt"/>
            </a:endParaRPr>
          </a:p>
          <a:p>
            <a:endParaRPr lang="en-GB" sz="1600" dirty="0">
              <a:latin typeface="+mj-lt"/>
            </a:endParaRPr>
          </a:p>
        </p:txBody>
      </p:sp>
      <p:sp>
        <p:nvSpPr>
          <p:cNvPr id="4" name="Slide Number Placeholder 3"/>
          <p:cNvSpPr>
            <a:spLocks noGrp="1"/>
          </p:cNvSpPr>
          <p:nvPr>
            <p:ph type="sldNum" sz="quarter" idx="18"/>
          </p:nvPr>
        </p:nvSpPr>
        <p:spPr/>
        <p:txBody>
          <a:bodyPr/>
          <a:lstStyle/>
          <a:p>
            <a:fld id="{F5E609D5-BB2C-4735-B62A-4AB7F7AFBFEB}" type="slidenum">
              <a:rPr lang="en-GB" smtClean="0"/>
              <a:pPr/>
              <a:t>16</a:t>
            </a:fld>
            <a:endParaRPr lang="en-GB"/>
          </a:p>
        </p:txBody>
      </p:sp>
      <p:sp>
        <p:nvSpPr>
          <p:cNvPr id="5" name="Date Placeholder 4"/>
          <p:cNvSpPr>
            <a:spLocks noGrp="1"/>
          </p:cNvSpPr>
          <p:nvPr>
            <p:ph type="dt" sz="half" idx="16"/>
          </p:nvPr>
        </p:nvSpPr>
        <p:spPr/>
        <p:txBody>
          <a:bodyPr/>
          <a:lstStyle/>
          <a:p>
            <a:r>
              <a:rPr lang="en-US" smtClean="0"/>
              <a:t>November 2016</a:t>
            </a:r>
            <a:endParaRPr lang="en-GB"/>
          </a:p>
        </p:txBody>
      </p:sp>
      <p:sp>
        <p:nvSpPr>
          <p:cNvPr id="7" name="Footer Placeholder 23"/>
          <p:cNvSpPr>
            <a:spLocks noGrp="1"/>
          </p:cNvSpPr>
          <p:nvPr>
            <p:ph type="ftr" sz="quarter" idx="17"/>
          </p:nvPr>
        </p:nvSpPr>
        <p:spPr>
          <a:xfrm>
            <a:off x="530352" y="6324600"/>
            <a:ext cx="5260848" cy="150876"/>
          </a:xfrm>
        </p:spPr>
        <p:txBody>
          <a:bodyPr/>
          <a:lstStyle/>
          <a:p>
            <a:r>
              <a:rPr lang="en-GB" smtClean="0"/>
              <a:t>Data visualisation workshop - Excel</a:t>
            </a:r>
            <a:endParaRPr lang="en-GB" dirty="0"/>
          </a:p>
        </p:txBody>
      </p:sp>
    </p:spTree>
    <p:extLst>
      <p:ext uri="{BB962C8B-B14F-4D97-AF65-F5344CB8AC3E}">
        <p14:creationId xmlns:p14="http://schemas.microsoft.com/office/powerpoint/2010/main" val="306924912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Visualising in MS Excel</a:t>
            </a:r>
            <a:br>
              <a:rPr lang="en-GB" dirty="0"/>
            </a:br>
            <a:r>
              <a:rPr lang="en-GB" sz="2000" b="0" i="0" dirty="0" smtClean="0"/>
              <a:t>Visualising on maps</a:t>
            </a:r>
            <a:endParaRPr lang="en-GB" sz="2000" dirty="0"/>
          </a:p>
        </p:txBody>
      </p:sp>
      <p:sp>
        <p:nvSpPr>
          <p:cNvPr id="3" name="Content Placeholder 2"/>
          <p:cNvSpPr>
            <a:spLocks noGrp="1"/>
          </p:cNvSpPr>
          <p:nvPr>
            <p:ph sz="quarter" idx="15"/>
          </p:nvPr>
        </p:nvSpPr>
        <p:spPr/>
        <p:txBody>
          <a:bodyPr/>
          <a:lstStyle/>
          <a:p>
            <a:r>
              <a:rPr lang="en-GB" b="1" i="1" dirty="0" smtClean="0">
                <a:solidFill>
                  <a:schemeClr val="accent1"/>
                </a:solidFill>
              </a:rPr>
              <a:t>Exporting your Visualisations</a:t>
            </a:r>
          </a:p>
          <a:p>
            <a:pPr indent="0"/>
            <a:r>
              <a:rPr lang="en-GB" sz="1800" dirty="0" smtClean="0"/>
              <a:t>Remember that if you want to add your graph to another office document  </a:t>
            </a:r>
            <a:r>
              <a:rPr lang="en-GB" sz="1800" dirty="0">
                <a:solidFill>
                  <a:schemeClr val="accent5"/>
                </a:solidFill>
              </a:rPr>
              <a:t>(Word, </a:t>
            </a:r>
            <a:r>
              <a:rPr lang="en-GB" sz="1800" dirty="0" smtClean="0">
                <a:solidFill>
                  <a:schemeClr val="accent5"/>
                </a:solidFill>
              </a:rPr>
              <a:t>PowerPoint) </a:t>
            </a:r>
            <a:r>
              <a:rPr lang="en-GB" sz="1800" dirty="0" smtClean="0"/>
              <a:t>you can simply copy paste it and you retain all formatting options in the new file.</a:t>
            </a:r>
            <a:endParaRPr lang="en-GB" sz="1800"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dirty="0" smtClean="0"/>
              <a:t>Data visualisation workshop - Excel</a:t>
            </a:r>
            <a:endParaRPr lang="en-GB" dirty="0"/>
          </a:p>
        </p:txBody>
      </p:sp>
      <p:sp>
        <p:nvSpPr>
          <p:cNvPr id="6" name="Slide Number Placeholder 5"/>
          <p:cNvSpPr>
            <a:spLocks noGrp="1"/>
          </p:cNvSpPr>
          <p:nvPr>
            <p:ph type="sldNum" sz="quarter" idx="18"/>
          </p:nvPr>
        </p:nvSpPr>
        <p:spPr/>
        <p:txBody>
          <a:bodyPr/>
          <a:lstStyle/>
          <a:p>
            <a:fld id="{F5E609D5-BB2C-4735-B62A-4AB7F7AFBFEB}" type="slidenum">
              <a:rPr lang="en-GB" smtClean="0"/>
              <a:pPr/>
              <a:t>160</a:t>
            </a:fld>
            <a:endParaRPr lang="en-GB"/>
          </a:p>
        </p:txBody>
      </p:sp>
    </p:spTree>
    <p:extLst>
      <p:ext uri="{BB962C8B-B14F-4D97-AF65-F5344CB8AC3E}">
        <p14:creationId xmlns:p14="http://schemas.microsoft.com/office/powerpoint/2010/main" val="278111560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Introduction to Data Visualisation</a:t>
            </a:r>
            <a:endParaRPr lang="en-GB" dirty="0"/>
          </a:p>
        </p:txBody>
      </p:sp>
      <p:sp>
        <p:nvSpPr>
          <p:cNvPr id="2" name="Subtitle 1"/>
          <p:cNvSpPr>
            <a:spLocks noGrp="1"/>
          </p:cNvSpPr>
          <p:nvPr>
            <p:ph type="subTitle" idx="1"/>
          </p:nvPr>
        </p:nvSpPr>
        <p:spPr/>
        <p:txBody>
          <a:bodyPr/>
          <a:lstStyle/>
          <a:p>
            <a:pPr marL="457200" indent="-457200">
              <a:buClr>
                <a:schemeClr val="bg1"/>
              </a:buClr>
              <a:buFont typeface="Wingdings" panose="05000000000000000000" pitchFamily="2" charset="2"/>
              <a:buChar char="v"/>
            </a:pPr>
            <a:r>
              <a:rPr lang="en-GB" dirty="0" smtClean="0"/>
              <a:t>Individual Projects</a:t>
            </a:r>
            <a:endParaRPr lang="en-GB" dirty="0"/>
          </a:p>
        </p:txBody>
      </p:sp>
      <p:sp>
        <p:nvSpPr>
          <p:cNvPr id="8" name="Slide Number Placeholder 7"/>
          <p:cNvSpPr>
            <a:spLocks noGrp="1"/>
          </p:cNvSpPr>
          <p:nvPr>
            <p:ph type="sldNum" sz="quarter" idx="12"/>
          </p:nvPr>
        </p:nvSpPr>
        <p:spPr/>
        <p:txBody>
          <a:bodyPr/>
          <a:lstStyle/>
          <a:p>
            <a:fld id="{73DE2538-1682-4691-9D76-BD63A21848D4}" type="slidenum">
              <a:rPr lang="en-GB" smtClean="0"/>
              <a:pPr/>
              <a:t>161</a:t>
            </a:fld>
            <a:endParaRPr lang="en-GB"/>
          </a:p>
        </p:txBody>
      </p:sp>
      <p:sp>
        <p:nvSpPr>
          <p:cNvPr id="9" name="Date Placeholder 8"/>
          <p:cNvSpPr>
            <a:spLocks noGrp="1"/>
          </p:cNvSpPr>
          <p:nvPr>
            <p:ph type="dt" sz="half" idx="10"/>
          </p:nvPr>
        </p:nvSpPr>
        <p:spPr/>
        <p:txBody>
          <a:bodyPr/>
          <a:lstStyle/>
          <a:p>
            <a:r>
              <a:rPr lang="en-US" smtClean="0"/>
              <a:t>November 2016</a:t>
            </a:r>
            <a:endParaRPr lang="en-GB"/>
          </a:p>
        </p:txBody>
      </p:sp>
      <p:sp>
        <p:nvSpPr>
          <p:cNvPr id="10" name="Footer Placeholder 9"/>
          <p:cNvSpPr>
            <a:spLocks noGrp="1"/>
          </p:cNvSpPr>
          <p:nvPr>
            <p:ph type="ftr" sz="quarter" idx="11"/>
          </p:nvPr>
        </p:nvSpPr>
        <p:spPr/>
        <p:txBody>
          <a:bodyPr/>
          <a:lstStyle/>
          <a:p>
            <a:r>
              <a:rPr lang="en-GB" smtClean="0"/>
              <a:t>Data visualisation workshop - Excel</a:t>
            </a:r>
            <a:endParaRPr lang="en-GB" dirty="0"/>
          </a:p>
        </p:txBody>
      </p:sp>
    </p:spTree>
    <p:extLst>
      <p:ext uri="{BB962C8B-B14F-4D97-AF65-F5344CB8AC3E}">
        <p14:creationId xmlns:p14="http://schemas.microsoft.com/office/powerpoint/2010/main" val="161853581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Visualising in MS Excel</a:t>
            </a:r>
            <a:br>
              <a:rPr lang="en-GB" dirty="0"/>
            </a:br>
            <a:r>
              <a:rPr lang="en-GB" sz="2000" b="0" i="0" dirty="0" smtClean="0"/>
              <a:t>Individual Projects</a:t>
            </a:r>
            <a:endParaRPr lang="en-GB" dirty="0"/>
          </a:p>
        </p:txBody>
      </p:sp>
      <p:sp>
        <p:nvSpPr>
          <p:cNvPr id="3" name="Content Placeholder 2"/>
          <p:cNvSpPr>
            <a:spLocks noGrp="1"/>
          </p:cNvSpPr>
          <p:nvPr>
            <p:ph sz="quarter" idx="15"/>
          </p:nvPr>
        </p:nvSpPr>
        <p:spPr>
          <a:xfrm>
            <a:off x="533400" y="1828800"/>
            <a:ext cx="8077200" cy="4419600"/>
          </a:xfrm>
        </p:spPr>
        <p:txBody>
          <a:bodyPr/>
          <a:lstStyle/>
          <a:p>
            <a:r>
              <a:rPr lang="en-GB" sz="1800" b="1" i="1" dirty="0" smtClean="0">
                <a:solidFill>
                  <a:schemeClr val="accent1"/>
                </a:solidFill>
              </a:rPr>
              <a:t>Project Instructions</a:t>
            </a:r>
          </a:p>
          <a:p>
            <a:r>
              <a:rPr lang="en-GB" sz="1800" dirty="0" smtClean="0"/>
              <a:t>For the next part we will be using the datasets you all brought to create individual visualisations.</a:t>
            </a:r>
          </a:p>
          <a:p>
            <a:pPr marL="11430" indent="-285750">
              <a:buFont typeface="Arial" panose="020B0604020202020204" pitchFamily="34" charset="0"/>
              <a:buChar char="•"/>
            </a:pPr>
            <a:r>
              <a:rPr lang="en-GB" sz="1800" dirty="0" smtClean="0"/>
              <a:t>Each participant will have to find an interesting insight hidden in his data and visualise it accordingly to reveal it.</a:t>
            </a:r>
          </a:p>
          <a:p>
            <a:pPr marL="11430" indent="-285750">
              <a:buFont typeface="Arial" panose="020B0604020202020204" pitchFamily="34" charset="0"/>
              <a:buChar char="•"/>
            </a:pPr>
            <a:r>
              <a:rPr lang="en-GB" sz="1800" dirty="0" smtClean="0"/>
              <a:t>We will be going around helping everyone with their project.</a:t>
            </a:r>
          </a:p>
          <a:p>
            <a:pPr marL="11430" indent="-285750">
              <a:buFont typeface="Arial" panose="020B0604020202020204" pitchFamily="34" charset="0"/>
              <a:buChar char="•"/>
            </a:pPr>
            <a:r>
              <a:rPr lang="en-GB" sz="1800" dirty="0" smtClean="0"/>
              <a:t>In the end each participant will present their findings to the rest of us.</a:t>
            </a:r>
            <a:endParaRPr lang="en-GB" sz="1800" dirty="0"/>
          </a:p>
          <a:p>
            <a:pPr marL="11430" indent="-285750">
              <a:buFont typeface="Arial" panose="020B0604020202020204" pitchFamily="34" charset="0"/>
              <a:buChar char="•"/>
            </a:pPr>
            <a:r>
              <a:rPr lang="en-GB" sz="1800" dirty="0" smtClean="0"/>
              <a:t>Those of you who haven’t brought your own dataset, can head to the EU ODP and search for one now. </a:t>
            </a:r>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162</a:t>
            </a:fld>
            <a:endParaRPr lang="en-GB"/>
          </a:p>
        </p:txBody>
      </p:sp>
    </p:spTree>
    <p:extLst>
      <p:ext uri="{BB962C8B-B14F-4D97-AF65-F5344CB8AC3E}">
        <p14:creationId xmlns:p14="http://schemas.microsoft.com/office/powerpoint/2010/main" val="426597781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Visualising in MS Excel</a:t>
            </a:r>
            <a:br>
              <a:rPr lang="en-GB" dirty="0"/>
            </a:br>
            <a:r>
              <a:rPr lang="en-GB" sz="2000" b="0" i="0" dirty="0" smtClean="0"/>
              <a:t>Choosing Datasets</a:t>
            </a:r>
            <a:endParaRPr lang="en-GB" dirty="0"/>
          </a:p>
        </p:txBody>
      </p:sp>
      <p:sp>
        <p:nvSpPr>
          <p:cNvPr id="3" name="Content Placeholder 2"/>
          <p:cNvSpPr>
            <a:spLocks noGrp="1"/>
          </p:cNvSpPr>
          <p:nvPr>
            <p:ph sz="quarter" idx="15"/>
          </p:nvPr>
        </p:nvSpPr>
        <p:spPr>
          <a:xfrm>
            <a:off x="533400" y="1828800"/>
            <a:ext cx="3678560" cy="4419600"/>
          </a:xfrm>
        </p:spPr>
        <p:txBody>
          <a:bodyPr/>
          <a:lstStyle/>
          <a:p>
            <a:r>
              <a:rPr lang="en-GB" sz="1800" b="1" i="1" dirty="0" smtClean="0">
                <a:solidFill>
                  <a:schemeClr val="accent1"/>
                </a:solidFill>
              </a:rPr>
              <a:t>EU ODP</a:t>
            </a:r>
          </a:p>
          <a:p>
            <a:r>
              <a:rPr lang="en-GB" sz="1600" dirty="0" smtClean="0"/>
              <a:t>Head through the ODP and select a </a:t>
            </a:r>
            <a:r>
              <a:rPr lang="en-GB" sz="1600" dirty="0"/>
              <a:t>dataset. </a:t>
            </a:r>
            <a:endParaRPr lang="en-GB" sz="1600" dirty="0" smtClean="0"/>
          </a:p>
          <a:p>
            <a:r>
              <a:rPr lang="en-GB" sz="1400" dirty="0">
                <a:solidFill>
                  <a:schemeClr val="accent5"/>
                </a:solidFill>
              </a:rPr>
              <a:t>https://data.europa.eu/euodp/en/data/</a:t>
            </a:r>
          </a:p>
          <a:p>
            <a:pPr marL="11430" indent="-285750">
              <a:buFont typeface="Arial" panose="020B0604020202020204" pitchFamily="34" charset="0"/>
              <a:buChar char="•"/>
            </a:pPr>
            <a:r>
              <a:rPr lang="en-GB" sz="1600" dirty="0" smtClean="0"/>
              <a:t>Available as .</a:t>
            </a:r>
            <a:r>
              <a:rPr lang="en-GB" sz="1600" dirty="0" err="1" smtClean="0"/>
              <a:t>xls</a:t>
            </a:r>
            <a:r>
              <a:rPr lang="en-GB" sz="1600" dirty="0" smtClean="0"/>
              <a:t> or CSV</a:t>
            </a:r>
          </a:p>
          <a:p>
            <a:pPr marL="11430" indent="-285750">
              <a:buFont typeface="Arial" panose="020B0604020202020204" pitchFamily="34" charset="0"/>
              <a:buChar char="•"/>
            </a:pPr>
            <a:r>
              <a:rPr lang="en-GB" sz="1600" dirty="0" smtClean="0"/>
              <a:t>Contains </a:t>
            </a:r>
            <a:r>
              <a:rPr lang="en-GB" sz="1600" dirty="0"/>
              <a:t>tabular </a:t>
            </a:r>
            <a:r>
              <a:rPr lang="en-GB" sz="1600" dirty="0" smtClean="0"/>
              <a:t>data</a:t>
            </a:r>
          </a:p>
          <a:p>
            <a:pPr marL="11430" indent="-285750">
              <a:buFont typeface="Arial" panose="020B0604020202020204" pitchFamily="34" charset="0"/>
              <a:buChar char="•"/>
            </a:pPr>
            <a:r>
              <a:rPr lang="en-GB" sz="1600" dirty="0" smtClean="0"/>
              <a:t>Contains numerical data</a:t>
            </a:r>
          </a:p>
          <a:p>
            <a:pPr marL="11430" indent="-285750">
              <a:buFont typeface="Arial" panose="020B0604020202020204" pitchFamily="34" charset="0"/>
              <a:buChar char="•"/>
            </a:pPr>
            <a:r>
              <a:rPr lang="en-GB" sz="1600" dirty="0" smtClean="0"/>
              <a:t>Contains more than 2 variables</a:t>
            </a:r>
          </a:p>
          <a:p>
            <a:pPr marL="11430" indent="-285750">
              <a:buFont typeface="Arial" panose="020B0604020202020204" pitchFamily="34" charset="0"/>
              <a:buChar char="•"/>
            </a:pPr>
            <a:r>
              <a:rPr lang="en-GB" sz="1600" dirty="0"/>
              <a:t>Contains various granularity </a:t>
            </a:r>
            <a:r>
              <a:rPr lang="en-GB" sz="1600" dirty="0" smtClean="0"/>
              <a:t>levels</a:t>
            </a:r>
          </a:p>
          <a:p>
            <a:pPr marL="11430" indent="-285750">
              <a:buFont typeface="Arial" panose="020B0604020202020204" pitchFamily="34" charset="0"/>
              <a:buChar char="•"/>
            </a:pPr>
            <a:r>
              <a:rPr lang="en-GB" sz="1600" dirty="0" smtClean="0"/>
              <a:t>Contains breakdowns</a:t>
            </a:r>
          </a:p>
          <a:p>
            <a:pPr marL="11430" indent="-285750">
              <a:buFont typeface="Arial" panose="020B0604020202020204" pitchFamily="34" charset="0"/>
              <a:buChar char="•"/>
            </a:pPr>
            <a:r>
              <a:rPr lang="en-GB" sz="1600" dirty="0" smtClean="0"/>
              <a:t>Can show evolution</a:t>
            </a:r>
          </a:p>
          <a:p>
            <a:pPr marL="285750" indent="-285750">
              <a:buFont typeface="Arial" panose="020B0604020202020204" pitchFamily="34" charset="0"/>
              <a:buChar char="•"/>
            </a:pPr>
            <a:r>
              <a:rPr lang="en-GB" sz="1600" dirty="0" smtClean="0"/>
              <a:t>Can be combined with other data</a:t>
            </a:r>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163</a:t>
            </a:fld>
            <a:endParaRPr lang="en-GB"/>
          </a:p>
        </p:txBody>
      </p:sp>
      <p:pic>
        <p:nvPicPr>
          <p:cNvPr id="9" name="Picture 8"/>
          <p:cNvPicPr>
            <a:picLocks noChangeAspect="1"/>
          </p:cNvPicPr>
          <p:nvPr/>
        </p:nvPicPr>
        <p:blipFill>
          <a:blip r:embed="rId3"/>
          <a:stretch>
            <a:fillRect/>
          </a:stretch>
        </p:blipFill>
        <p:spPr>
          <a:xfrm>
            <a:off x="3995936" y="1834576"/>
            <a:ext cx="4614664" cy="4413823"/>
          </a:xfrm>
          <a:prstGeom prst="rect">
            <a:avLst/>
          </a:prstGeom>
        </p:spPr>
      </p:pic>
    </p:spTree>
    <p:extLst>
      <p:ext uri="{BB962C8B-B14F-4D97-AF65-F5344CB8AC3E}">
        <p14:creationId xmlns:p14="http://schemas.microsoft.com/office/powerpoint/2010/main" val="3348962669"/>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Disclaimers</a:t>
            </a:r>
            <a:endParaRPr lang="en-GB" dirty="0"/>
          </a:p>
        </p:txBody>
      </p:sp>
      <p:sp>
        <p:nvSpPr>
          <p:cNvPr id="5" name="Text Placeholder 4"/>
          <p:cNvSpPr>
            <a:spLocks noGrp="1"/>
          </p:cNvSpPr>
          <p:nvPr>
            <p:ph type="body" sz="quarter" idx="10"/>
          </p:nvPr>
        </p:nvSpPr>
        <p:spPr/>
        <p:txBody>
          <a:bodyPr/>
          <a:lstStyle/>
          <a:p>
            <a:pPr lvl="0"/>
            <a:r>
              <a:rPr lang="en-GB" dirty="0" smtClean="0"/>
              <a:t/>
            </a:r>
            <a:br>
              <a:rPr lang="en-GB" dirty="0" smtClean="0"/>
            </a:br>
            <a:r>
              <a:rPr lang="en-GB" smtClean="0"/>
              <a:t>© 2016 </a:t>
            </a:r>
            <a:r>
              <a:rPr lang="en-GB" dirty="0" smtClean="0"/>
              <a:t>PricewaterhouseCoopers. All rights reserved. “PricewaterhouseCoopers” refers to the network of member firms of PricewaterhouseCoopers International Limited, each of which is a separate and independent legal entity.</a:t>
            </a:r>
          </a:p>
        </p:txBody>
      </p:sp>
      <p:sp>
        <p:nvSpPr>
          <p:cNvPr id="3" name="TextBox 3"/>
          <p:cNvSpPr txBox="1"/>
          <p:nvPr/>
        </p:nvSpPr>
        <p:spPr>
          <a:xfrm>
            <a:off x="251520" y="1772816"/>
            <a:ext cx="8359080" cy="3240360"/>
          </a:xfrm>
          <a:prstGeom prst="rect">
            <a:avLst/>
          </a:prstGeom>
          <a:noFill/>
        </p:spPr>
        <p:txBody>
          <a:bodyPr wrap="square" lIns="0" tIns="0" rIns="0" bIns="0" rtlCol="0">
            <a:noAutofit/>
          </a:bodyPr>
          <a:lstStyle/>
          <a:p>
            <a:pPr marL="273050" indent="-6350">
              <a:spcAft>
                <a:spcPts val="900"/>
              </a:spcAft>
            </a:pPr>
            <a:r>
              <a:rPr lang="en-GB" sz="1400" dirty="0">
                <a:latin typeface="+mj-lt"/>
              </a:rPr>
              <a:t>This presentation has been carefully compiled by PwC, but no representation is made or warranty given (either express or implied) as to the completeness or accuracy of the information it contains. PwC is not liable for the information in this presentation or any decision or consequence based on the use of it. PwC will not be liable for any damages arising from the use of the information contained in this presentation. The information contained in this presentation is of a general nature and is solely for guidance on matters of general interest. This presentation is not a substitute for professional advice on any particular matter. No reader should act on the basis of any matter contained in this publication without considering appropriate professional advice.</a:t>
            </a:r>
            <a:endParaRPr lang="en-GB" sz="1600" dirty="0" smtClean="0">
              <a:latin typeface="+mj-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Introduction to Data Visualisation</a:t>
            </a:r>
            <a:endParaRPr lang="en-GB" dirty="0"/>
          </a:p>
        </p:txBody>
      </p:sp>
      <p:sp>
        <p:nvSpPr>
          <p:cNvPr id="2" name="Subtitle 1"/>
          <p:cNvSpPr>
            <a:spLocks noGrp="1"/>
          </p:cNvSpPr>
          <p:nvPr>
            <p:ph type="subTitle" idx="1"/>
          </p:nvPr>
        </p:nvSpPr>
        <p:spPr/>
        <p:txBody>
          <a:bodyPr/>
          <a:lstStyle/>
          <a:p>
            <a:pPr marL="457200" indent="-457200">
              <a:buClr>
                <a:schemeClr val="bg1"/>
              </a:buClr>
              <a:buFont typeface="Wingdings" panose="05000000000000000000" pitchFamily="2" charset="2"/>
              <a:buChar char="v"/>
            </a:pPr>
            <a:r>
              <a:rPr lang="en-GB" dirty="0" smtClean="0"/>
              <a:t>Classification of Visualisations</a:t>
            </a:r>
            <a:endParaRPr lang="en-GB" dirty="0"/>
          </a:p>
        </p:txBody>
      </p:sp>
      <p:sp>
        <p:nvSpPr>
          <p:cNvPr id="8" name="Slide Number Placeholder 7"/>
          <p:cNvSpPr>
            <a:spLocks noGrp="1"/>
          </p:cNvSpPr>
          <p:nvPr>
            <p:ph type="sldNum" sz="quarter" idx="12"/>
          </p:nvPr>
        </p:nvSpPr>
        <p:spPr/>
        <p:txBody>
          <a:bodyPr/>
          <a:lstStyle/>
          <a:p>
            <a:fld id="{73DE2538-1682-4691-9D76-BD63A21848D4}" type="slidenum">
              <a:rPr lang="en-GB" smtClean="0"/>
              <a:pPr/>
              <a:t>17</a:t>
            </a:fld>
            <a:endParaRPr lang="en-GB"/>
          </a:p>
        </p:txBody>
      </p:sp>
      <p:sp>
        <p:nvSpPr>
          <p:cNvPr id="9" name="Date Placeholder 8"/>
          <p:cNvSpPr>
            <a:spLocks noGrp="1"/>
          </p:cNvSpPr>
          <p:nvPr>
            <p:ph type="dt" sz="half" idx="10"/>
          </p:nvPr>
        </p:nvSpPr>
        <p:spPr/>
        <p:txBody>
          <a:bodyPr/>
          <a:lstStyle/>
          <a:p>
            <a:r>
              <a:rPr lang="en-US" smtClean="0"/>
              <a:t>November 2016</a:t>
            </a:r>
            <a:endParaRPr lang="en-GB"/>
          </a:p>
        </p:txBody>
      </p:sp>
      <p:sp>
        <p:nvSpPr>
          <p:cNvPr id="10" name="Footer Placeholder 9"/>
          <p:cNvSpPr>
            <a:spLocks noGrp="1"/>
          </p:cNvSpPr>
          <p:nvPr>
            <p:ph type="ftr" sz="quarter" idx="11"/>
          </p:nvPr>
        </p:nvSpPr>
        <p:spPr/>
        <p:txBody>
          <a:bodyPr/>
          <a:lstStyle/>
          <a:p>
            <a:r>
              <a:rPr lang="en-GB" smtClean="0"/>
              <a:t>Data visualisation workshop - Excel</a:t>
            </a:r>
            <a:endParaRPr lang="en-GB" dirty="0"/>
          </a:p>
        </p:txBody>
      </p:sp>
    </p:spTree>
    <p:extLst>
      <p:ext uri="{BB962C8B-B14F-4D97-AF65-F5344CB8AC3E}">
        <p14:creationId xmlns:p14="http://schemas.microsoft.com/office/powerpoint/2010/main" val="29719915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a:t>
            </a:r>
            <a:r>
              <a:rPr lang="en-GB" dirty="0" smtClean="0"/>
              <a:t>Visualisation</a:t>
            </a:r>
            <a:br>
              <a:rPr lang="en-GB" dirty="0" smtClean="0"/>
            </a:br>
            <a:r>
              <a:rPr lang="en-GB" sz="2000" b="0" i="0" dirty="0" smtClean="0"/>
              <a:t>Classification of visualisations</a:t>
            </a:r>
            <a:endParaRPr lang="en-GB" sz="2000" dirty="0"/>
          </a:p>
        </p:txBody>
      </p:sp>
      <p:sp>
        <p:nvSpPr>
          <p:cNvPr id="3" name="Content Placeholder 2"/>
          <p:cNvSpPr>
            <a:spLocks noGrp="1"/>
          </p:cNvSpPr>
          <p:nvPr>
            <p:ph sz="quarter" idx="15"/>
          </p:nvPr>
        </p:nvSpPr>
        <p:spPr/>
        <p:txBody>
          <a:bodyPr/>
          <a:lstStyle/>
          <a:p>
            <a:r>
              <a:rPr lang="en-GB" sz="1800" b="1" dirty="0" smtClean="0">
                <a:solidFill>
                  <a:schemeClr val="tx2"/>
                </a:solidFill>
              </a:rPr>
              <a:t>Categorisation by Andy Kirk</a:t>
            </a:r>
          </a:p>
          <a:p>
            <a:pPr>
              <a:spcAft>
                <a:spcPts val="600"/>
              </a:spcAft>
            </a:pPr>
            <a:r>
              <a:rPr lang="en-GB" sz="1800" dirty="0" smtClean="0"/>
              <a:t>Andy Kirk, a data visualisation specialist who has grown to become a guru of the field proposes a categorisation of visualisations based on the intended function of the visualisation, namely:</a:t>
            </a:r>
          </a:p>
          <a:p>
            <a:pPr indent="0"/>
            <a:endParaRPr lang="en-GB" sz="900" dirty="0" smtClean="0">
              <a:solidFill>
                <a:schemeClr val="tx2"/>
              </a:solidFill>
            </a:endParaRPr>
          </a:p>
          <a:p>
            <a:pPr indent="0"/>
            <a:r>
              <a:rPr lang="en-GB" sz="1800" dirty="0">
                <a:solidFill>
                  <a:schemeClr val="tx2"/>
                </a:solidFill>
              </a:rPr>
              <a:t>	</a:t>
            </a:r>
            <a:r>
              <a:rPr lang="en-GB" sz="1800" dirty="0" smtClean="0">
                <a:solidFill>
                  <a:schemeClr val="accent5"/>
                </a:solidFill>
              </a:rPr>
              <a:t>Exploratory</a:t>
            </a:r>
          </a:p>
          <a:p>
            <a:pPr marL="11430" indent="-285750">
              <a:buFont typeface="Arial" panose="020B0604020202020204" pitchFamily="34" charset="0"/>
              <a:buChar char="•"/>
            </a:pPr>
            <a:endParaRPr lang="en-GB" sz="1800" dirty="0" smtClean="0">
              <a:solidFill>
                <a:schemeClr val="accent5"/>
              </a:solidFill>
            </a:endParaRPr>
          </a:p>
          <a:p>
            <a:pPr indent="0"/>
            <a:r>
              <a:rPr lang="en-GB" sz="1800" dirty="0" smtClean="0">
                <a:solidFill>
                  <a:schemeClr val="accent5"/>
                </a:solidFill>
              </a:rPr>
              <a:t>	Explanatory</a:t>
            </a:r>
          </a:p>
          <a:p>
            <a:pPr marL="11430" indent="-285750">
              <a:buFont typeface="Arial" panose="020B0604020202020204" pitchFamily="34" charset="0"/>
              <a:buChar char="•"/>
            </a:pPr>
            <a:endParaRPr lang="en-GB" sz="1800" dirty="0" smtClean="0">
              <a:solidFill>
                <a:schemeClr val="accent5"/>
              </a:solidFill>
            </a:endParaRPr>
          </a:p>
          <a:p>
            <a:pPr indent="0"/>
            <a:r>
              <a:rPr lang="en-GB" sz="1800" dirty="0" smtClean="0">
                <a:solidFill>
                  <a:schemeClr val="accent5"/>
                </a:solidFill>
              </a:rPr>
              <a:t>	Exhibitory</a:t>
            </a:r>
          </a:p>
          <a:p>
            <a:pPr indent="0"/>
            <a:endParaRPr lang="en-GB" sz="900" dirty="0"/>
          </a:p>
          <a:p>
            <a:pPr indent="0"/>
            <a:r>
              <a:rPr lang="en-GB" sz="1800" dirty="0" smtClean="0"/>
              <a:t>However it is important to remember that often visualisations fall into more than one of these categories.</a:t>
            </a:r>
            <a:endParaRPr lang="en-GB" sz="1800" dirty="0"/>
          </a:p>
        </p:txBody>
      </p:sp>
      <p:grpSp>
        <p:nvGrpSpPr>
          <p:cNvPr id="7" name="Group 6"/>
          <p:cNvGrpSpPr/>
          <p:nvPr/>
        </p:nvGrpSpPr>
        <p:grpSpPr>
          <a:xfrm>
            <a:off x="533400" y="4725144"/>
            <a:ext cx="523988" cy="523988"/>
            <a:chOff x="9323957" y="2257291"/>
            <a:chExt cx="612775" cy="612775"/>
          </a:xfrm>
          <a:solidFill>
            <a:schemeClr val="accent5"/>
          </a:solidFill>
        </p:grpSpPr>
        <p:sp>
          <p:nvSpPr>
            <p:cNvPr id="8" name="Freeform 3324"/>
            <p:cNvSpPr>
              <a:spLocks/>
            </p:cNvSpPr>
            <p:nvPr/>
          </p:nvSpPr>
          <p:spPr bwMode="auto">
            <a:xfrm>
              <a:off x="9644632" y="2498591"/>
              <a:ext cx="100013" cy="41275"/>
            </a:xfrm>
            <a:custGeom>
              <a:avLst/>
              <a:gdLst>
                <a:gd name="T0" fmla="*/ 8 w 63"/>
                <a:gd name="T1" fmla="*/ 26 h 26"/>
                <a:gd name="T2" fmla="*/ 8 w 63"/>
                <a:gd name="T3" fmla="*/ 26 h 26"/>
                <a:gd name="T4" fmla="*/ 9 w 63"/>
                <a:gd name="T5" fmla="*/ 26 h 26"/>
                <a:gd name="T6" fmla="*/ 58 w 63"/>
                <a:gd name="T7" fmla="*/ 15 h 26"/>
                <a:gd name="T8" fmla="*/ 58 w 63"/>
                <a:gd name="T9" fmla="*/ 15 h 26"/>
                <a:gd name="T10" fmla="*/ 60 w 63"/>
                <a:gd name="T11" fmla="*/ 13 h 26"/>
                <a:gd name="T12" fmla="*/ 63 w 63"/>
                <a:gd name="T13" fmla="*/ 12 h 26"/>
                <a:gd name="T14" fmla="*/ 63 w 63"/>
                <a:gd name="T15" fmla="*/ 9 h 26"/>
                <a:gd name="T16" fmla="*/ 63 w 63"/>
                <a:gd name="T17" fmla="*/ 6 h 26"/>
                <a:gd name="T18" fmla="*/ 63 w 63"/>
                <a:gd name="T19" fmla="*/ 6 h 26"/>
                <a:gd name="T20" fmla="*/ 63 w 63"/>
                <a:gd name="T21" fmla="*/ 3 h 26"/>
                <a:gd name="T22" fmla="*/ 60 w 63"/>
                <a:gd name="T23" fmla="*/ 1 h 26"/>
                <a:gd name="T24" fmla="*/ 57 w 63"/>
                <a:gd name="T25" fmla="*/ 0 h 26"/>
                <a:gd name="T26" fmla="*/ 54 w 63"/>
                <a:gd name="T27" fmla="*/ 0 h 26"/>
                <a:gd name="T28" fmla="*/ 6 w 63"/>
                <a:gd name="T29" fmla="*/ 12 h 26"/>
                <a:gd name="T30" fmla="*/ 6 w 63"/>
                <a:gd name="T31" fmla="*/ 12 h 26"/>
                <a:gd name="T32" fmla="*/ 3 w 63"/>
                <a:gd name="T33" fmla="*/ 12 h 26"/>
                <a:gd name="T34" fmla="*/ 2 w 63"/>
                <a:gd name="T35" fmla="*/ 15 h 26"/>
                <a:gd name="T36" fmla="*/ 0 w 63"/>
                <a:gd name="T37" fmla="*/ 18 h 26"/>
                <a:gd name="T38" fmla="*/ 0 w 63"/>
                <a:gd name="T39" fmla="*/ 21 h 26"/>
                <a:gd name="T40" fmla="*/ 0 w 63"/>
                <a:gd name="T41" fmla="*/ 21 h 26"/>
                <a:gd name="T42" fmla="*/ 3 w 63"/>
                <a:gd name="T43" fmla="*/ 24 h 26"/>
                <a:gd name="T44" fmla="*/ 8 w 63"/>
                <a:gd name="T45" fmla="*/ 26 h 26"/>
                <a:gd name="T46" fmla="*/ 8 w 63"/>
                <a:gd name="T4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26">
                  <a:moveTo>
                    <a:pt x="8" y="26"/>
                  </a:moveTo>
                  <a:lnTo>
                    <a:pt x="8" y="26"/>
                  </a:lnTo>
                  <a:lnTo>
                    <a:pt x="9" y="26"/>
                  </a:lnTo>
                  <a:lnTo>
                    <a:pt x="58" y="15"/>
                  </a:lnTo>
                  <a:lnTo>
                    <a:pt x="58" y="15"/>
                  </a:lnTo>
                  <a:lnTo>
                    <a:pt x="60" y="13"/>
                  </a:lnTo>
                  <a:lnTo>
                    <a:pt x="63" y="12"/>
                  </a:lnTo>
                  <a:lnTo>
                    <a:pt x="63" y="9"/>
                  </a:lnTo>
                  <a:lnTo>
                    <a:pt x="63" y="6"/>
                  </a:lnTo>
                  <a:lnTo>
                    <a:pt x="63" y="6"/>
                  </a:lnTo>
                  <a:lnTo>
                    <a:pt x="63" y="3"/>
                  </a:lnTo>
                  <a:lnTo>
                    <a:pt x="60" y="1"/>
                  </a:lnTo>
                  <a:lnTo>
                    <a:pt x="57" y="0"/>
                  </a:lnTo>
                  <a:lnTo>
                    <a:pt x="54" y="0"/>
                  </a:lnTo>
                  <a:lnTo>
                    <a:pt x="6" y="12"/>
                  </a:lnTo>
                  <a:lnTo>
                    <a:pt x="6" y="12"/>
                  </a:lnTo>
                  <a:lnTo>
                    <a:pt x="3" y="12"/>
                  </a:lnTo>
                  <a:lnTo>
                    <a:pt x="2" y="15"/>
                  </a:lnTo>
                  <a:lnTo>
                    <a:pt x="0" y="18"/>
                  </a:lnTo>
                  <a:lnTo>
                    <a:pt x="0" y="21"/>
                  </a:lnTo>
                  <a:lnTo>
                    <a:pt x="0" y="21"/>
                  </a:lnTo>
                  <a:lnTo>
                    <a:pt x="3" y="24"/>
                  </a:lnTo>
                  <a:lnTo>
                    <a:pt x="8" y="26"/>
                  </a:lnTo>
                  <a:lnTo>
                    <a:pt x="8" y="26"/>
                  </a:lnTo>
                  <a:close/>
                </a:path>
              </a:pathLst>
            </a:custGeom>
            <a:grpFill/>
            <a:ln>
              <a:noFill/>
            </a:ln>
            <a:extLst/>
          </p:spPr>
          <p:txBody>
            <a:bodyPr vert="horz" wrap="square" lIns="78191" tIns="39095" rIns="78191" bIns="39095" numCol="1" anchor="t" anchorCtr="0" compatLnSpc="1">
              <a:prstTxWarp prst="textNoShape">
                <a:avLst/>
              </a:prstTxWarp>
            </a:bodyPr>
            <a:lstStyle/>
            <a:p>
              <a:endParaRPr lang="en-GB" sz="1539"/>
            </a:p>
          </p:txBody>
        </p:sp>
        <p:sp>
          <p:nvSpPr>
            <p:cNvPr id="9" name="Freeform 3325"/>
            <p:cNvSpPr>
              <a:spLocks/>
            </p:cNvSpPr>
            <p:nvPr/>
          </p:nvSpPr>
          <p:spPr bwMode="auto">
            <a:xfrm>
              <a:off x="9644632" y="2436678"/>
              <a:ext cx="177800" cy="61913"/>
            </a:xfrm>
            <a:custGeom>
              <a:avLst/>
              <a:gdLst>
                <a:gd name="T0" fmla="*/ 8 w 112"/>
                <a:gd name="T1" fmla="*/ 39 h 39"/>
                <a:gd name="T2" fmla="*/ 8 w 112"/>
                <a:gd name="T3" fmla="*/ 39 h 39"/>
                <a:gd name="T4" fmla="*/ 9 w 112"/>
                <a:gd name="T5" fmla="*/ 37 h 39"/>
                <a:gd name="T6" fmla="*/ 106 w 112"/>
                <a:gd name="T7" fmla="*/ 16 h 39"/>
                <a:gd name="T8" fmla="*/ 106 w 112"/>
                <a:gd name="T9" fmla="*/ 16 h 39"/>
                <a:gd name="T10" fmla="*/ 109 w 112"/>
                <a:gd name="T11" fmla="*/ 14 h 39"/>
                <a:gd name="T12" fmla="*/ 110 w 112"/>
                <a:gd name="T13" fmla="*/ 13 h 39"/>
                <a:gd name="T14" fmla="*/ 112 w 112"/>
                <a:gd name="T15" fmla="*/ 10 h 39"/>
                <a:gd name="T16" fmla="*/ 112 w 112"/>
                <a:gd name="T17" fmla="*/ 7 h 39"/>
                <a:gd name="T18" fmla="*/ 112 w 112"/>
                <a:gd name="T19" fmla="*/ 7 h 39"/>
                <a:gd name="T20" fmla="*/ 110 w 112"/>
                <a:gd name="T21" fmla="*/ 3 h 39"/>
                <a:gd name="T22" fmla="*/ 109 w 112"/>
                <a:gd name="T23" fmla="*/ 2 h 39"/>
                <a:gd name="T24" fmla="*/ 106 w 112"/>
                <a:gd name="T25" fmla="*/ 0 h 39"/>
                <a:gd name="T26" fmla="*/ 103 w 112"/>
                <a:gd name="T27" fmla="*/ 0 h 39"/>
                <a:gd name="T28" fmla="*/ 6 w 112"/>
                <a:gd name="T29" fmla="*/ 23 h 39"/>
                <a:gd name="T30" fmla="*/ 6 w 112"/>
                <a:gd name="T31" fmla="*/ 23 h 39"/>
                <a:gd name="T32" fmla="*/ 3 w 112"/>
                <a:gd name="T33" fmla="*/ 25 h 39"/>
                <a:gd name="T34" fmla="*/ 2 w 112"/>
                <a:gd name="T35" fmla="*/ 26 h 39"/>
                <a:gd name="T36" fmla="*/ 0 w 112"/>
                <a:gd name="T37" fmla="*/ 29 h 39"/>
                <a:gd name="T38" fmla="*/ 0 w 112"/>
                <a:gd name="T39" fmla="*/ 33 h 39"/>
                <a:gd name="T40" fmla="*/ 0 w 112"/>
                <a:gd name="T41" fmla="*/ 33 h 39"/>
                <a:gd name="T42" fmla="*/ 3 w 112"/>
                <a:gd name="T43" fmla="*/ 37 h 39"/>
                <a:gd name="T44" fmla="*/ 8 w 112"/>
                <a:gd name="T45" fmla="*/ 39 h 39"/>
                <a:gd name="T46" fmla="*/ 8 w 112"/>
                <a:gd name="T4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2" h="39">
                  <a:moveTo>
                    <a:pt x="8" y="39"/>
                  </a:moveTo>
                  <a:lnTo>
                    <a:pt x="8" y="39"/>
                  </a:lnTo>
                  <a:lnTo>
                    <a:pt x="9" y="37"/>
                  </a:lnTo>
                  <a:lnTo>
                    <a:pt x="106" y="16"/>
                  </a:lnTo>
                  <a:lnTo>
                    <a:pt x="106" y="16"/>
                  </a:lnTo>
                  <a:lnTo>
                    <a:pt x="109" y="14"/>
                  </a:lnTo>
                  <a:lnTo>
                    <a:pt x="110" y="13"/>
                  </a:lnTo>
                  <a:lnTo>
                    <a:pt x="112" y="10"/>
                  </a:lnTo>
                  <a:lnTo>
                    <a:pt x="112" y="7"/>
                  </a:lnTo>
                  <a:lnTo>
                    <a:pt x="112" y="7"/>
                  </a:lnTo>
                  <a:lnTo>
                    <a:pt x="110" y="3"/>
                  </a:lnTo>
                  <a:lnTo>
                    <a:pt x="109" y="2"/>
                  </a:lnTo>
                  <a:lnTo>
                    <a:pt x="106" y="0"/>
                  </a:lnTo>
                  <a:lnTo>
                    <a:pt x="103" y="0"/>
                  </a:lnTo>
                  <a:lnTo>
                    <a:pt x="6" y="23"/>
                  </a:lnTo>
                  <a:lnTo>
                    <a:pt x="6" y="23"/>
                  </a:lnTo>
                  <a:lnTo>
                    <a:pt x="3" y="25"/>
                  </a:lnTo>
                  <a:lnTo>
                    <a:pt x="2" y="26"/>
                  </a:lnTo>
                  <a:lnTo>
                    <a:pt x="0" y="29"/>
                  </a:lnTo>
                  <a:lnTo>
                    <a:pt x="0" y="33"/>
                  </a:lnTo>
                  <a:lnTo>
                    <a:pt x="0" y="33"/>
                  </a:lnTo>
                  <a:lnTo>
                    <a:pt x="3" y="37"/>
                  </a:lnTo>
                  <a:lnTo>
                    <a:pt x="8" y="39"/>
                  </a:lnTo>
                  <a:lnTo>
                    <a:pt x="8" y="39"/>
                  </a:lnTo>
                  <a:close/>
                </a:path>
              </a:pathLst>
            </a:custGeom>
            <a:grpFill/>
            <a:ln>
              <a:noFill/>
            </a:ln>
            <a:extLst/>
          </p:spPr>
          <p:txBody>
            <a:bodyPr vert="horz" wrap="square" lIns="78191" tIns="39095" rIns="78191" bIns="39095" numCol="1" anchor="t" anchorCtr="0" compatLnSpc="1">
              <a:prstTxWarp prst="textNoShape">
                <a:avLst/>
              </a:prstTxWarp>
            </a:bodyPr>
            <a:lstStyle/>
            <a:p>
              <a:endParaRPr lang="en-GB" sz="1539"/>
            </a:p>
          </p:txBody>
        </p:sp>
        <p:sp>
          <p:nvSpPr>
            <p:cNvPr id="10" name="Freeform 3326"/>
            <p:cNvSpPr>
              <a:spLocks noEditPoints="1"/>
            </p:cNvSpPr>
            <p:nvPr/>
          </p:nvSpPr>
          <p:spPr bwMode="auto">
            <a:xfrm>
              <a:off x="9436670" y="2435091"/>
              <a:ext cx="180975" cy="285750"/>
            </a:xfrm>
            <a:custGeom>
              <a:avLst/>
              <a:gdLst>
                <a:gd name="T0" fmla="*/ 114 w 114"/>
                <a:gd name="T1" fmla="*/ 180 h 180"/>
                <a:gd name="T2" fmla="*/ 0 w 114"/>
                <a:gd name="T3" fmla="*/ 0 h 180"/>
                <a:gd name="T4" fmla="*/ 44 w 114"/>
                <a:gd name="T5" fmla="*/ 150 h 180"/>
                <a:gd name="T6" fmla="*/ 38 w 114"/>
                <a:gd name="T7" fmla="*/ 148 h 180"/>
                <a:gd name="T8" fmla="*/ 27 w 114"/>
                <a:gd name="T9" fmla="*/ 142 h 180"/>
                <a:gd name="T10" fmla="*/ 18 w 114"/>
                <a:gd name="T11" fmla="*/ 131 h 180"/>
                <a:gd name="T12" fmla="*/ 15 w 114"/>
                <a:gd name="T13" fmla="*/ 118 h 180"/>
                <a:gd name="T14" fmla="*/ 13 w 114"/>
                <a:gd name="T15" fmla="*/ 112 h 180"/>
                <a:gd name="T16" fmla="*/ 16 w 114"/>
                <a:gd name="T17" fmla="*/ 98 h 180"/>
                <a:gd name="T18" fmla="*/ 23 w 114"/>
                <a:gd name="T19" fmla="*/ 87 h 180"/>
                <a:gd name="T20" fmla="*/ 32 w 114"/>
                <a:gd name="T21" fmla="*/ 81 h 180"/>
                <a:gd name="T22" fmla="*/ 44 w 114"/>
                <a:gd name="T23" fmla="*/ 79 h 180"/>
                <a:gd name="T24" fmla="*/ 73 w 114"/>
                <a:gd name="T25" fmla="*/ 118 h 180"/>
                <a:gd name="T26" fmla="*/ 73 w 114"/>
                <a:gd name="T27" fmla="*/ 125 h 180"/>
                <a:gd name="T28" fmla="*/ 68 w 114"/>
                <a:gd name="T29" fmla="*/ 138 h 180"/>
                <a:gd name="T30" fmla="*/ 59 w 114"/>
                <a:gd name="T31" fmla="*/ 145 h 180"/>
                <a:gd name="T32" fmla="*/ 49 w 114"/>
                <a:gd name="T33" fmla="*/ 150 h 180"/>
                <a:gd name="T34" fmla="*/ 44 w 114"/>
                <a:gd name="T35" fmla="*/ 150 h 180"/>
                <a:gd name="T36" fmla="*/ 52 w 114"/>
                <a:gd name="T37" fmla="*/ 70 h 180"/>
                <a:gd name="T38" fmla="*/ 58 w 114"/>
                <a:gd name="T39" fmla="*/ 72 h 180"/>
                <a:gd name="T40" fmla="*/ 68 w 114"/>
                <a:gd name="T41" fmla="*/ 79 h 180"/>
                <a:gd name="T42" fmla="*/ 78 w 114"/>
                <a:gd name="T43" fmla="*/ 89 h 180"/>
                <a:gd name="T44" fmla="*/ 81 w 114"/>
                <a:gd name="T45" fmla="*/ 102 h 180"/>
                <a:gd name="T46" fmla="*/ 52 w 114"/>
                <a:gd name="T47" fmla="*/ 105 h 180"/>
                <a:gd name="T48" fmla="*/ 13 w 114"/>
                <a:gd name="T49" fmla="*/ 26 h 180"/>
                <a:gd name="T50" fmla="*/ 16 w 114"/>
                <a:gd name="T51" fmla="*/ 21 h 180"/>
                <a:gd name="T52" fmla="*/ 23 w 114"/>
                <a:gd name="T53" fmla="*/ 20 h 180"/>
                <a:gd name="T54" fmla="*/ 91 w 114"/>
                <a:gd name="T55" fmla="*/ 35 h 180"/>
                <a:gd name="T56" fmla="*/ 96 w 114"/>
                <a:gd name="T57" fmla="*/ 38 h 180"/>
                <a:gd name="T58" fmla="*/ 98 w 114"/>
                <a:gd name="T59" fmla="*/ 44 h 180"/>
                <a:gd name="T60" fmla="*/ 94 w 114"/>
                <a:gd name="T61" fmla="*/ 49 h 180"/>
                <a:gd name="T62" fmla="*/ 90 w 114"/>
                <a:gd name="T63" fmla="*/ 50 h 180"/>
                <a:gd name="T64" fmla="*/ 20 w 114"/>
                <a:gd name="T65" fmla="*/ 35 h 180"/>
                <a:gd name="T66" fmla="*/ 16 w 114"/>
                <a:gd name="T67" fmla="*/ 34 h 180"/>
                <a:gd name="T68" fmla="*/ 13 w 114"/>
                <a:gd name="T69" fmla="*/ 29 h 180"/>
                <a:gd name="T70" fmla="*/ 13 w 114"/>
                <a:gd name="T71" fmla="*/ 2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4" h="180">
                  <a:moveTo>
                    <a:pt x="0" y="154"/>
                  </a:moveTo>
                  <a:lnTo>
                    <a:pt x="114" y="180"/>
                  </a:lnTo>
                  <a:lnTo>
                    <a:pt x="114" y="26"/>
                  </a:lnTo>
                  <a:lnTo>
                    <a:pt x="0" y="0"/>
                  </a:lnTo>
                  <a:lnTo>
                    <a:pt x="0" y="154"/>
                  </a:lnTo>
                  <a:close/>
                  <a:moveTo>
                    <a:pt x="44" y="150"/>
                  </a:moveTo>
                  <a:lnTo>
                    <a:pt x="44" y="150"/>
                  </a:lnTo>
                  <a:lnTo>
                    <a:pt x="38" y="148"/>
                  </a:lnTo>
                  <a:lnTo>
                    <a:pt x="32" y="145"/>
                  </a:lnTo>
                  <a:lnTo>
                    <a:pt x="27" y="142"/>
                  </a:lnTo>
                  <a:lnTo>
                    <a:pt x="23" y="138"/>
                  </a:lnTo>
                  <a:lnTo>
                    <a:pt x="18" y="131"/>
                  </a:lnTo>
                  <a:lnTo>
                    <a:pt x="16" y="125"/>
                  </a:lnTo>
                  <a:lnTo>
                    <a:pt x="15" y="118"/>
                  </a:lnTo>
                  <a:lnTo>
                    <a:pt x="13" y="112"/>
                  </a:lnTo>
                  <a:lnTo>
                    <a:pt x="13" y="112"/>
                  </a:lnTo>
                  <a:lnTo>
                    <a:pt x="15" y="104"/>
                  </a:lnTo>
                  <a:lnTo>
                    <a:pt x="16" y="98"/>
                  </a:lnTo>
                  <a:lnTo>
                    <a:pt x="18" y="92"/>
                  </a:lnTo>
                  <a:lnTo>
                    <a:pt x="23" y="87"/>
                  </a:lnTo>
                  <a:lnTo>
                    <a:pt x="27" y="84"/>
                  </a:lnTo>
                  <a:lnTo>
                    <a:pt x="32" y="81"/>
                  </a:lnTo>
                  <a:lnTo>
                    <a:pt x="38" y="79"/>
                  </a:lnTo>
                  <a:lnTo>
                    <a:pt x="44" y="79"/>
                  </a:lnTo>
                  <a:lnTo>
                    <a:pt x="44" y="115"/>
                  </a:lnTo>
                  <a:lnTo>
                    <a:pt x="73" y="118"/>
                  </a:lnTo>
                  <a:lnTo>
                    <a:pt x="73" y="118"/>
                  </a:lnTo>
                  <a:lnTo>
                    <a:pt x="73" y="125"/>
                  </a:lnTo>
                  <a:lnTo>
                    <a:pt x="72" y="131"/>
                  </a:lnTo>
                  <a:lnTo>
                    <a:pt x="68" y="138"/>
                  </a:lnTo>
                  <a:lnTo>
                    <a:pt x="64" y="142"/>
                  </a:lnTo>
                  <a:lnTo>
                    <a:pt x="59" y="145"/>
                  </a:lnTo>
                  <a:lnTo>
                    <a:pt x="55" y="148"/>
                  </a:lnTo>
                  <a:lnTo>
                    <a:pt x="49" y="150"/>
                  </a:lnTo>
                  <a:lnTo>
                    <a:pt x="44" y="150"/>
                  </a:lnTo>
                  <a:lnTo>
                    <a:pt x="44" y="150"/>
                  </a:lnTo>
                  <a:close/>
                  <a:moveTo>
                    <a:pt x="52" y="105"/>
                  </a:moveTo>
                  <a:lnTo>
                    <a:pt x="52" y="70"/>
                  </a:lnTo>
                  <a:lnTo>
                    <a:pt x="52" y="70"/>
                  </a:lnTo>
                  <a:lnTo>
                    <a:pt x="58" y="72"/>
                  </a:lnTo>
                  <a:lnTo>
                    <a:pt x="64" y="75"/>
                  </a:lnTo>
                  <a:lnTo>
                    <a:pt x="68" y="79"/>
                  </a:lnTo>
                  <a:lnTo>
                    <a:pt x="73" y="84"/>
                  </a:lnTo>
                  <a:lnTo>
                    <a:pt x="78" y="89"/>
                  </a:lnTo>
                  <a:lnTo>
                    <a:pt x="79" y="95"/>
                  </a:lnTo>
                  <a:lnTo>
                    <a:pt x="81" y="102"/>
                  </a:lnTo>
                  <a:lnTo>
                    <a:pt x="82" y="110"/>
                  </a:lnTo>
                  <a:lnTo>
                    <a:pt x="52" y="105"/>
                  </a:lnTo>
                  <a:close/>
                  <a:moveTo>
                    <a:pt x="13" y="26"/>
                  </a:moveTo>
                  <a:lnTo>
                    <a:pt x="13" y="26"/>
                  </a:lnTo>
                  <a:lnTo>
                    <a:pt x="15" y="23"/>
                  </a:lnTo>
                  <a:lnTo>
                    <a:pt x="16" y="21"/>
                  </a:lnTo>
                  <a:lnTo>
                    <a:pt x="20" y="20"/>
                  </a:lnTo>
                  <a:lnTo>
                    <a:pt x="23" y="20"/>
                  </a:lnTo>
                  <a:lnTo>
                    <a:pt x="91" y="35"/>
                  </a:lnTo>
                  <a:lnTo>
                    <a:pt x="91" y="35"/>
                  </a:lnTo>
                  <a:lnTo>
                    <a:pt x="94" y="37"/>
                  </a:lnTo>
                  <a:lnTo>
                    <a:pt x="96" y="38"/>
                  </a:lnTo>
                  <a:lnTo>
                    <a:pt x="98" y="41"/>
                  </a:lnTo>
                  <a:lnTo>
                    <a:pt x="98" y="44"/>
                  </a:lnTo>
                  <a:lnTo>
                    <a:pt x="98" y="44"/>
                  </a:lnTo>
                  <a:lnTo>
                    <a:pt x="94" y="49"/>
                  </a:lnTo>
                  <a:lnTo>
                    <a:pt x="90" y="50"/>
                  </a:lnTo>
                  <a:lnTo>
                    <a:pt x="90" y="50"/>
                  </a:lnTo>
                  <a:lnTo>
                    <a:pt x="88" y="50"/>
                  </a:lnTo>
                  <a:lnTo>
                    <a:pt x="20" y="35"/>
                  </a:lnTo>
                  <a:lnTo>
                    <a:pt x="20" y="35"/>
                  </a:lnTo>
                  <a:lnTo>
                    <a:pt x="16" y="34"/>
                  </a:lnTo>
                  <a:lnTo>
                    <a:pt x="15" y="30"/>
                  </a:lnTo>
                  <a:lnTo>
                    <a:pt x="13" y="29"/>
                  </a:lnTo>
                  <a:lnTo>
                    <a:pt x="13" y="26"/>
                  </a:lnTo>
                  <a:lnTo>
                    <a:pt x="13" y="26"/>
                  </a:lnTo>
                  <a:close/>
                </a:path>
              </a:pathLst>
            </a:custGeom>
            <a:grpFill/>
            <a:ln>
              <a:noFill/>
            </a:ln>
            <a:extLst/>
          </p:spPr>
          <p:txBody>
            <a:bodyPr vert="horz" wrap="square" lIns="78191" tIns="39095" rIns="78191" bIns="39095" numCol="1" anchor="t" anchorCtr="0" compatLnSpc="1">
              <a:prstTxWarp prst="textNoShape">
                <a:avLst/>
              </a:prstTxWarp>
            </a:bodyPr>
            <a:lstStyle/>
            <a:p>
              <a:endParaRPr lang="en-GB" sz="1539"/>
            </a:p>
          </p:txBody>
        </p:sp>
        <p:sp>
          <p:nvSpPr>
            <p:cNvPr id="11" name="Freeform 3327"/>
            <p:cNvSpPr>
              <a:spLocks/>
            </p:cNvSpPr>
            <p:nvPr/>
          </p:nvSpPr>
          <p:spPr bwMode="auto">
            <a:xfrm>
              <a:off x="9644632" y="2558916"/>
              <a:ext cx="179388" cy="150813"/>
            </a:xfrm>
            <a:custGeom>
              <a:avLst/>
              <a:gdLst>
                <a:gd name="T0" fmla="*/ 107 w 113"/>
                <a:gd name="T1" fmla="*/ 0 h 95"/>
                <a:gd name="T2" fmla="*/ 81 w 113"/>
                <a:gd name="T3" fmla="*/ 0 h 95"/>
                <a:gd name="T4" fmla="*/ 81 w 113"/>
                <a:gd name="T5" fmla="*/ 0 h 95"/>
                <a:gd name="T6" fmla="*/ 81 w 113"/>
                <a:gd name="T7" fmla="*/ 0 h 95"/>
                <a:gd name="T8" fmla="*/ 77 w 113"/>
                <a:gd name="T9" fmla="*/ 1 h 95"/>
                <a:gd name="T10" fmla="*/ 75 w 113"/>
                <a:gd name="T11" fmla="*/ 3 h 95"/>
                <a:gd name="T12" fmla="*/ 75 w 113"/>
                <a:gd name="T13" fmla="*/ 3 h 95"/>
                <a:gd name="T14" fmla="*/ 75 w 113"/>
                <a:gd name="T15" fmla="*/ 8 h 95"/>
                <a:gd name="T16" fmla="*/ 77 w 113"/>
                <a:gd name="T17" fmla="*/ 11 h 95"/>
                <a:gd name="T18" fmla="*/ 84 w 113"/>
                <a:gd name="T19" fmla="*/ 18 h 95"/>
                <a:gd name="T20" fmla="*/ 68 w 113"/>
                <a:gd name="T21" fmla="*/ 35 h 95"/>
                <a:gd name="T22" fmla="*/ 42 w 113"/>
                <a:gd name="T23" fmla="*/ 23 h 95"/>
                <a:gd name="T24" fmla="*/ 42 w 113"/>
                <a:gd name="T25" fmla="*/ 23 h 95"/>
                <a:gd name="T26" fmla="*/ 38 w 113"/>
                <a:gd name="T27" fmla="*/ 23 h 95"/>
                <a:gd name="T28" fmla="*/ 35 w 113"/>
                <a:gd name="T29" fmla="*/ 23 h 95"/>
                <a:gd name="T30" fmla="*/ 32 w 113"/>
                <a:gd name="T31" fmla="*/ 24 h 95"/>
                <a:gd name="T32" fmla="*/ 31 w 113"/>
                <a:gd name="T33" fmla="*/ 27 h 95"/>
                <a:gd name="T34" fmla="*/ 0 w 113"/>
                <a:gd name="T35" fmla="*/ 84 h 95"/>
                <a:gd name="T36" fmla="*/ 0 w 113"/>
                <a:gd name="T37" fmla="*/ 84 h 95"/>
                <a:gd name="T38" fmla="*/ 0 w 113"/>
                <a:gd name="T39" fmla="*/ 86 h 95"/>
                <a:gd name="T40" fmla="*/ 0 w 113"/>
                <a:gd name="T41" fmla="*/ 89 h 95"/>
                <a:gd name="T42" fmla="*/ 2 w 113"/>
                <a:gd name="T43" fmla="*/ 92 h 95"/>
                <a:gd name="T44" fmla="*/ 3 w 113"/>
                <a:gd name="T45" fmla="*/ 93 h 95"/>
                <a:gd name="T46" fmla="*/ 3 w 113"/>
                <a:gd name="T47" fmla="*/ 93 h 95"/>
                <a:gd name="T48" fmla="*/ 6 w 113"/>
                <a:gd name="T49" fmla="*/ 95 h 95"/>
                <a:gd name="T50" fmla="*/ 6 w 113"/>
                <a:gd name="T51" fmla="*/ 95 h 95"/>
                <a:gd name="T52" fmla="*/ 11 w 113"/>
                <a:gd name="T53" fmla="*/ 93 h 95"/>
                <a:gd name="T54" fmla="*/ 14 w 113"/>
                <a:gd name="T55" fmla="*/ 90 h 95"/>
                <a:gd name="T56" fmla="*/ 42 w 113"/>
                <a:gd name="T57" fmla="*/ 41 h 95"/>
                <a:gd name="T58" fmla="*/ 66 w 113"/>
                <a:gd name="T59" fmla="*/ 52 h 95"/>
                <a:gd name="T60" fmla="*/ 66 w 113"/>
                <a:gd name="T61" fmla="*/ 52 h 95"/>
                <a:gd name="T62" fmla="*/ 71 w 113"/>
                <a:gd name="T63" fmla="*/ 52 h 95"/>
                <a:gd name="T64" fmla="*/ 74 w 113"/>
                <a:gd name="T65" fmla="*/ 50 h 95"/>
                <a:gd name="T66" fmla="*/ 95 w 113"/>
                <a:gd name="T67" fmla="*/ 29 h 95"/>
                <a:gd name="T68" fmla="*/ 103 w 113"/>
                <a:gd name="T69" fmla="*/ 37 h 95"/>
                <a:gd name="T70" fmla="*/ 103 w 113"/>
                <a:gd name="T71" fmla="*/ 37 h 95"/>
                <a:gd name="T72" fmla="*/ 106 w 113"/>
                <a:gd name="T73" fmla="*/ 38 h 95"/>
                <a:gd name="T74" fmla="*/ 107 w 113"/>
                <a:gd name="T75" fmla="*/ 40 h 95"/>
                <a:gd name="T76" fmla="*/ 107 w 113"/>
                <a:gd name="T77" fmla="*/ 40 h 95"/>
                <a:gd name="T78" fmla="*/ 110 w 113"/>
                <a:gd name="T79" fmla="*/ 38 h 95"/>
                <a:gd name="T80" fmla="*/ 110 w 113"/>
                <a:gd name="T81" fmla="*/ 38 h 95"/>
                <a:gd name="T82" fmla="*/ 113 w 113"/>
                <a:gd name="T83" fmla="*/ 37 h 95"/>
                <a:gd name="T84" fmla="*/ 113 w 113"/>
                <a:gd name="T85" fmla="*/ 34 h 95"/>
                <a:gd name="T86" fmla="*/ 113 w 113"/>
                <a:gd name="T87" fmla="*/ 6 h 95"/>
                <a:gd name="T88" fmla="*/ 113 w 113"/>
                <a:gd name="T89" fmla="*/ 6 h 95"/>
                <a:gd name="T90" fmla="*/ 113 w 113"/>
                <a:gd name="T91" fmla="*/ 3 h 95"/>
                <a:gd name="T92" fmla="*/ 112 w 113"/>
                <a:gd name="T93" fmla="*/ 1 h 95"/>
                <a:gd name="T94" fmla="*/ 110 w 113"/>
                <a:gd name="T95" fmla="*/ 0 h 95"/>
                <a:gd name="T96" fmla="*/ 107 w 113"/>
                <a:gd name="T97" fmla="*/ 0 h 95"/>
                <a:gd name="T98" fmla="*/ 107 w 113"/>
                <a:gd name="T9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 h="95">
                  <a:moveTo>
                    <a:pt x="107" y="0"/>
                  </a:moveTo>
                  <a:lnTo>
                    <a:pt x="81" y="0"/>
                  </a:lnTo>
                  <a:lnTo>
                    <a:pt x="81" y="0"/>
                  </a:lnTo>
                  <a:lnTo>
                    <a:pt x="81" y="0"/>
                  </a:lnTo>
                  <a:lnTo>
                    <a:pt x="77" y="1"/>
                  </a:lnTo>
                  <a:lnTo>
                    <a:pt x="75" y="3"/>
                  </a:lnTo>
                  <a:lnTo>
                    <a:pt x="75" y="3"/>
                  </a:lnTo>
                  <a:lnTo>
                    <a:pt x="75" y="8"/>
                  </a:lnTo>
                  <a:lnTo>
                    <a:pt x="77" y="11"/>
                  </a:lnTo>
                  <a:lnTo>
                    <a:pt x="84" y="18"/>
                  </a:lnTo>
                  <a:lnTo>
                    <a:pt x="68" y="35"/>
                  </a:lnTo>
                  <a:lnTo>
                    <a:pt x="42" y="23"/>
                  </a:lnTo>
                  <a:lnTo>
                    <a:pt x="42" y="23"/>
                  </a:lnTo>
                  <a:lnTo>
                    <a:pt x="38" y="23"/>
                  </a:lnTo>
                  <a:lnTo>
                    <a:pt x="35" y="23"/>
                  </a:lnTo>
                  <a:lnTo>
                    <a:pt x="32" y="24"/>
                  </a:lnTo>
                  <a:lnTo>
                    <a:pt x="31" y="27"/>
                  </a:lnTo>
                  <a:lnTo>
                    <a:pt x="0" y="84"/>
                  </a:lnTo>
                  <a:lnTo>
                    <a:pt x="0" y="84"/>
                  </a:lnTo>
                  <a:lnTo>
                    <a:pt x="0" y="86"/>
                  </a:lnTo>
                  <a:lnTo>
                    <a:pt x="0" y="89"/>
                  </a:lnTo>
                  <a:lnTo>
                    <a:pt x="2" y="92"/>
                  </a:lnTo>
                  <a:lnTo>
                    <a:pt x="3" y="93"/>
                  </a:lnTo>
                  <a:lnTo>
                    <a:pt x="3" y="93"/>
                  </a:lnTo>
                  <a:lnTo>
                    <a:pt x="6" y="95"/>
                  </a:lnTo>
                  <a:lnTo>
                    <a:pt x="6" y="95"/>
                  </a:lnTo>
                  <a:lnTo>
                    <a:pt x="11" y="93"/>
                  </a:lnTo>
                  <a:lnTo>
                    <a:pt x="14" y="90"/>
                  </a:lnTo>
                  <a:lnTo>
                    <a:pt x="42" y="41"/>
                  </a:lnTo>
                  <a:lnTo>
                    <a:pt x="66" y="52"/>
                  </a:lnTo>
                  <a:lnTo>
                    <a:pt x="66" y="52"/>
                  </a:lnTo>
                  <a:lnTo>
                    <a:pt x="71" y="52"/>
                  </a:lnTo>
                  <a:lnTo>
                    <a:pt x="74" y="50"/>
                  </a:lnTo>
                  <a:lnTo>
                    <a:pt x="95" y="29"/>
                  </a:lnTo>
                  <a:lnTo>
                    <a:pt x="103" y="37"/>
                  </a:lnTo>
                  <a:lnTo>
                    <a:pt x="103" y="37"/>
                  </a:lnTo>
                  <a:lnTo>
                    <a:pt x="106" y="38"/>
                  </a:lnTo>
                  <a:lnTo>
                    <a:pt x="107" y="40"/>
                  </a:lnTo>
                  <a:lnTo>
                    <a:pt x="107" y="40"/>
                  </a:lnTo>
                  <a:lnTo>
                    <a:pt x="110" y="38"/>
                  </a:lnTo>
                  <a:lnTo>
                    <a:pt x="110" y="38"/>
                  </a:lnTo>
                  <a:lnTo>
                    <a:pt x="113" y="37"/>
                  </a:lnTo>
                  <a:lnTo>
                    <a:pt x="113" y="34"/>
                  </a:lnTo>
                  <a:lnTo>
                    <a:pt x="113" y="6"/>
                  </a:lnTo>
                  <a:lnTo>
                    <a:pt x="113" y="6"/>
                  </a:lnTo>
                  <a:lnTo>
                    <a:pt x="113" y="3"/>
                  </a:lnTo>
                  <a:lnTo>
                    <a:pt x="112" y="1"/>
                  </a:lnTo>
                  <a:lnTo>
                    <a:pt x="110" y="0"/>
                  </a:lnTo>
                  <a:lnTo>
                    <a:pt x="107" y="0"/>
                  </a:lnTo>
                  <a:lnTo>
                    <a:pt x="107" y="0"/>
                  </a:lnTo>
                  <a:close/>
                </a:path>
              </a:pathLst>
            </a:custGeom>
            <a:grpFill/>
            <a:ln>
              <a:noFill/>
            </a:ln>
            <a:extLst/>
          </p:spPr>
          <p:txBody>
            <a:bodyPr vert="horz" wrap="square" lIns="78191" tIns="39095" rIns="78191" bIns="39095" numCol="1" anchor="t" anchorCtr="0" compatLnSpc="1">
              <a:prstTxWarp prst="textNoShape">
                <a:avLst/>
              </a:prstTxWarp>
            </a:bodyPr>
            <a:lstStyle/>
            <a:p>
              <a:endParaRPr lang="en-GB" sz="1539"/>
            </a:p>
          </p:txBody>
        </p:sp>
        <p:sp>
          <p:nvSpPr>
            <p:cNvPr id="12" name="Freeform 3328"/>
            <p:cNvSpPr>
              <a:spLocks noEditPoints="1"/>
            </p:cNvSpPr>
            <p:nvPr/>
          </p:nvSpPr>
          <p:spPr bwMode="auto">
            <a:xfrm>
              <a:off x="9323957" y="2257291"/>
              <a:ext cx="612775" cy="612775"/>
            </a:xfrm>
            <a:custGeom>
              <a:avLst/>
              <a:gdLst>
                <a:gd name="T0" fmla="*/ 193 w 386"/>
                <a:gd name="T1" fmla="*/ 0 h 386"/>
                <a:gd name="T2" fmla="*/ 155 w 386"/>
                <a:gd name="T3" fmla="*/ 5 h 386"/>
                <a:gd name="T4" fmla="*/ 118 w 386"/>
                <a:gd name="T5" fmla="*/ 15 h 386"/>
                <a:gd name="T6" fmla="*/ 86 w 386"/>
                <a:gd name="T7" fmla="*/ 34 h 386"/>
                <a:gd name="T8" fmla="*/ 57 w 386"/>
                <a:gd name="T9" fmla="*/ 57 h 386"/>
                <a:gd name="T10" fmla="*/ 34 w 386"/>
                <a:gd name="T11" fmla="*/ 86 h 386"/>
                <a:gd name="T12" fmla="*/ 16 w 386"/>
                <a:gd name="T13" fmla="*/ 118 h 386"/>
                <a:gd name="T14" fmla="*/ 5 w 386"/>
                <a:gd name="T15" fmla="*/ 155 h 386"/>
                <a:gd name="T16" fmla="*/ 0 w 386"/>
                <a:gd name="T17" fmla="*/ 193 h 386"/>
                <a:gd name="T18" fmla="*/ 2 w 386"/>
                <a:gd name="T19" fmla="*/ 213 h 386"/>
                <a:gd name="T20" fmla="*/ 9 w 386"/>
                <a:gd name="T21" fmla="*/ 250 h 386"/>
                <a:gd name="T22" fmla="*/ 23 w 386"/>
                <a:gd name="T23" fmla="*/ 285 h 386"/>
                <a:gd name="T24" fmla="*/ 45 w 386"/>
                <a:gd name="T25" fmla="*/ 315 h 386"/>
                <a:gd name="T26" fmla="*/ 71 w 386"/>
                <a:gd name="T27" fmla="*/ 341 h 386"/>
                <a:gd name="T28" fmla="*/ 101 w 386"/>
                <a:gd name="T29" fmla="*/ 363 h 386"/>
                <a:gd name="T30" fmla="*/ 136 w 386"/>
                <a:gd name="T31" fmla="*/ 377 h 386"/>
                <a:gd name="T32" fmla="*/ 173 w 386"/>
                <a:gd name="T33" fmla="*/ 384 h 386"/>
                <a:gd name="T34" fmla="*/ 193 w 386"/>
                <a:gd name="T35" fmla="*/ 386 h 386"/>
                <a:gd name="T36" fmla="*/ 231 w 386"/>
                <a:gd name="T37" fmla="*/ 381 h 386"/>
                <a:gd name="T38" fmla="*/ 268 w 386"/>
                <a:gd name="T39" fmla="*/ 370 h 386"/>
                <a:gd name="T40" fmla="*/ 300 w 386"/>
                <a:gd name="T41" fmla="*/ 352 h 386"/>
                <a:gd name="T42" fmla="*/ 329 w 386"/>
                <a:gd name="T43" fmla="*/ 329 h 386"/>
                <a:gd name="T44" fmla="*/ 352 w 386"/>
                <a:gd name="T45" fmla="*/ 300 h 386"/>
                <a:gd name="T46" fmla="*/ 371 w 386"/>
                <a:gd name="T47" fmla="*/ 268 h 386"/>
                <a:gd name="T48" fmla="*/ 381 w 386"/>
                <a:gd name="T49" fmla="*/ 231 h 386"/>
                <a:gd name="T50" fmla="*/ 386 w 386"/>
                <a:gd name="T51" fmla="*/ 193 h 386"/>
                <a:gd name="T52" fmla="*/ 384 w 386"/>
                <a:gd name="T53" fmla="*/ 173 h 386"/>
                <a:gd name="T54" fmla="*/ 377 w 386"/>
                <a:gd name="T55" fmla="*/ 136 h 386"/>
                <a:gd name="T56" fmla="*/ 363 w 386"/>
                <a:gd name="T57" fmla="*/ 101 h 386"/>
                <a:gd name="T58" fmla="*/ 341 w 386"/>
                <a:gd name="T59" fmla="*/ 71 h 386"/>
                <a:gd name="T60" fmla="*/ 315 w 386"/>
                <a:gd name="T61" fmla="*/ 45 h 386"/>
                <a:gd name="T62" fmla="*/ 285 w 386"/>
                <a:gd name="T63" fmla="*/ 23 h 386"/>
                <a:gd name="T64" fmla="*/ 250 w 386"/>
                <a:gd name="T65" fmla="*/ 9 h 386"/>
                <a:gd name="T66" fmla="*/ 213 w 386"/>
                <a:gd name="T67" fmla="*/ 2 h 386"/>
                <a:gd name="T68" fmla="*/ 193 w 386"/>
                <a:gd name="T69" fmla="*/ 0 h 386"/>
                <a:gd name="T70" fmla="*/ 195 w 386"/>
                <a:gd name="T71" fmla="*/ 309 h 386"/>
                <a:gd name="T72" fmla="*/ 193 w 386"/>
                <a:gd name="T73" fmla="*/ 309 h 386"/>
                <a:gd name="T74" fmla="*/ 192 w 386"/>
                <a:gd name="T75" fmla="*/ 309 h 386"/>
                <a:gd name="T76" fmla="*/ 61 w 386"/>
                <a:gd name="T77" fmla="*/ 280 h 386"/>
                <a:gd name="T78" fmla="*/ 55 w 386"/>
                <a:gd name="T79" fmla="*/ 273 h 386"/>
                <a:gd name="T80" fmla="*/ 55 w 386"/>
                <a:gd name="T81" fmla="*/ 101 h 386"/>
                <a:gd name="T82" fmla="*/ 58 w 386"/>
                <a:gd name="T83" fmla="*/ 97 h 386"/>
                <a:gd name="T84" fmla="*/ 61 w 386"/>
                <a:gd name="T85" fmla="*/ 95 h 386"/>
                <a:gd name="T86" fmla="*/ 193 w 386"/>
                <a:gd name="T87" fmla="*/ 124 h 386"/>
                <a:gd name="T88" fmla="*/ 322 w 386"/>
                <a:gd name="T89" fmla="*/ 95 h 386"/>
                <a:gd name="T90" fmla="*/ 328 w 386"/>
                <a:gd name="T91" fmla="*/ 97 h 386"/>
                <a:gd name="T92" fmla="*/ 331 w 386"/>
                <a:gd name="T93" fmla="*/ 98 h 386"/>
                <a:gd name="T94" fmla="*/ 331 w 386"/>
                <a:gd name="T95" fmla="*/ 273 h 386"/>
                <a:gd name="T96" fmla="*/ 329 w 386"/>
                <a:gd name="T97" fmla="*/ 277 h 386"/>
                <a:gd name="T98" fmla="*/ 325 w 386"/>
                <a:gd name="T99" fmla="*/ 28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6" h="386">
                  <a:moveTo>
                    <a:pt x="193" y="0"/>
                  </a:moveTo>
                  <a:lnTo>
                    <a:pt x="193" y="0"/>
                  </a:lnTo>
                  <a:lnTo>
                    <a:pt x="173" y="2"/>
                  </a:lnTo>
                  <a:lnTo>
                    <a:pt x="155" y="5"/>
                  </a:lnTo>
                  <a:lnTo>
                    <a:pt x="136" y="9"/>
                  </a:lnTo>
                  <a:lnTo>
                    <a:pt x="118" y="15"/>
                  </a:lnTo>
                  <a:lnTo>
                    <a:pt x="101" y="23"/>
                  </a:lnTo>
                  <a:lnTo>
                    <a:pt x="86" y="34"/>
                  </a:lnTo>
                  <a:lnTo>
                    <a:pt x="71" y="45"/>
                  </a:lnTo>
                  <a:lnTo>
                    <a:pt x="57" y="57"/>
                  </a:lnTo>
                  <a:lnTo>
                    <a:pt x="45" y="71"/>
                  </a:lnTo>
                  <a:lnTo>
                    <a:pt x="34" y="86"/>
                  </a:lnTo>
                  <a:lnTo>
                    <a:pt x="23" y="101"/>
                  </a:lnTo>
                  <a:lnTo>
                    <a:pt x="16" y="118"/>
                  </a:lnTo>
                  <a:lnTo>
                    <a:pt x="9" y="136"/>
                  </a:lnTo>
                  <a:lnTo>
                    <a:pt x="5" y="155"/>
                  </a:lnTo>
                  <a:lnTo>
                    <a:pt x="2" y="173"/>
                  </a:lnTo>
                  <a:lnTo>
                    <a:pt x="0" y="193"/>
                  </a:lnTo>
                  <a:lnTo>
                    <a:pt x="0" y="193"/>
                  </a:lnTo>
                  <a:lnTo>
                    <a:pt x="2" y="213"/>
                  </a:lnTo>
                  <a:lnTo>
                    <a:pt x="5" y="231"/>
                  </a:lnTo>
                  <a:lnTo>
                    <a:pt x="9" y="250"/>
                  </a:lnTo>
                  <a:lnTo>
                    <a:pt x="16" y="268"/>
                  </a:lnTo>
                  <a:lnTo>
                    <a:pt x="23" y="285"/>
                  </a:lnTo>
                  <a:lnTo>
                    <a:pt x="34" y="300"/>
                  </a:lnTo>
                  <a:lnTo>
                    <a:pt x="45" y="315"/>
                  </a:lnTo>
                  <a:lnTo>
                    <a:pt x="57" y="329"/>
                  </a:lnTo>
                  <a:lnTo>
                    <a:pt x="71" y="341"/>
                  </a:lnTo>
                  <a:lnTo>
                    <a:pt x="86" y="352"/>
                  </a:lnTo>
                  <a:lnTo>
                    <a:pt x="101" y="363"/>
                  </a:lnTo>
                  <a:lnTo>
                    <a:pt x="118" y="370"/>
                  </a:lnTo>
                  <a:lnTo>
                    <a:pt x="136" y="377"/>
                  </a:lnTo>
                  <a:lnTo>
                    <a:pt x="155" y="381"/>
                  </a:lnTo>
                  <a:lnTo>
                    <a:pt x="173" y="384"/>
                  </a:lnTo>
                  <a:lnTo>
                    <a:pt x="193" y="386"/>
                  </a:lnTo>
                  <a:lnTo>
                    <a:pt x="193" y="386"/>
                  </a:lnTo>
                  <a:lnTo>
                    <a:pt x="213" y="384"/>
                  </a:lnTo>
                  <a:lnTo>
                    <a:pt x="231" y="381"/>
                  </a:lnTo>
                  <a:lnTo>
                    <a:pt x="250" y="377"/>
                  </a:lnTo>
                  <a:lnTo>
                    <a:pt x="268" y="370"/>
                  </a:lnTo>
                  <a:lnTo>
                    <a:pt x="285" y="363"/>
                  </a:lnTo>
                  <a:lnTo>
                    <a:pt x="300" y="352"/>
                  </a:lnTo>
                  <a:lnTo>
                    <a:pt x="315" y="341"/>
                  </a:lnTo>
                  <a:lnTo>
                    <a:pt x="329" y="329"/>
                  </a:lnTo>
                  <a:lnTo>
                    <a:pt x="341" y="315"/>
                  </a:lnTo>
                  <a:lnTo>
                    <a:pt x="352" y="300"/>
                  </a:lnTo>
                  <a:lnTo>
                    <a:pt x="363" y="285"/>
                  </a:lnTo>
                  <a:lnTo>
                    <a:pt x="371" y="268"/>
                  </a:lnTo>
                  <a:lnTo>
                    <a:pt x="377" y="250"/>
                  </a:lnTo>
                  <a:lnTo>
                    <a:pt x="381" y="231"/>
                  </a:lnTo>
                  <a:lnTo>
                    <a:pt x="384" y="213"/>
                  </a:lnTo>
                  <a:lnTo>
                    <a:pt x="386" y="193"/>
                  </a:lnTo>
                  <a:lnTo>
                    <a:pt x="386" y="193"/>
                  </a:lnTo>
                  <a:lnTo>
                    <a:pt x="384" y="173"/>
                  </a:lnTo>
                  <a:lnTo>
                    <a:pt x="381" y="155"/>
                  </a:lnTo>
                  <a:lnTo>
                    <a:pt x="377" y="136"/>
                  </a:lnTo>
                  <a:lnTo>
                    <a:pt x="371" y="118"/>
                  </a:lnTo>
                  <a:lnTo>
                    <a:pt x="363" y="101"/>
                  </a:lnTo>
                  <a:lnTo>
                    <a:pt x="352" y="86"/>
                  </a:lnTo>
                  <a:lnTo>
                    <a:pt x="341" y="71"/>
                  </a:lnTo>
                  <a:lnTo>
                    <a:pt x="329" y="57"/>
                  </a:lnTo>
                  <a:lnTo>
                    <a:pt x="315" y="45"/>
                  </a:lnTo>
                  <a:lnTo>
                    <a:pt x="300" y="34"/>
                  </a:lnTo>
                  <a:lnTo>
                    <a:pt x="285" y="23"/>
                  </a:lnTo>
                  <a:lnTo>
                    <a:pt x="268" y="15"/>
                  </a:lnTo>
                  <a:lnTo>
                    <a:pt x="250" y="9"/>
                  </a:lnTo>
                  <a:lnTo>
                    <a:pt x="231" y="5"/>
                  </a:lnTo>
                  <a:lnTo>
                    <a:pt x="213" y="2"/>
                  </a:lnTo>
                  <a:lnTo>
                    <a:pt x="193" y="0"/>
                  </a:lnTo>
                  <a:lnTo>
                    <a:pt x="193" y="0"/>
                  </a:lnTo>
                  <a:close/>
                  <a:moveTo>
                    <a:pt x="325" y="280"/>
                  </a:moveTo>
                  <a:lnTo>
                    <a:pt x="195" y="309"/>
                  </a:lnTo>
                  <a:lnTo>
                    <a:pt x="195" y="309"/>
                  </a:lnTo>
                  <a:lnTo>
                    <a:pt x="193" y="309"/>
                  </a:lnTo>
                  <a:lnTo>
                    <a:pt x="193" y="309"/>
                  </a:lnTo>
                  <a:lnTo>
                    <a:pt x="192" y="309"/>
                  </a:lnTo>
                  <a:lnTo>
                    <a:pt x="61" y="280"/>
                  </a:lnTo>
                  <a:lnTo>
                    <a:pt x="61" y="280"/>
                  </a:lnTo>
                  <a:lnTo>
                    <a:pt x="57" y="277"/>
                  </a:lnTo>
                  <a:lnTo>
                    <a:pt x="55" y="273"/>
                  </a:lnTo>
                  <a:lnTo>
                    <a:pt x="55" y="101"/>
                  </a:lnTo>
                  <a:lnTo>
                    <a:pt x="55" y="101"/>
                  </a:lnTo>
                  <a:lnTo>
                    <a:pt x="55" y="98"/>
                  </a:lnTo>
                  <a:lnTo>
                    <a:pt x="58" y="97"/>
                  </a:lnTo>
                  <a:lnTo>
                    <a:pt x="58" y="97"/>
                  </a:lnTo>
                  <a:lnTo>
                    <a:pt x="61" y="95"/>
                  </a:lnTo>
                  <a:lnTo>
                    <a:pt x="65" y="95"/>
                  </a:lnTo>
                  <a:lnTo>
                    <a:pt x="193" y="124"/>
                  </a:lnTo>
                  <a:lnTo>
                    <a:pt x="322" y="95"/>
                  </a:lnTo>
                  <a:lnTo>
                    <a:pt x="322" y="95"/>
                  </a:lnTo>
                  <a:lnTo>
                    <a:pt x="325" y="95"/>
                  </a:lnTo>
                  <a:lnTo>
                    <a:pt x="328" y="97"/>
                  </a:lnTo>
                  <a:lnTo>
                    <a:pt x="328" y="97"/>
                  </a:lnTo>
                  <a:lnTo>
                    <a:pt x="331" y="98"/>
                  </a:lnTo>
                  <a:lnTo>
                    <a:pt x="331" y="101"/>
                  </a:lnTo>
                  <a:lnTo>
                    <a:pt x="331" y="273"/>
                  </a:lnTo>
                  <a:lnTo>
                    <a:pt x="331" y="273"/>
                  </a:lnTo>
                  <a:lnTo>
                    <a:pt x="329" y="277"/>
                  </a:lnTo>
                  <a:lnTo>
                    <a:pt x="325" y="280"/>
                  </a:lnTo>
                  <a:lnTo>
                    <a:pt x="325" y="280"/>
                  </a:lnTo>
                  <a:close/>
                </a:path>
              </a:pathLst>
            </a:custGeom>
            <a:grpFill/>
            <a:ln>
              <a:noFill/>
            </a:ln>
            <a:extLst/>
          </p:spPr>
          <p:txBody>
            <a:bodyPr vert="horz" wrap="square" lIns="78191" tIns="39095" rIns="78191" bIns="39095" numCol="1" anchor="t" anchorCtr="0" compatLnSpc="1">
              <a:prstTxWarp prst="textNoShape">
                <a:avLst/>
              </a:prstTxWarp>
            </a:bodyPr>
            <a:lstStyle/>
            <a:p>
              <a:endParaRPr lang="en-GB" sz="1539"/>
            </a:p>
          </p:txBody>
        </p:sp>
      </p:grpSp>
      <p:grpSp>
        <p:nvGrpSpPr>
          <p:cNvPr id="13" name="Group 12"/>
          <p:cNvGrpSpPr/>
          <p:nvPr/>
        </p:nvGrpSpPr>
        <p:grpSpPr>
          <a:xfrm>
            <a:off x="533400" y="3212976"/>
            <a:ext cx="523988" cy="522631"/>
            <a:chOff x="2330410" y="2263776"/>
            <a:chExt cx="612775" cy="611188"/>
          </a:xfrm>
          <a:solidFill>
            <a:schemeClr val="accent5"/>
          </a:solidFill>
        </p:grpSpPr>
        <p:sp>
          <p:nvSpPr>
            <p:cNvPr id="14" name="Freeform 3180"/>
            <p:cNvSpPr>
              <a:spLocks noEditPoints="1"/>
            </p:cNvSpPr>
            <p:nvPr/>
          </p:nvSpPr>
          <p:spPr bwMode="auto">
            <a:xfrm>
              <a:off x="2330410" y="2263776"/>
              <a:ext cx="612775" cy="611188"/>
            </a:xfrm>
            <a:custGeom>
              <a:avLst/>
              <a:gdLst>
                <a:gd name="T0" fmla="*/ 173 w 386"/>
                <a:gd name="T1" fmla="*/ 1 h 385"/>
                <a:gd name="T2" fmla="*/ 118 w 386"/>
                <a:gd name="T3" fmla="*/ 15 h 385"/>
                <a:gd name="T4" fmla="*/ 71 w 386"/>
                <a:gd name="T5" fmla="*/ 44 h 385"/>
                <a:gd name="T6" fmla="*/ 34 w 386"/>
                <a:gd name="T7" fmla="*/ 86 h 385"/>
                <a:gd name="T8" fmla="*/ 9 w 386"/>
                <a:gd name="T9" fmla="*/ 136 h 385"/>
                <a:gd name="T10" fmla="*/ 0 w 386"/>
                <a:gd name="T11" fmla="*/ 193 h 385"/>
                <a:gd name="T12" fmla="*/ 5 w 386"/>
                <a:gd name="T13" fmla="*/ 231 h 385"/>
                <a:gd name="T14" fmla="*/ 23 w 386"/>
                <a:gd name="T15" fmla="*/ 284 h 385"/>
                <a:gd name="T16" fmla="*/ 57 w 386"/>
                <a:gd name="T17" fmla="*/ 329 h 385"/>
                <a:gd name="T18" fmla="*/ 101 w 386"/>
                <a:gd name="T19" fmla="*/ 362 h 385"/>
                <a:gd name="T20" fmla="*/ 155 w 386"/>
                <a:gd name="T21" fmla="*/ 381 h 385"/>
                <a:gd name="T22" fmla="*/ 193 w 386"/>
                <a:gd name="T23" fmla="*/ 385 h 385"/>
                <a:gd name="T24" fmla="*/ 250 w 386"/>
                <a:gd name="T25" fmla="*/ 376 h 385"/>
                <a:gd name="T26" fmla="*/ 300 w 386"/>
                <a:gd name="T27" fmla="*/ 352 h 385"/>
                <a:gd name="T28" fmla="*/ 341 w 386"/>
                <a:gd name="T29" fmla="*/ 315 h 385"/>
                <a:gd name="T30" fmla="*/ 370 w 386"/>
                <a:gd name="T31" fmla="*/ 268 h 385"/>
                <a:gd name="T32" fmla="*/ 384 w 386"/>
                <a:gd name="T33" fmla="*/ 213 h 385"/>
                <a:gd name="T34" fmla="*/ 384 w 386"/>
                <a:gd name="T35" fmla="*/ 173 h 385"/>
                <a:gd name="T36" fmla="*/ 370 w 386"/>
                <a:gd name="T37" fmla="*/ 118 h 385"/>
                <a:gd name="T38" fmla="*/ 341 w 386"/>
                <a:gd name="T39" fmla="*/ 70 h 385"/>
                <a:gd name="T40" fmla="*/ 300 w 386"/>
                <a:gd name="T41" fmla="*/ 33 h 385"/>
                <a:gd name="T42" fmla="*/ 250 w 386"/>
                <a:gd name="T43" fmla="*/ 9 h 385"/>
                <a:gd name="T44" fmla="*/ 193 w 386"/>
                <a:gd name="T45" fmla="*/ 0 h 385"/>
                <a:gd name="T46" fmla="*/ 106 w 386"/>
                <a:gd name="T47" fmla="*/ 301 h 385"/>
                <a:gd name="T48" fmla="*/ 90 w 386"/>
                <a:gd name="T49" fmla="*/ 307 h 385"/>
                <a:gd name="T50" fmla="*/ 75 w 386"/>
                <a:gd name="T51" fmla="*/ 301 h 385"/>
                <a:gd name="T52" fmla="*/ 71 w 386"/>
                <a:gd name="T53" fmla="*/ 278 h 385"/>
                <a:gd name="T54" fmla="*/ 135 w 386"/>
                <a:gd name="T55" fmla="*/ 211 h 385"/>
                <a:gd name="T56" fmla="*/ 156 w 386"/>
                <a:gd name="T57" fmla="*/ 235 h 385"/>
                <a:gd name="T58" fmla="*/ 224 w 386"/>
                <a:gd name="T59" fmla="*/ 245 h 385"/>
                <a:gd name="T60" fmla="*/ 205 w 386"/>
                <a:gd name="T61" fmla="*/ 243 h 385"/>
                <a:gd name="T62" fmla="*/ 159 w 386"/>
                <a:gd name="T63" fmla="*/ 217 h 385"/>
                <a:gd name="T64" fmla="*/ 133 w 386"/>
                <a:gd name="T65" fmla="*/ 171 h 385"/>
                <a:gd name="T66" fmla="*/ 132 w 386"/>
                <a:gd name="T67" fmla="*/ 151 h 385"/>
                <a:gd name="T68" fmla="*/ 138 w 386"/>
                <a:gd name="T69" fmla="*/ 116 h 385"/>
                <a:gd name="T70" fmla="*/ 172 w 386"/>
                <a:gd name="T71" fmla="*/ 75 h 385"/>
                <a:gd name="T72" fmla="*/ 214 w 386"/>
                <a:gd name="T73" fmla="*/ 60 h 385"/>
                <a:gd name="T74" fmla="*/ 234 w 386"/>
                <a:gd name="T75" fmla="*/ 60 h 385"/>
                <a:gd name="T76" fmla="*/ 276 w 386"/>
                <a:gd name="T77" fmla="*/ 75 h 385"/>
                <a:gd name="T78" fmla="*/ 309 w 386"/>
                <a:gd name="T79" fmla="*/ 116 h 385"/>
                <a:gd name="T80" fmla="*/ 317 w 386"/>
                <a:gd name="T81" fmla="*/ 151 h 385"/>
                <a:gd name="T82" fmla="*/ 315 w 386"/>
                <a:gd name="T83" fmla="*/ 171 h 385"/>
                <a:gd name="T84" fmla="*/ 289 w 386"/>
                <a:gd name="T85" fmla="*/ 217 h 385"/>
                <a:gd name="T86" fmla="*/ 243 w 386"/>
                <a:gd name="T87" fmla="*/ 243 h 385"/>
                <a:gd name="T88" fmla="*/ 224 w 386"/>
                <a:gd name="T89" fmla="*/ 245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6" h="385">
                  <a:moveTo>
                    <a:pt x="193" y="0"/>
                  </a:moveTo>
                  <a:lnTo>
                    <a:pt x="193" y="0"/>
                  </a:lnTo>
                  <a:lnTo>
                    <a:pt x="173" y="1"/>
                  </a:lnTo>
                  <a:lnTo>
                    <a:pt x="155" y="4"/>
                  </a:lnTo>
                  <a:lnTo>
                    <a:pt x="136" y="9"/>
                  </a:lnTo>
                  <a:lnTo>
                    <a:pt x="118" y="15"/>
                  </a:lnTo>
                  <a:lnTo>
                    <a:pt x="101" y="23"/>
                  </a:lnTo>
                  <a:lnTo>
                    <a:pt x="86" y="33"/>
                  </a:lnTo>
                  <a:lnTo>
                    <a:pt x="71" y="44"/>
                  </a:lnTo>
                  <a:lnTo>
                    <a:pt x="57" y="56"/>
                  </a:lnTo>
                  <a:lnTo>
                    <a:pt x="45" y="70"/>
                  </a:lnTo>
                  <a:lnTo>
                    <a:pt x="34" y="86"/>
                  </a:lnTo>
                  <a:lnTo>
                    <a:pt x="23" y="101"/>
                  </a:lnTo>
                  <a:lnTo>
                    <a:pt x="15" y="118"/>
                  </a:lnTo>
                  <a:lnTo>
                    <a:pt x="9" y="136"/>
                  </a:lnTo>
                  <a:lnTo>
                    <a:pt x="5" y="154"/>
                  </a:lnTo>
                  <a:lnTo>
                    <a:pt x="2" y="173"/>
                  </a:lnTo>
                  <a:lnTo>
                    <a:pt x="0" y="193"/>
                  </a:lnTo>
                  <a:lnTo>
                    <a:pt x="0" y="193"/>
                  </a:lnTo>
                  <a:lnTo>
                    <a:pt x="2" y="213"/>
                  </a:lnTo>
                  <a:lnTo>
                    <a:pt x="5" y="231"/>
                  </a:lnTo>
                  <a:lnTo>
                    <a:pt x="9" y="249"/>
                  </a:lnTo>
                  <a:lnTo>
                    <a:pt x="15" y="268"/>
                  </a:lnTo>
                  <a:lnTo>
                    <a:pt x="23" y="284"/>
                  </a:lnTo>
                  <a:lnTo>
                    <a:pt x="34" y="300"/>
                  </a:lnTo>
                  <a:lnTo>
                    <a:pt x="45" y="315"/>
                  </a:lnTo>
                  <a:lnTo>
                    <a:pt x="57" y="329"/>
                  </a:lnTo>
                  <a:lnTo>
                    <a:pt x="71" y="341"/>
                  </a:lnTo>
                  <a:lnTo>
                    <a:pt x="86" y="352"/>
                  </a:lnTo>
                  <a:lnTo>
                    <a:pt x="101" y="362"/>
                  </a:lnTo>
                  <a:lnTo>
                    <a:pt x="118" y="370"/>
                  </a:lnTo>
                  <a:lnTo>
                    <a:pt x="136" y="376"/>
                  </a:lnTo>
                  <a:lnTo>
                    <a:pt x="155" y="381"/>
                  </a:lnTo>
                  <a:lnTo>
                    <a:pt x="173" y="384"/>
                  </a:lnTo>
                  <a:lnTo>
                    <a:pt x="193" y="385"/>
                  </a:lnTo>
                  <a:lnTo>
                    <a:pt x="193" y="385"/>
                  </a:lnTo>
                  <a:lnTo>
                    <a:pt x="213" y="384"/>
                  </a:lnTo>
                  <a:lnTo>
                    <a:pt x="231" y="381"/>
                  </a:lnTo>
                  <a:lnTo>
                    <a:pt x="250" y="376"/>
                  </a:lnTo>
                  <a:lnTo>
                    <a:pt x="268" y="370"/>
                  </a:lnTo>
                  <a:lnTo>
                    <a:pt x="285" y="362"/>
                  </a:lnTo>
                  <a:lnTo>
                    <a:pt x="300" y="352"/>
                  </a:lnTo>
                  <a:lnTo>
                    <a:pt x="315" y="341"/>
                  </a:lnTo>
                  <a:lnTo>
                    <a:pt x="329" y="329"/>
                  </a:lnTo>
                  <a:lnTo>
                    <a:pt x="341" y="315"/>
                  </a:lnTo>
                  <a:lnTo>
                    <a:pt x="352" y="300"/>
                  </a:lnTo>
                  <a:lnTo>
                    <a:pt x="363" y="284"/>
                  </a:lnTo>
                  <a:lnTo>
                    <a:pt x="370" y="268"/>
                  </a:lnTo>
                  <a:lnTo>
                    <a:pt x="377" y="249"/>
                  </a:lnTo>
                  <a:lnTo>
                    <a:pt x="381" y="231"/>
                  </a:lnTo>
                  <a:lnTo>
                    <a:pt x="384" y="213"/>
                  </a:lnTo>
                  <a:lnTo>
                    <a:pt x="386" y="193"/>
                  </a:lnTo>
                  <a:lnTo>
                    <a:pt x="386" y="193"/>
                  </a:lnTo>
                  <a:lnTo>
                    <a:pt x="384" y="173"/>
                  </a:lnTo>
                  <a:lnTo>
                    <a:pt x="381" y="154"/>
                  </a:lnTo>
                  <a:lnTo>
                    <a:pt x="377" y="136"/>
                  </a:lnTo>
                  <a:lnTo>
                    <a:pt x="370" y="118"/>
                  </a:lnTo>
                  <a:lnTo>
                    <a:pt x="363" y="101"/>
                  </a:lnTo>
                  <a:lnTo>
                    <a:pt x="352" y="86"/>
                  </a:lnTo>
                  <a:lnTo>
                    <a:pt x="341" y="70"/>
                  </a:lnTo>
                  <a:lnTo>
                    <a:pt x="329" y="56"/>
                  </a:lnTo>
                  <a:lnTo>
                    <a:pt x="315" y="44"/>
                  </a:lnTo>
                  <a:lnTo>
                    <a:pt x="300" y="33"/>
                  </a:lnTo>
                  <a:lnTo>
                    <a:pt x="285" y="23"/>
                  </a:lnTo>
                  <a:lnTo>
                    <a:pt x="268" y="15"/>
                  </a:lnTo>
                  <a:lnTo>
                    <a:pt x="250" y="9"/>
                  </a:lnTo>
                  <a:lnTo>
                    <a:pt x="231" y="4"/>
                  </a:lnTo>
                  <a:lnTo>
                    <a:pt x="213" y="1"/>
                  </a:lnTo>
                  <a:lnTo>
                    <a:pt x="193" y="0"/>
                  </a:lnTo>
                  <a:lnTo>
                    <a:pt x="193" y="0"/>
                  </a:lnTo>
                  <a:close/>
                  <a:moveTo>
                    <a:pt x="106" y="301"/>
                  </a:moveTo>
                  <a:lnTo>
                    <a:pt x="106" y="301"/>
                  </a:lnTo>
                  <a:lnTo>
                    <a:pt x="98" y="306"/>
                  </a:lnTo>
                  <a:lnTo>
                    <a:pt x="90" y="307"/>
                  </a:lnTo>
                  <a:lnTo>
                    <a:pt x="90" y="307"/>
                  </a:lnTo>
                  <a:lnTo>
                    <a:pt x="83" y="306"/>
                  </a:lnTo>
                  <a:lnTo>
                    <a:pt x="75" y="301"/>
                  </a:lnTo>
                  <a:lnTo>
                    <a:pt x="75" y="301"/>
                  </a:lnTo>
                  <a:lnTo>
                    <a:pt x="71" y="294"/>
                  </a:lnTo>
                  <a:lnTo>
                    <a:pt x="69" y="286"/>
                  </a:lnTo>
                  <a:lnTo>
                    <a:pt x="71" y="278"/>
                  </a:lnTo>
                  <a:lnTo>
                    <a:pt x="75" y="271"/>
                  </a:lnTo>
                  <a:lnTo>
                    <a:pt x="135" y="211"/>
                  </a:lnTo>
                  <a:lnTo>
                    <a:pt x="135" y="211"/>
                  </a:lnTo>
                  <a:lnTo>
                    <a:pt x="141" y="220"/>
                  </a:lnTo>
                  <a:lnTo>
                    <a:pt x="147" y="228"/>
                  </a:lnTo>
                  <a:lnTo>
                    <a:pt x="156" y="235"/>
                  </a:lnTo>
                  <a:lnTo>
                    <a:pt x="164" y="242"/>
                  </a:lnTo>
                  <a:lnTo>
                    <a:pt x="106" y="301"/>
                  </a:lnTo>
                  <a:close/>
                  <a:moveTo>
                    <a:pt x="224" y="245"/>
                  </a:moveTo>
                  <a:lnTo>
                    <a:pt x="224" y="245"/>
                  </a:lnTo>
                  <a:lnTo>
                    <a:pt x="214" y="245"/>
                  </a:lnTo>
                  <a:lnTo>
                    <a:pt x="205" y="243"/>
                  </a:lnTo>
                  <a:lnTo>
                    <a:pt x="188" y="237"/>
                  </a:lnTo>
                  <a:lnTo>
                    <a:pt x="172" y="229"/>
                  </a:lnTo>
                  <a:lnTo>
                    <a:pt x="159" y="217"/>
                  </a:lnTo>
                  <a:lnTo>
                    <a:pt x="147" y="203"/>
                  </a:lnTo>
                  <a:lnTo>
                    <a:pt x="138" y="188"/>
                  </a:lnTo>
                  <a:lnTo>
                    <a:pt x="133" y="171"/>
                  </a:lnTo>
                  <a:lnTo>
                    <a:pt x="132" y="160"/>
                  </a:lnTo>
                  <a:lnTo>
                    <a:pt x="132" y="151"/>
                  </a:lnTo>
                  <a:lnTo>
                    <a:pt x="132" y="151"/>
                  </a:lnTo>
                  <a:lnTo>
                    <a:pt x="132" y="142"/>
                  </a:lnTo>
                  <a:lnTo>
                    <a:pt x="133" y="133"/>
                  </a:lnTo>
                  <a:lnTo>
                    <a:pt x="138" y="116"/>
                  </a:lnTo>
                  <a:lnTo>
                    <a:pt x="147" y="99"/>
                  </a:lnTo>
                  <a:lnTo>
                    <a:pt x="159" y="86"/>
                  </a:lnTo>
                  <a:lnTo>
                    <a:pt x="172" y="75"/>
                  </a:lnTo>
                  <a:lnTo>
                    <a:pt x="188" y="66"/>
                  </a:lnTo>
                  <a:lnTo>
                    <a:pt x="205" y="61"/>
                  </a:lnTo>
                  <a:lnTo>
                    <a:pt x="214" y="60"/>
                  </a:lnTo>
                  <a:lnTo>
                    <a:pt x="224" y="60"/>
                  </a:lnTo>
                  <a:lnTo>
                    <a:pt x="224" y="60"/>
                  </a:lnTo>
                  <a:lnTo>
                    <a:pt x="234" y="60"/>
                  </a:lnTo>
                  <a:lnTo>
                    <a:pt x="243" y="61"/>
                  </a:lnTo>
                  <a:lnTo>
                    <a:pt x="260" y="66"/>
                  </a:lnTo>
                  <a:lnTo>
                    <a:pt x="276" y="75"/>
                  </a:lnTo>
                  <a:lnTo>
                    <a:pt x="289" y="86"/>
                  </a:lnTo>
                  <a:lnTo>
                    <a:pt x="302" y="99"/>
                  </a:lnTo>
                  <a:lnTo>
                    <a:pt x="309" y="116"/>
                  </a:lnTo>
                  <a:lnTo>
                    <a:pt x="315" y="133"/>
                  </a:lnTo>
                  <a:lnTo>
                    <a:pt x="317" y="142"/>
                  </a:lnTo>
                  <a:lnTo>
                    <a:pt x="317" y="151"/>
                  </a:lnTo>
                  <a:lnTo>
                    <a:pt x="317" y="151"/>
                  </a:lnTo>
                  <a:lnTo>
                    <a:pt x="317" y="160"/>
                  </a:lnTo>
                  <a:lnTo>
                    <a:pt x="315" y="171"/>
                  </a:lnTo>
                  <a:lnTo>
                    <a:pt x="309" y="188"/>
                  </a:lnTo>
                  <a:lnTo>
                    <a:pt x="302" y="203"/>
                  </a:lnTo>
                  <a:lnTo>
                    <a:pt x="289" y="217"/>
                  </a:lnTo>
                  <a:lnTo>
                    <a:pt x="276" y="229"/>
                  </a:lnTo>
                  <a:lnTo>
                    <a:pt x="260" y="237"/>
                  </a:lnTo>
                  <a:lnTo>
                    <a:pt x="243" y="243"/>
                  </a:lnTo>
                  <a:lnTo>
                    <a:pt x="234" y="245"/>
                  </a:lnTo>
                  <a:lnTo>
                    <a:pt x="224" y="245"/>
                  </a:lnTo>
                  <a:lnTo>
                    <a:pt x="224" y="245"/>
                  </a:lnTo>
                  <a:close/>
                </a:path>
              </a:pathLst>
            </a:custGeom>
            <a:grpFill/>
            <a:ln>
              <a:noFill/>
            </a:ln>
          </p:spPr>
          <p:txBody>
            <a:bodyPr vert="horz" wrap="square" lIns="78191" tIns="39095" rIns="78191" bIns="39095" numCol="1" anchor="t" anchorCtr="0" compatLnSpc="1">
              <a:prstTxWarp prst="textNoShape">
                <a:avLst/>
              </a:prstTxWarp>
            </a:bodyPr>
            <a:lstStyle/>
            <a:p>
              <a:endParaRPr lang="en-GB" sz="1539"/>
            </a:p>
          </p:txBody>
        </p:sp>
        <p:sp>
          <p:nvSpPr>
            <p:cNvPr id="15" name="Freeform 3181"/>
            <p:cNvSpPr>
              <a:spLocks noEditPoints="1"/>
            </p:cNvSpPr>
            <p:nvPr/>
          </p:nvSpPr>
          <p:spPr bwMode="auto">
            <a:xfrm>
              <a:off x="2576473" y="2393951"/>
              <a:ext cx="220663" cy="222250"/>
            </a:xfrm>
            <a:custGeom>
              <a:avLst/>
              <a:gdLst>
                <a:gd name="T0" fmla="*/ 69 w 139"/>
                <a:gd name="T1" fmla="*/ 0 h 140"/>
                <a:gd name="T2" fmla="*/ 43 w 139"/>
                <a:gd name="T3" fmla="*/ 5 h 140"/>
                <a:gd name="T4" fmla="*/ 20 w 139"/>
                <a:gd name="T5" fmla="*/ 20 h 140"/>
                <a:gd name="T6" fmla="*/ 4 w 139"/>
                <a:gd name="T7" fmla="*/ 43 h 140"/>
                <a:gd name="T8" fmla="*/ 0 w 139"/>
                <a:gd name="T9" fmla="*/ 69 h 140"/>
                <a:gd name="T10" fmla="*/ 1 w 139"/>
                <a:gd name="T11" fmla="*/ 83 h 140"/>
                <a:gd name="T12" fmla="*/ 12 w 139"/>
                <a:gd name="T13" fmla="*/ 109 h 140"/>
                <a:gd name="T14" fmla="*/ 30 w 139"/>
                <a:gd name="T15" fmla="*/ 127 h 140"/>
                <a:gd name="T16" fmla="*/ 55 w 139"/>
                <a:gd name="T17" fmla="*/ 138 h 140"/>
                <a:gd name="T18" fmla="*/ 69 w 139"/>
                <a:gd name="T19" fmla="*/ 140 h 140"/>
                <a:gd name="T20" fmla="*/ 96 w 139"/>
                <a:gd name="T21" fmla="*/ 134 h 140"/>
                <a:gd name="T22" fmla="*/ 119 w 139"/>
                <a:gd name="T23" fmla="*/ 118 h 140"/>
                <a:gd name="T24" fmla="*/ 133 w 139"/>
                <a:gd name="T25" fmla="*/ 97 h 140"/>
                <a:gd name="T26" fmla="*/ 139 w 139"/>
                <a:gd name="T27" fmla="*/ 69 h 140"/>
                <a:gd name="T28" fmla="*/ 137 w 139"/>
                <a:gd name="T29" fmla="*/ 56 h 140"/>
                <a:gd name="T30" fmla="*/ 127 w 139"/>
                <a:gd name="T31" fmla="*/ 31 h 140"/>
                <a:gd name="T32" fmla="*/ 108 w 139"/>
                <a:gd name="T33" fmla="*/ 13 h 140"/>
                <a:gd name="T34" fmla="*/ 84 w 139"/>
                <a:gd name="T35" fmla="*/ 2 h 140"/>
                <a:gd name="T36" fmla="*/ 69 w 139"/>
                <a:gd name="T37" fmla="*/ 0 h 140"/>
                <a:gd name="T38" fmla="*/ 69 w 139"/>
                <a:gd name="T39" fmla="*/ 31 h 140"/>
                <a:gd name="T40" fmla="*/ 55 w 139"/>
                <a:gd name="T41" fmla="*/ 34 h 140"/>
                <a:gd name="T42" fmla="*/ 43 w 139"/>
                <a:gd name="T43" fmla="*/ 43 h 140"/>
                <a:gd name="T44" fmla="*/ 33 w 139"/>
                <a:gd name="T45" fmla="*/ 56 h 140"/>
                <a:gd name="T46" fmla="*/ 30 w 139"/>
                <a:gd name="T47" fmla="*/ 69 h 140"/>
                <a:gd name="T48" fmla="*/ 30 w 139"/>
                <a:gd name="T49" fmla="*/ 72 h 140"/>
                <a:gd name="T50" fmla="*/ 26 w 139"/>
                <a:gd name="T51" fmla="*/ 77 h 140"/>
                <a:gd name="T52" fmla="*/ 23 w 139"/>
                <a:gd name="T53" fmla="*/ 77 h 140"/>
                <a:gd name="T54" fmla="*/ 18 w 139"/>
                <a:gd name="T55" fmla="*/ 75 h 140"/>
                <a:gd name="T56" fmla="*/ 15 w 139"/>
                <a:gd name="T57" fmla="*/ 69 h 140"/>
                <a:gd name="T58" fmla="*/ 17 w 139"/>
                <a:gd name="T59" fmla="*/ 59 h 140"/>
                <a:gd name="T60" fmla="*/ 24 w 139"/>
                <a:gd name="T61" fmla="*/ 40 h 140"/>
                <a:gd name="T62" fmla="*/ 39 w 139"/>
                <a:gd name="T63" fmla="*/ 25 h 140"/>
                <a:gd name="T64" fmla="*/ 58 w 139"/>
                <a:gd name="T65" fmla="*/ 17 h 140"/>
                <a:gd name="T66" fmla="*/ 69 w 139"/>
                <a:gd name="T67" fmla="*/ 16 h 140"/>
                <a:gd name="T68" fmla="*/ 75 w 139"/>
                <a:gd name="T69" fmla="*/ 19 h 140"/>
                <a:gd name="T70" fmla="*/ 76 w 139"/>
                <a:gd name="T71" fmla="*/ 23 h 140"/>
                <a:gd name="T72" fmla="*/ 76 w 139"/>
                <a:gd name="T73" fmla="*/ 26 h 140"/>
                <a:gd name="T74" fmla="*/ 72 w 139"/>
                <a:gd name="T75" fmla="*/ 31 h 140"/>
                <a:gd name="T76" fmla="*/ 69 w 139"/>
                <a:gd name="T77" fmla="*/ 3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9" h="140">
                  <a:moveTo>
                    <a:pt x="69" y="0"/>
                  </a:moveTo>
                  <a:lnTo>
                    <a:pt x="69" y="0"/>
                  </a:lnTo>
                  <a:lnTo>
                    <a:pt x="55" y="2"/>
                  </a:lnTo>
                  <a:lnTo>
                    <a:pt x="43" y="5"/>
                  </a:lnTo>
                  <a:lnTo>
                    <a:pt x="30" y="13"/>
                  </a:lnTo>
                  <a:lnTo>
                    <a:pt x="20" y="20"/>
                  </a:lnTo>
                  <a:lnTo>
                    <a:pt x="12" y="31"/>
                  </a:lnTo>
                  <a:lnTo>
                    <a:pt x="4" y="43"/>
                  </a:lnTo>
                  <a:lnTo>
                    <a:pt x="1" y="56"/>
                  </a:lnTo>
                  <a:lnTo>
                    <a:pt x="0" y="69"/>
                  </a:lnTo>
                  <a:lnTo>
                    <a:pt x="0" y="69"/>
                  </a:lnTo>
                  <a:lnTo>
                    <a:pt x="1" y="83"/>
                  </a:lnTo>
                  <a:lnTo>
                    <a:pt x="4" y="97"/>
                  </a:lnTo>
                  <a:lnTo>
                    <a:pt x="12" y="109"/>
                  </a:lnTo>
                  <a:lnTo>
                    <a:pt x="20" y="118"/>
                  </a:lnTo>
                  <a:lnTo>
                    <a:pt x="30" y="127"/>
                  </a:lnTo>
                  <a:lnTo>
                    <a:pt x="43" y="134"/>
                  </a:lnTo>
                  <a:lnTo>
                    <a:pt x="55" y="138"/>
                  </a:lnTo>
                  <a:lnTo>
                    <a:pt x="69" y="140"/>
                  </a:lnTo>
                  <a:lnTo>
                    <a:pt x="69" y="140"/>
                  </a:lnTo>
                  <a:lnTo>
                    <a:pt x="84" y="138"/>
                  </a:lnTo>
                  <a:lnTo>
                    <a:pt x="96" y="134"/>
                  </a:lnTo>
                  <a:lnTo>
                    <a:pt x="108" y="127"/>
                  </a:lnTo>
                  <a:lnTo>
                    <a:pt x="119" y="118"/>
                  </a:lnTo>
                  <a:lnTo>
                    <a:pt x="127" y="109"/>
                  </a:lnTo>
                  <a:lnTo>
                    <a:pt x="133" y="97"/>
                  </a:lnTo>
                  <a:lnTo>
                    <a:pt x="137" y="83"/>
                  </a:lnTo>
                  <a:lnTo>
                    <a:pt x="139" y="69"/>
                  </a:lnTo>
                  <a:lnTo>
                    <a:pt x="139" y="69"/>
                  </a:lnTo>
                  <a:lnTo>
                    <a:pt x="137" y="56"/>
                  </a:lnTo>
                  <a:lnTo>
                    <a:pt x="133" y="43"/>
                  </a:lnTo>
                  <a:lnTo>
                    <a:pt x="127" y="31"/>
                  </a:lnTo>
                  <a:lnTo>
                    <a:pt x="119" y="20"/>
                  </a:lnTo>
                  <a:lnTo>
                    <a:pt x="108" y="13"/>
                  </a:lnTo>
                  <a:lnTo>
                    <a:pt x="96" y="5"/>
                  </a:lnTo>
                  <a:lnTo>
                    <a:pt x="84" y="2"/>
                  </a:lnTo>
                  <a:lnTo>
                    <a:pt x="69" y="0"/>
                  </a:lnTo>
                  <a:lnTo>
                    <a:pt x="69" y="0"/>
                  </a:lnTo>
                  <a:close/>
                  <a:moveTo>
                    <a:pt x="69" y="31"/>
                  </a:moveTo>
                  <a:lnTo>
                    <a:pt x="69" y="31"/>
                  </a:lnTo>
                  <a:lnTo>
                    <a:pt x="61" y="33"/>
                  </a:lnTo>
                  <a:lnTo>
                    <a:pt x="55" y="34"/>
                  </a:lnTo>
                  <a:lnTo>
                    <a:pt x="47" y="39"/>
                  </a:lnTo>
                  <a:lnTo>
                    <a:pt x="43" y="43"/>
                  </a:lnTo>
                  <a:lnTo>
                    <a:pt x="38" y="48"/>
                  </a:lnTo>
                  <a:lnTo>
                    <a:pt x="33" y="56"/>
                  </a:lnTo>
                  <a:lnTo>
                    <a:pt x="32" y="62"/>
                  </a:lnTo>
                  <a:lnTo>
                    <a:pt x="30" y="69"/>
                  </a:lnTo>
                  <a:lnTo>
                    <a:pt x="30" y="69"/>
                  </a:lnTo>
                  <a:lnTo>
                    <a:pt x="30" y="72"/>
                  </a:lnTo>
                  <a:lnTo>
                    <a:pt x="29" y="75"/>
                  </a:lnTo>
                  <a:lnTo>
                    <a:pt x="26" y="77"/>
                  </a:lnTo>
                  <a:lnTo>
                    <a:pt x="23" y="77"/>
                  </a:lnTo>
                  <a:lnTo>
                    <a:pt x="23" y="77"/>
                  </a:lnTo>
                  <a:lnTo>
                    <a:pt x="20" y="77"/>
                  </a:lnTo>
                  <a:lnTo>
                    <a:pt x="18" y="75"/>
                  </a:lnTo>
                  <a:lnTo>
                    <a:pt x="17" y="72"/>
                  </a:lnTo>
                  <a:lnTo>
                    <a:pt x="15" y="69"/>
                  </a:lnTo>
                  <a:lnTo>
                    <a:pt x="15" y="69"/>
                  </a:lnTo>
                  <a:lnTo>
                    <a:pt x="17" y="59"/>
                  </a:lnTo>
                  <a:lnTo>
                    <a:pt x="20" y="49"/>
                  </a:lnTo>
                  <a:lnTo>
                    <a:pt x="24" y="40"/>
                  </a:lnTo>
                  <a:lnTo>
                    <a:pt x="32" y="33"/>
                  </a:lnTo>
                  <a:lnTo>
                    <a:pt x="39" y="25"/>
                  </a:lnTo>
                  <a:lnTo>
                    <a:pt x="49" y="20"/>
                  </a:lnTo>
                  <a:lnTo>
                    <a:pt x="58" y="17"/>
                  </a:lnTo>
                  <a:lnTo>
                    <a:pt x="69" y="16"/>
                  </a:lnTo>
                  <a:lnTo>
                    <a:pt x="69" y="16"/>
                  </a:lnTo>
                  <a:lnTo>
                    <a:pt x="72" y="17"/>
                  </a:lnTo>
                  <a:lnTo>
                    <a:pt x="75" y="19"/>
                  </a:lnTo>
                  <a:lnTo>
                    <a:pt x="76" y="20"/>
                  </a:lnTo>
                  <a:lnTo>
                    <a:pt x="76" y="23"/>
                  </a:lnTo>
                  <a:lnTo>
                    <a:pt x="76" y="23"/>
                  </a:lnTo>
                  <a:lnTo>
                    <a:pt x="76" y="26"/>
                  </a:lnTo>
                  <a:lnTo>
                    <a:pt x="75" y="30"/>
                  </a:lnTo>
                  <a:lnTo>
                    <a:pt x="72" y="31"/>
                  </a:lnTo>
                  <a:lnTo>
                    <a:pt x="69" y="31"/>
                  </a:lnTo>
                  <a:lnTo>
                    <a:pt x="69" y="31"/>
                  </a:lnTo>
                  <a:close/>
                </a:path>
              </a:pathLst>
            </a:custGeom>
            <a:grpFill/>
            <a:ln>
              <a:noFill/>
            </a:ln>
          </p:spPr>
          <p:txBody>
            <a:bodyPr vert="horz" wrap="square" lIns="78191" tIns="39095" rIns="78191" bIns="39095" numCol="1" anchor="t" anchorCtr="0" compatLnSpc="1">
              <a:prstTxWarp prst="textNoShape">
                <a:avLst/>
              </a:prstTxWarp>
            </a:bodyPr>
            <a:lstStyle/>
            <a:p>
              <a:endParaRPr lang="en-GB" sz="1539"/>
            </a:p>
          </p:txBody>
        </p:sp>
      </p:grpSp>
      <p:grpSp>
        <p:nvGrpSpPr>
          <p:cNvPr id="17" name="Group 16"/>
          <p:cNvGrpSpPr/>
          <p:nvPr/>
        </p:nvGrpSpPr>
        <p:grpSpPr>
          <a:xfrm>
            <a:off x="523219" y="3968629"/>
            <a:ext cx="522631" cy="523988"/>
            <a:chOff x="1443494" y="3480627"/>
            <a:chExt cx="611188" cy="612775"/>
          </a:xfrm>
          <a:solidFill>
            <a:schemeClr val="accent5"/>
          </a:solidFill>
        </p:grpSpPr>
        <p:sp>
          <p:nvSpPr>
            <p:cNvPr id="18" name="Freeform 3205"/>
            <p:cNvSpPr>
              <a:spLocks/>
            </p:cNvSpPr>
            <p:nvPr/>
          </p:nvSpPr>
          <p:spPr bwMode="auto">
            <a:xfrm>
              <a:off x="1641932" y="3682240"/>
              <a:ext cx="98425" cy="163513"/>
            </a:xfrm>
            <a:custGeom>
              <a:avLst/>
              <a:gdLst>
                <a:gd name="T0" fmla="*/ 62 w 62"/>
                <a:gd name="T1" fmla="*/ 23 h 103"/>
                <a:gd name="T2" fmla="*/ 0 w 62"/>
                <a:gd name="T3" fmla="*/ 0 h 103"/>
                <a:gd name="T4" fmla="*/ 0 w 62"/>
                <a:gd name="T5" fmla="*/ 80 h 103"/>
                <a:gd name="T6" fmla="*/ 62 w 62"/>
                <a:gd name="T7" fmla="*/ 103 h 103"/>
                <a:gd name="T8" fmla="*/ 62 w 62"/>
                <a:gd name="T9" fmla="*/ 23 h 103"/>
              </a:gdLst>
              <a:ahLst/>
              <a:cxnLst>
                <a:cxn ang="0">
                  <a:pos x="T0" y="T1"/>
                </a:cxn>
                <a:cxn ang="0">
                  <a:pos x="T2" y="T3"/>
                </a:cxn>
                <a:cxn ang="0">
                  <a:pos x="T4" y="T5"/>
                </a:cxn>
                <a:cxn ang="0">
                  <a:pos x="T6" y="T7"/>
                </a:cxn>
                <a:cxn ang="0">
                  <a:pos x="T8" y="T9"/>
                </a:cxn>
              </a:cxnLst>
              <a:rect l="0" t="0" r="r" b="b"/>
              <a:pathLst>
                <a:path w="62" h="103">
                  <a:moveTo>
                    <a:pt x="62" y="23"/>
                  </a:moveTo>
                  <a:lnTo>
                    <a:pt x="0" y="0"/>
                  </a:lnTo>
                  <a:lnTo>
                    <a:pt x="0" y="80"/>
                  </a:lnTo>
                  <a:lnTo>
                    <a:pt x="62" y="103"/>
                  </a:lnTo>
                  <a:lnTo>
                    <a:pt x="62" y="23"/>
                  </a:lnTo>
                  <a:close/>
                </a:path>
              </a:pathLst>
            </a:custGeom>
            <a:grpFill/>
            <a:ln>
              <a:noFill/>
            </a:ln>
            <a:extLst/>
          </p:spPr>
          <p:txBody>
            <a:bodyPr vert="horz" wrap="square" lIns="78191" tIns="39095" rIns="78191" bIns="39095" numCol="1" anchor="t" anchorCtr="0" compatLnSpc="1">
              <a:prstTxWarp prst="textNoShape">
                <a:avLst/>
              </a:prstTxWarp>
            </a:bodyPr>
            <a:lstStyle/>
            <a:p>
              <a:endParaRPr lang="en-GB" sz="1539"/>
            </a:p>
          </p:txBody>
        </p:sp>
        <p:sp>
          <p:nvSpPr>
            <p:cNvPr id="19" name="Freeform 3206"/>
            <p:cNvSpPr>
              <a:spLocks/>
            </p:cNvSpPr>
            <p:nvPr/>
          </p:nvSpPr>
          <p:spPr bwMode="auto">
            <a:xfrm>
              <a:off x="1759407" y="3682240"/>
              <a:ext cx="96838" cy="163513"/>
            </a:xfrm>
            <a:custGeom>
              <a:avLst/>
              <a:gdLst>
                <a:gd name="T0" fmla="*/ 0 w 61"/>
                <a:gd name="T1" fmla="*/ 103 h 103"/>
                <a:gd name="T2" fmla="*/ 61 w 61"/>
                <a:gd name="T3" fmla="*/ 80 h 103"/>
                <a:gd name="T4" fmla="*/ 61 w 61"/>
                <a:gd name="T5" fmla="*/ 0 h 103"/>
                <a:gd name="T6" fmla="*/ 0 w 61"/>
                <a:gd name="T7" fmla="*/ 23 h 103"/>
                <a:gd name="T8" fmla="*/ 0 w 61"/>
                <a:gd name="T9" fmla="*/ 103 h 103"/>
              </a:gdLst>
              <a:ahLst/>
              <a:cxnLst>
                <a:cxn ang="0">
                  <a:pos x="T0" y="T1"/>
                </a:cxn>
                <a:cxn ang="0">
                  <a:pos x="T2" y="T3"/>
                </a:cxn>
                <a:cxn ang="0">
                  <a:pos x="T4" y="T5"/>
                </a:cxn>
                <a:cxn ang="0">
                  <a:pos x="T6" y="T7"/>
                </a:cxn>
                <a:cxn ang="0">
                  <a:pos x="T8" y="T9"/>
                </a:cxn>
              </a:cxnLst>
              <a:rect l="0" t="0" r="r" b="b"/>
              <a:pathLst>
                <a:path w="61" h="103">
                  <a:moveTo>
                    <a:pt x="0" y="103"/>
                  </a:moveTo>
                  <a:lnTo>
                    <a:pt x="61" y="80"/>
                  </a:lnTo>
                  <a:lnTo>
                    <a:pt x="61" y="0"/>
                  </a:lnTo>
                  <a:lnTo>
                    <a:pt x="0" y="23"/>
                  </a:lnTo>
                  <a:lnTo>
                    <a:pt x="0" y="103"/>
                  </a:lnTo>
                  <a:close/>
                </a:path>
              </a:pathLst>
            </a:custGeom>
            <a:grpFill/>
            <a:ln>
              <a:noFill/>
            </a:ln>
            <a:extLst/>
          </p:spPr>
          <p:txBody>
            <a:bodyPr vert="horz" wrap="square" lIns="78191" tIns="39095" rIns="78191" bIns="39095" numCol="1" anchor="t" anchorCtr="0" compatLnSpc="1">
              <a:prstTxWarp prst="textNoShape">
                <a:avLst/>
              </a:prstTxWarp>
            </a:bodyPr>
            <a:lstStyle/>
            <a:p>
              <a:endParaRPr lang="en-GB" sz="1539"/>
            </a:p>
          </p:txBody>
        </p:sp>
        <p:sp>
          <p:nvSpPr>
            <p:cNvPr id="20" name="Freeform 3207"/>
            <p:cNvSpPr>
              <a:spLocks noEditPoints="1"/>
            </p:cNvSpPr>
            <p:nvPr/>
          </p:nvSpPr>
          <p:spPr bwMode="auto">
            <a:xfrm>
              <a:off x="1443494" y="3480627"/>
              <a:ext cx="611188" cy="612775"/>
            </a:xfrm>
            <a:custGeom>
              <a:avLst/>
              <a:gdLst>
                <a:gd name="T0" fmla="*/ 154 w 385"/>
                <a:gd name="T1" fmla="*/ 5 h 386"/>
                <a:gd name="T2" fmla="*/ 86 w 385"/>
                <a:gd name="T3" fmla="*/ 34 h 386"/>
                <a:gd name="T4" fmla="*/ 34 w 385"/>
                <a:gd name="T5" fmla="*/ 86 h 386"/>
                <a:gd name="T6" fmla="*/ 5 w 385"/>
                <a:gd name="T7" fmla="*/ 155 h 386"/>
                <a:gd name="T8" fmla="*/ 1 w 385"/>
                <a:gd name="T9" fmla="*/ 213 h 386"/>
                <a:gd name="T10" fmla="*/ 23 w 385"/>
                <a:gd name="T11" fmla="*/ 285 h 386"/>
                <a:gd name="T12" fmla="*/ 70 w 385"/>
                <a:gd name="T13" fmla="*/ 342 h 386"/>
                <a:gd name="T14" fmla="*/ 136 w 385"/>
                <a:gd name="T15" fmla="*/ 377 h 386"/>
                <a:gd name="T16" fmla="*/ 193 w 385"/>
                <a:gd name="T17" fmla="*/ 386 h 386"/>
                <a:gd name="T18" fmla="*/ 268 w 385"/>
                <a:gd name="T19" fmla="*/ 371 h 386"/>
                <a:gd name="T20" fmla="*/ 329 w 385"/>
                <a:gd name="T21" fmla="*/ 329 h 386"/>
                <a:gd name="T22" fmla="*/ 370 w 385"/>
                <a:gd name="T23" fmla="*/ 268 h 386"/>
                <a:gd name="T24" fmla="*/ 385 w 385"/>
                <a:gd name="T25" fmla="*/ 193 h 386"/>
                <a:gd name="T26" fmla="*/ 376 w 385"/>
                <a:gd name="T27" fmla="*/ 137 h 386"/>
                <a:gd name="T28" fmla="*/ 341 w 385"/>
                <a:gd name="T29" fmla="*/ 71 h 386"/>
                <a:gd name="T30" fmla="*/ 285 w 385"/>
                <a:gd name="T31" fmla="*/ 23 h 386"/>
                <a:gd name="T32" fmla="*/ 213 w 385"/>
                <a:gd name="T33" fmla="*/ 2 h 386"/>
                <a:gd name="T34" fmla="*/ 193 w 385"/>
                <a:gd name="T35" fmla="*/ 37 h 386"/>
                <a:gd name="T36" fmla="*/ 211 w 385"/>
                <a:gd name="T37" fmla="*/ 45 h 386"/>
                <a:gd name="T38" fmla="*/ 219 w 385"/>
                <a:gd name="T39" fmla="*/ 65 h 386"/>
                <a:gd name="T40" fmla="*/ 214 w 385"/>
                <a:gd name="T41" fmla="*/ 78 h 386"/>
                <a:gd name="T42" fmla="*/ 197 w 385"/>
                <a:gd name="T43" fmla="*/ 91 h 386"/>
                <a:gd name="T44" fmla="*/ 182 w 385"/>
                <a:gd name="T45" fmla="*/ 89 h 386"/>
                <a:gd name="T46" fmla="*/ 168 w 385"/>
                <a:gd name="T47" fmla="*/ 74 h 386"/>
                <a:gd name="T48" fmla="*/ 167 w 385"/>
                <a:gd name="T49" fmla="*/ 58 h 386"/>
                <a:gd name="T50" fmla="*/ 177 w 385"/>
                <a:gd name="T51" fmla="*/ 42 h 386"/>
                <a:gd name="T52" fmla="*/ 193 w 385"/>
                <a:gd name="T53" fmla="*/ 37 h 386"/>
                <a:gd name="T54" fmla="*/ 272 w 385"/>
                <a:gd name="T55" fmla="*/ 211 h 386"/>
                <a:gd name="T56" fmla="*/ 229 w 385"/>
                <a:gd name="T57" fmla="*/ 233 h 386"/>
                <a:gd name="T58" fmla="*/ 228 w 385"/>
                <a:gd name="T59" fmla="*/ 340 h 386"/>
                <a:gd name="T60" fmla="*/ 214 w 385"/>
                <a:gd name="T61" fmla="*/ 349 h 386"/>
                <a:gd name="T62" fmla="*/ 199 w 385"/>
                <a:gd name="T63" fmla="*/ 334 h 386"/>
                <a:gd name="T64" fmla="*/ 194 w 385"/>
                <a:gd name="T65" fmla="*/ 245 h 386"/>
                <a:gd name="T66" fmla="*/ 187 w 385"/>
                <a:gd name="T67" fmla="*/ 244 h 386"/>
                <a:gd name="T68" fmla="*/ 182 w 385"/>
                <a:gd name="T69" fmla="*/ 345 h 386"/>
                <a:gd name="T70" fmla="*/ 165 w 385"/>
                <a:gd name="T71" fmla="*/ 348 h 386"/>
                <a:gd name="T72" fmla="*/ 156 w 385"/>
                <a:gd name="T73" fmla="*/ 233 h 386"/>
                <a:gd name="T74" fmla="*/ 112 w 385"/>
                <a:gd name="T75" fmla="*/ 211 h 386"/>
                <a:gd name="T76" fmla="*/ 112 w 385"/>
                <a:gd name="T77" fmla="*/ 187 h 386"/>
                <a:gd name="T78" fmla="*/ 99 w 385"/>
                <a:gd name="T79" fmla="*/ 175 h 386"/>
                <a:gd name="T80" fmla="*/ 107 w 385"/>
                <a:gd name="T81" fmla="*/ 163 h 386"/>
                <a:gd name="T82" fmla="*/ 112 w 385"/>
                <a:gd name="T83" fmla="*/ 118 h 386"/>
                <a:gd name="T84" fmla="*/ 115 w 385"/>
                <a:gd name="T85" fmla="*/ 112 h 386"/>
                <a:gd name="T86" fmla="*/ 133 w 385"/>
                <a:gd name="T87" fmla="*/ 117 h 386"/>
                <a:gd name="T88" fmla="*/ 164 w 385"/>
                <a:gd name="T89" fmla="*/ 97 h 386"/>
                <a:gd name="T90" fmla="*/ 239 w 385"/>
                <a:gd name="T91" fmla="*/ 103 h 386"/>
                <a:gd name="T92" fmla="*/ 263 w 385"/>
                <a:gd name="T93" fmla="*/ 112 h 386"/>
                <a:gd name="T94" fmla="*/ 272 w 385"/>
                <a:gd name="T95" fmla="*/ 115 h 386"/>
                <a:gd name="T96" fmla="*/ 272 w 385"/>
                <a:gd name="T97" fmla="*/ 161 h 386"/>
                <a:gd name="T98" fmla="*/ 285 w 385"/>
                <a:gd name="T99" fmla="*/ 169 h 386"/>
                <a:gd name="T100" fmla="*/ 281 w 385"/>
                <a:gd name="T101" fmla="*/ 184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5" h="386">
                  <a:moveTo>
                    <a:pt x="193" y="0"/>
                  </a:moveTo>
                  <a:lnTo>
                    <a:pt x="193" y="0"/>
                  </a:lnTo>
                  <a:lnTo>
                    <a:pt x="173" y="2"/>
                  </a:lnTo>
                  <a:lnTo>
                    <a:pt x="154" y="5"/>
                  </a:lnTo>
                  <a:lnTo>
                    <a:pt x="136" y="10"/>
                  </a:lnTo>
                  <a:lnTo>
                    <a:pt x="118" y="16"/>
                  </a:lnTo>
                  <a:lnTo>
                    <a:pt x="101" y="23"/>
                  </a:lnTo>
                  <a:lnTo>
                    <a:pt x="86" y="34"/>
                  </a:lnTo>
                  <a:lnTo>
                    <a:pt x="70" y="45"/>
                  </a:lnTo>
                  <a:lnTo>
                    <a:pt x="57" y="57"/>
                  </a:lnTo>
                  <a:lnTo>
                    <a:pt x="44" y="71"/>
                  </a:lnTo>
                  <a:lnTo>
                    <a:pt x="34" y="86"/>
                  </a:lnTo>
                  <a:lnTo>
                    <a:pt x="23" y="101"/>
                  </a:lnTo>
                  <a:lnTo>
                    <a:pt x="15" y="118"/>
                  </a:lnTo>
                  <a:lnTo>
                    <a:pt x="9" y="137"/>
                  </a:lnTo>
                  <a:lnTo>
                    <a:pt x="5" y="155"/>
                  </a:lnTo>
                  <a:lnTo>
                    <a:pt x="1" y="173"/>
                  </a:lnTo>
                  <a:lnTo>
                    <a:pt x="0" y="193"/>
                  </a:lnTo>
                  <a:lnTo>
                    <a:pt x="0" y="193"/>
                  </a:lnTo>
                  <a:lnTo>
                    <a:pt x="1" y="213"/>
                  </a:lnTo>
                  <a:lnTo>
                    <a:pt x="5" y="231"/>
                  </a:lnTo>
                  <a:lnTo>
                    <a:pt x="9" y="250"/>
                  </a:lnTo>
                  <a:lnTo>
                    <a:pt x="15" y="268"/>
                  </a:lnTo>
                  <a:lnTo>
                    <a:pt x="23" y="285"/>
                  </a:lnTo>
                  <a:lnTo>
                    <a:pt x="34" y="300"/>
                  </a:lnTo>
                  <a:lnTo>
                    <a:pt x="44" y="316"/>
                  </a:lnTo>
                  <a:lnTo>
                    <a:pt x="57" y="329"/>
                  </a:lnTo>
                  <a:lnTo>
                    <a:pt x="70" y="342"/>
                  </a:lnTo>
                  <a:lnTo>
                    <a:pt x="86" y="352"/>
                  </a:lnTo>
                  <a:lnTo>
                    <a:pt x="101" y="363"/>
                  </a:lnTo>
                  <a:lnTo>
                    <a:pt x="118" y="371"/>
                  </a:lnTo>
                  <a:lnTo>
                    <a:pt x="136" y="377"/>
                  </a:lnTo>
                  <a:lnTo>
                    <a:pt x="154" y="381"/>
                  </a:lnTo>
                  <a:lnTo>
                    <a:pt x="173" y="384"/>
                  </a:lnTo>
                  <a:lnTo>
                    <a:pt x="193" y="386"/>
                  </a:lnTo>
                  <a:lnTo>
                    <a:pt x="193" y="386"/>
                  </a:lnTo>
                  <a:lnTo>
                    <a:pt x="213" y="384"/>
                  </a:lnTo>
                  <a:lnTo>
                    <a:pt x="231" y="381"/>
                  </a:lnTo>
                  <a:lnTo>
                    <a:pt x="249" y="377"/>
                  </a:lnTo>
                  <a:lnTo>
                    <a:pt x="268" y="371"/>
                  </a:lnTo>
                  <a:lnTo>
                    <a:pt x="285" y="363"/>
                  </a:lnTo>
                  <a:lnTo>
                    <a:pt x="300" y="352"/>
                  </a:lnTo>
                  <a:lnTo>
                    <a:pt x="315" y="342"/>
                  </a:lnTo>
                  <a:lnTo>
                    <a:pt x="329" y="329"/>
                  </a:lnTo>
                  <a:lnTo>
                    <a:pt x="341" y="316"/>
                  </a:lnTo>
                  <a:lnTo>
                    <a:pt x="352" y="300"/>
                  </a:lnTo>
                  <a:lnTo>
                    <a:pt x="363" y="285"/>
                  </a:lnTo>
                  <a:lnTo>
                    <a:pt x="370" y="268"/>
                  </a:lnTo>
                  <a:lnTo>
                    <a:pt x="376" y="250"/>
                  </a:lnTo>
                  <a:lnTo>
                    <a:pt x="381" y="231"/>
                  </a:lnTo>
                  <a:lnTo>
                    <a:pt x="384" y="213"/>
                  </a:lnTo>
                  <a:lnTo>
                    <a:pt x="385" y="193"/>
                  </a:lnTo>
                  <a:lnTo>
                    <a:pt x="385" y="193"/>
                  </a:lnTo>
                  <a:lnTo>
                    <a:pt x="384" y="173"/>
                  </a:lnTo>
                  <a:lnTo>
                    <a:pt x="381" y="155"/>
                  </a:lnTo>
                  <a:lnTo>
                    <a:pt x="376" y="137"/>
                  </a:lnTo>
                  <a:lnTo>
                    <a:pt x="370" y="118"/>
                  </a:lnTo>
                  <a:lnTo>
                    <a:pt x="363" y="101"/>
                  </a:lnTo>
                  <a:lnTo>
                    <a:pt x="352" y="86"/>
                  </a:lnTo>
                  <a:lnTo>
                    <a:pt x="341" y="71"/>
                  </a:lnTo>
                  <a:lnTo>
                    <a:pt x="329" y="57"/>
                  </a:lnTo>
                  <a:lnTo>
                    <a:pt x="315" y="45"/>
                  </a:lnTo>
                  <a:lnTo>
                    <a:pt x="300" y="34"/>
                  </a:lnTo>
                  <a:lnTo>
                    <a:pt x="285" y="23"/>
                  </a:lnTo>
                  <a:lnTo>
                    <a:pt x="268" y="16"/>
                  </a:lnTo>
                  <a:lnTo>
                    <a:pt x="249" y="10"/>
                  </a:lnTo>
                  <a:lnTo>
                    <a:pt x="231" y="5"/>
                  </a:lnTo>
                  <a:lnTo>
                    <a:pt x="213" y="2"/>
                  </a:lnTo>
                  <a:lnTo>
                    <a:pt x="193" y="0"/>
                  </a:lnTo>
                  <a:lnTo>
                    <a:pt x="193" y="0"/>
                  </a:lnTo>
                  <a:close/>
                  <a:moveTo>
                    <a:pt x="193" y="37"/>
                  </a:moveTo>
                  <a:lnTo>
                    <a:pt x="193" y="37"/>
                  </a:lnTo>
                  <a:lnTo>
                    <a:pt x="197" y="39"/>
                  </a:lnTo>
                  <a:lnTo>
                    <a:pt x="203" y="40"/>
                  </a:lnTo>
                  <a:lnTo>
                    <a:pt x="208" y="42"/>
                  </a:lnTo>
                  <a:lnTo>
                    <a:pt x="211" y="45"/>
                  </a:lnTo>
                  <a:lnTo>
                    <a:pt x="214" y="49"/>
                  </a:lnTo>
                  <a:lnTo>
                    <a:pt x="217" y="54"/>
                  </a:lnTo>
                  <a:lnTo>
                    <a:pt x="219" y="58"/>
                  </a:lnTo>
                  <a:lnTo>
                    <a:pt x="219" y="65"/>
                  </a:lnTo>
                  <a:lnTo>
                    <a:pt x="219" y="65"/>
                  </a:lnTo>
                  <a:lnTo>
                    <a:pt x="219" y="69"/>
                  </a:lnTo>
                  <a:lnTo>
                    <a:pt x="217" y="74"/>
                  </a:lnTo>
                  <a:lnTo>
                    <a:pt x="214" y="78"/>
                  </a:lnTo>
                  <a:lnTo>
                    <a:pt x="211" y="83"/>
                  </a:lnTo>
                  <a:lnTo>
                    <a:pt x="208" y="86"/>
                  </a:lnTo>
                  <a:lnTo>
                    <a:pt x="203" y="89"/>
                  </a:lnTo>
                  <a:lnTo>
                    <a:pt x="197" y="91"/>
                  </a:lnTo>
                  <a:lnTo>
                    <a:pt x="193" y="91"/>
                  </a:lnTo>
                  <a:lnTo>
                    <a:pt x="193" y="91"/>
                  </a:lnTo>
                  <a:lnTo>
                    <a:pt x="187" y="91"/>
                  </a:lnTo>
                  <a:lnTo>
                    <a:pt x="182" y="89"/>
                  </a:lnTo>
                  <a:lnTo>
                    <a:pt x="177" y="86"/>
                  </a:lnTo>
                  <a:lnTo>
                    <a:pt x="174" y="83"/>
                  </a:lnTo>
                  <a:lnTo>
                    <a:pt x="171" y="78"/>
                  </a:lnTo>
                  <a:lnTo>
                    <a:pt x="168" y="74"/>
                  </a:lnTo>
                  <a:lnTo>
                    <a:pt x="167" y="69"/>
                  </a:lnTo>
                  <a:lnTo>
                    <a:pt x="167" y="65"/>
                  </a:lnTo>
                  <a:lnTo>
                    <a:pt x="167" y="65"/>
                  </a:lnTo>
                  <a:lnTo>
                    <a:pt x="167" y="58"/>
                  </a:lnTo>
                  <a:lnTo>
                    <a:pt x="168" y="54"/>
                  </a:lnTo>
                  <a:lnTo>
                    <a:pt x="171" y="49"/>
                  </a:lnTo>
                  <a:lnTo>
                    <a:pt x="174" y="45"/>
                  </a:lnTo>
                  <a:lnTo>
                    <a:pt x="177" y="42"/>
                  </a:lnTo>
                  <a:lnTo>
                    <a:pt x="182" y="40"/>
                  </a:lnTo>
                  <a:lnTo>
                    <a:pt x="187" y="39"/>
                  </a:lnTo>
                  <a:lnTo>
                    <a:pt x="193" y="37"/>
                  </a:lnTo>
                  <a:lnTo>
                    <a:pt x="193" y="37"/>
                  </a:lnTo>
                  <a:close/>
                  <a:moveTo>
                    <a:pt x="272" y="187"/>
                  </a:moveTo>
                  <a:lnTo>
                    <a:pt x="272" y="187"/>
                  </a:lnTo>
                  <a:lnTo>
                    <a:pt x="272" y="187"/>
                  </a:lnTo>
                  <a:lnTo>
                    <a:pt x="272" y="211"/>
                  </a:lnTo>
                  <a:lnTo>
                    <a:pt x="272" y="211"/>
                  </a:lnTo>
                  <a:lnTo>
                    <a:pt x="272" y="216"/>
                  </a:lnTo>
                  <a:lnTo>
                    <a:pt x="269" y="218"/>
                  </a:lnTo>
                  <a:lnTo>
                    <a:pt x="229" y="233"/>
                  </a:lnTo>
                  <a:lnTo>
                    <a:pt x="229" y="244"/>
                  </a:lnTo>
                  <a:lnTo>
                    <a:pt x="229" y="334"/>
                  </a:lnTo>
                  <a:lnTo>
                    <a:pt x="229" y="334"/>
                  </a:lnTo>
                  <a:lnTo>
                    <a:pt x="228" y="340"/>
                  </a:lnTo>
                  <a:lnTo>
                    <a:pt x="225" y="345"/>
                  </a:lnTo>
                  <a:lnTo>
                    <a:pt x="220" y="348"/>
                  </a:lnTo>
                  <a:lnTo>
                    <a:pt x="214" y="349"/>
                  </a:lnTo>
                  <a:lnTo>
                    <a:pt x="214" y="349"/>
                  </a:lnTo>
                  <a:lnTo>
                    <a:pt x="208" y="348"/>
                  </a:lnTo>
                  <a:lnTo>
                    <a:pt x="203" y="345"/>
                  </a:lnTo>
                  <a:lnTo>
                    <a:pt x="200" y="340"/>
                  </a:lnTo>
                  <a:lnTo>
                    <a:pt x="199" y="334"/>
                  </a:lnTo>
                  <a:lnTo>
                    <a:pt x="199" y="244"/>
                  </a:lnTo>
                  <a:lnTo>
                    <a:pt x="199" y="244"/>
                  </a:lnTo>
                  <a:lnTo>
                    <a:pt x="194" y="245"/>
                  </a:lnTo>
                  <a:lnTo>
                    <a:pt x="194" y="245"/>
                  </a:lnTo>
                  <a:lnTo>
                    <a:pt x="193" y="247"/>
                  </a:lnTo>
                  <a:lnTo>
                    <a:pt x="193" y="247"/>
                  </a:lnTo>
                  <a:lnTo>
                    <a:pt x="190" y="245"/>
                  </a:lnTo>
                  <a:lnTo>
                    <a:pt x="187" y="244"/>
                  </a:lnTo>
                  <a:lnTo>
                    <a:pt x="187" y="334"/>
                  </a:lnTo>
                  <a:lnTo>
                    <a:pt x="187" y="334"/>
                  </a:lnTo>
                  <a:lnTo>
                    <a:pt x="185" y="340"/>
                  </a:lnTo>
                  <a:lnTo>
                    <a:pt x="182" y="345"/>
                  </a:lnTo>
                  <a:lnTo>
                    <a:pt x="177" y="348"/>
                  </a:lnTo>
                  <a:lnTo>
                    <a:pt x="171" y="349"/>
                  </a:lnTo>
                  <a:lnTo>
                    <a:pt x="171" y="349"/>
                  </a:lnTo>
                  <a:lnTo>
                    <a:pt x="165" y="348"/>
                  </a:lnTo>
                  <a:lnTo>
                    <a:pt x="161" y="345"/>
                  </a:lnTo>
                  <a:lnTo>
                    <a:pt x="158" y="340"/>
                  </a:lnTo>
                  <a:lnTo>
                    <a:pt x="156" y="334"/>
                  </a:lnTo>
                  <a:lnTo>
                    <a:pt x="156" y="233"/>
                  </a:lnTo>
                  <a:lnTo>
                    <a:pt x="116" y="218"/>
                  </a:lnTo>
                  <a:lnTo>
                    <a:pt x="116" y="218"/>
                  </a:lnTo>
                  <a:lnTo>
                    <a:pt x="113" y="216"/>
                  </a:lnTo>
                  <a:lnTo>
                    <a:pt x="112" y="211"/>
                  </a:lnTo>
                  <a:lnTo>
                    <a:pt x="112" y="187"/>
                  </a:lnTo>
                  <a:lnTo>
                    <a:pt x="112" y="187"/>
                  </a:lnTo>
                  <a:lnTo>
                    <a:pt x="112" y="187"/>
                  </a:lnTo>
                  <a:lnTo>
                    <a:pt x="112" y="187"/>
                  </a:lnTo>
                  <a:lnTo>
                    <a:pt x="107" y="185"/>
                  </a:lnTo>
                  <a:lnTo>
                    <a:pt x="102" y="184"/>
                  </a:lnTo>
                  <a:lnTo>
                    <a:pt x="101" y="179"/>
                  </a:lnTo>
                  <a:lnTo>
                    <a:pt x="99" y="175"/>
                  </a:lnTo>
                  <a:lnTo>
                    <a:pt x="99" y="175"/>
                  </a:lnTo>
                  <a:lnTo>
                    <a:pt x="101" y="169"/>
                  </a:lnTo>
                  <a:lnTo>
                    <a:pt x="102" y="166"/>
                  </a:lnTo>
                  <a:lnTo>
                    <a:pt x="107" y="163"/>
                  </a:lnTo>
                  <a:lnTo>
                    <a:pt x="112" y="161"/>
                  </a:lnTo>
                  <a:lnTo>
                    <a:pt x="112" y="161"/>
                  </a:lnTo>
                  <a:lnTo>
                    <a:pt x="112" y="161"/>
                  </a:lnTo>
                  <a:lnTo>
                    <a:pt x="112" y="118"/>
                  </a:lnTo>
                  <a:lnTo>
                    <a:pt x="112" y="118"/>
                  </a:lnTo>
                  <a:lnTo>
                    <a:pt x="113" y="115"/>
                  </a:lnTo>
                  <a:lnTo>
                    <a:pt x="115" y="112"/>
                  </a:lnTo>
                  <a:lnTo>
                    <a:pt x="115" y="112"/>
                  </a:lnTo>
                  <a:lnTo>
                    <a:pt x="118" y="111"/>
                  </a:lnTo>
                  <a:lnTo>
                    <a:pt x="121" y="112"/>
                  </a:lnTo>
                  <a:lnTo>
                    <a:pt x="133" y="117"/>
                  </a:lnTo>
                  <a:lnTo>
                    <a:pt x="133" y="117"/>
                  </a:lnTo>
                  <a:lnTo>
                    <a:pt x="139" y="107"/>
                  </a:lnTo>
                  <a:lnTo>
                    <a:pt x="145" y="101"/>
                  </a:lnTo>
                  <a:lnTo>
                    <a:pt x="154" y="98"/>
                  </a:lnTo>
                  <a:lnTo>
                    <a:pt x="164" y="97"/>
                  </a:lnTo>
                  <a:lnTo>
                    <a:pt x="220" y="97"/>
                  </a:lnTo>
                  <a:lnTo>
                    <a:pt x="220" y="97"/>
                  </a:lnTo>
                  <a:lnTo>
                    <a:pt x="231" y="98"/>
                  </a:lnTo>
                  <a:lnTo>
                    <a:pt x="239" y="103"/>
                  </a:lnTo>
                  <a:lnTo>
                    <a:pt x="246" y="109"/>
                  </a:lnTo>
                  <a:lnTo>
                    <a:pt x="251" y="117"/>
                  </a:lnTo>
                  <a:lnTo>
                    <a:pt x="263" y="112"/>
                  </a:lnTo>
                  <a:lnTo>
                    <a:pt x="263" y="112"/>
                  </a:lnTo>
                  <a:lnTo>
                    <a:pt x="268" y="111"/>
                  </a:lnTo>
                  <a:lnTo>
                    <a:pt x="269" y="112"/>
                  </a:lnTo>
                  <a:lnTo>
                    <a:pt x="269" y="112"/>
                  </a:lnTo>
                  <a:lnTo>
                    <a:pt x="272" y="115"/>
                  </a:lnTo>
                  <a:lnTo>
                    <a:pt x="272" y="118"/>
                  </a:lnTo>
                  <a:lnTo>
                    <a:pt x="272" y="161"/>
                  </a:lnTo>
                  <a:lnTo>
                    <a:pt x="272" y="161"/>
                  </a:lnTo>
                  <a:lnTo>
                    <a:pt x="272" y="161"/>
                  </a:lnTo>
                  <a:lnTo>
                    <a:pt x="272" y="161"/>
                  </a:lnTo>
                  <a:lnTo>
                    <a:pt x="278" y="163"/>
                  </a:lnTo>
                  <a:lnTo>
                    <a:pt x="281" y="166"/>
                  </a:lnTo>
                  <a:lnTo>
                    <a:pt x="285" y="169"/>
                  </a:lnTo>
                  <a:lnTo>
                    <a:pt x="286" y="175"/>
                  </a:lnTo>
                  <a:lnTo>
                    <a:pt x="286" y="175"/>
                  </a:lnTo>
                  <a:lnTo>
                    <a:pt x="285" y="179"/>
                  </a:lnTo>
                  <a:lnTo>
                    <a:pt x="281" y="184"/>
                  </a:lnTo>
                  <a:lnTo>
                    <a:pt x="278" y="185"/>
                  </a:lnTo>
                  <a:lnTo>
                    <a:pt x="272" y="187"/>
                  </a:lnTo>
                  <a:lnTo>
                    <a:pt x="272" y="187"/>
                  </a:lnTo>
                  <a:close/>
                </a:path>
              </a:pathLst>
            </a:custGeom>
            <a:grpFill/>
            <a:ln>
              <a:noFill/>
            </a:ln>
            <a:extLst/>
          </p:spPr>
          <p:txBody>
            <a:bodyPr vert="horz" wrap="square" lIns="78191" tIns="39095" rIns="78191" bIns="39095" numCol="1" anchor="t" anchorCtr="0" compatLnSpc="1">
              <a:prstTxWarp prst="textNoShape">
                <a:avLst/>
              </a:prstTxWarp>
            </a:bodyPr>
            <a:lstStyle/>
            <a:p>
              <a:endParaRPr lang="en-GB" sz="1539"/>
            </a:p>
          </p:txBody>
        </p:sp>
      </p:grpSp>
      <p:sp>
        <p:nvSpPr>
          <p:cNvPr id="21" name="Slide Number Placeholder 20"/>
          <p:cNvSpPr>
            <a:spLocks noGrp="1"/>
          </p:cNvSpPr>
          <p:nvPr>
            <p:ph type="sldNum" sz="quarter" idx="18"/>
          </p:nvPr>
        </p:nvSpPr>
        <p:spPr/>
        <p:txBody>
          <a:bodyPr/>
          <a:lstStyle/>
          <a:p>
            <a:fld id="{F5E609D5-BB2C-4735-B62A-4AB7F7AFBFEB}" type="slidenum">
              <a:rPr lang="en-GB" smtClean="0"/>
              <a:pPr/>
              <a:t>18</a:t>
            </a:fld>
            <a:endParaRPr lang="en-GB"/>
          </a:p>
        </p:txBody>
      </p:sp>
      <p:sp>
        <p:nvSpPr>
          <p:cNvPr id="22" name="Date Placeholder 21"/>
          <p:cNvSpPr>
            <a:spLocks noGrp="1"/>
          </p:cNvSpPr>
          <p:nvPr>
            <p:ph type="dt" sz="half" idx="16"/>
          </p:nvPr>
        </p:nvSpPr>
        <p:spPr/>
        <p:txBody>
          <a:bodyPr/>
          <a:lstStyle/>
          <a:p>
            <a:r>
              <a:rPr lang="en-US" smtClean="0"/>
              <a:t>November 2016</a:t>
            </a:r>
            <a:endParaRPr lang="en-GB"/>
          </a:p>
        </p:txBody>
      </p:sp>
      <p:sp>
        <p:nvSpPr>
          <p:cNvPr id="25" name="Footer Placeholder 23"/>
          <p:cNvSpPr>
            <a:spLocks noGrp="1"/>
          </p:cNvSpPr>
          <p:nvPr>
            <p:ph type="ftr" sz="quarter" idx="17"/>
          </p:nvPr>
        </p:nvSpPr>
        <p:spPr>
          <a:xfrm>
            <a:off x="530352" y="6324600"/>
            <a:ext cx="5260848" cy="150876"/>
          </a:xfrm>
        </p:spPr>
        <p:txBody>
          <a:bodyPr/>
          <a:lstStyle/>
          <a:p>
            <a:r>
              <a:rPr lang="en-GB" smtClean="0"/>
              <a:t>Data visualisation workshop - Excel</a:t>
            </a:r>
            <a:endParaRPr lang="en-GB" dirty="0"/>
          </a:p>
        </p:txBody>
      </p:sp>
    </p:spTree>
    <p:extLst>
      <p:ext uri="{BB962C8B-B14F-4D97-AF65-F5344CB8AC3E}">
        <p14:creationId xmlns:p14="http://schemas.microsoft.com/office/powerpoint/2010/main" val="5488942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 </a:t>
            </a:r>
            <a:r>
              <a:rPr lang="en-GB" dirty="0" smtClean="0"/>
              <a:t/>
            </a:r>
            <a:br>
              <a:rPr lang="en-GB" dirty="0" smtClean="0"/>
            </a:br>
            <a:r>
              <a:rPr lang="en-GB" sz="2000" b="0" i="0" dirty="0"/>
              <a:t>Classification of visualisations</a:t>
            </a:r>
          </a:p>
        </p:txBody>
      </p:sp>
      <p:sp>
        <p:nvSpPr>
          <p:cNvPr id="3" name="Content Placeholder 2"/>
          <p:cNvSpPr>
            <a:spLocks noGrp="1"/>
          </p:cNvSpPr>
          <p:nvPr>
            <p:ph sz="quarter" idx="15"/>
          </p:nvPr>
        </p:nvSpPr>
        <p:spPr/>
        <p:txBody>
          <a:bodyPr/>
          <a:lstStyle/>
          <a:p>
            <a:r>
              <a:rPr lang="en-GB" sz="1800" b="1" dirty="0" smtClean="0">
                <a:solidFill>
                  <a:schemeClr val="tx2"/>
                </a:solidFill>
              </a:rPr>
              <a:t>Exploratory visualisation</a:t>
            </a:r>
          </a:p>
          <a:p>
            <a:r>
              <a:rPr lang="en-GB" sz="1800" dirty="0" smtClean="0"/>
              <a:t>Exploratory visualisation is used when there is a big amount of data and we are </a:t>
            </a:r>
            <a:r>
              <a:rPr lang="en-GB" sz="1800" b="1" dirty="0" smtClean="0">
                <a:solidFill>
                  <a:schemeClr val="accent5"/>
                </a:solidFill>
              </a:rPr>
              <a:t>unsure of the information hidden within it</a:t>
            </a:r>
            <a:r>
              <a:rPr lang="en-GB" sz="1800" dirty="0" smtClean="0"/>
              <a:t>. In order to get a sense of what is hidden in the data we use a visual medium </a:t>
            </a:r>
            <a:r>
              <a:rPr lang="en-GB" sz="1800" dirty="0"/>
              <a:t>to </a:t>
            </a:r>
            <a:r>
              <a:rPr lang="en-GB" sz="1800" dirty="0" smtClean="0"/>
              <a:t>help identify its features such as patterns, trends and outliers.</a:t>
            </a:r>
          </a:p>
          <a:p>
            <a:r>
              <a:rPr lang="en-GB" sz="1800" dirty="0" smtClean="0"/>
              <a:t>Exploration is better to start at a high level of granularity. After detecting points of interest, one may dig deeper to detect details.</a:t>
            </a:r>
          </a:p>
          <a:p>
            <a:endParaRPr lang="en-GB" dirty="0"/>
          </a:p>
          <a:p>
            <a:endParaRPr lang="en-GB" dirty="0" smtClean="0"/>
          </a:p>
          <a:p>
            <a:endParaRPr lang="en-GB" dirty="0" smtClean="0"/>
          </a:p>
          <a:p>
            <a:endParaRPr lang="en-GB" sz="900" dirty="0"/>
          </a:p>
          <a:p>
            <a:r>
              <a:rPr lang="en-GB" sz="1600" dirty="0" smtClean="0"/>
              <a:t>Example:</a:t>
            </a:r>
            <a:endParaRPr lang="en-GB" sz="1600" dirty="0"/>
          </a:p>
          <a:p>
            <a:r>
              <a:rPr lang="en-GB" sz="1400" b="1" dirty="0" smtClean="0"/>
              <a:t>Britain’s Diet: </a:t>
            </a:r>
            <a:r>
              <a:rPr lang="en-GB" sz="1400" dirty="0" smtClean="0">
                <a:hlinkClick r:id="rId3"/>
              </a:rPr>
              <a:t>http://britains-diet.labs.theodi.org/?es_p=1359956</a:t>
            </a:r>
            <a:endParaRPr lang="en-GB" sz="1400" dirty="0" smtClean="0"/>
          </a:p>
          <a:p>
            <a:endParaRPr lang="en-GB" dirty="0"/>
          </a:p>
        </p:txBody>
      </p:sp>
      <p:sp>
        <p:nvSpPr>
          <p:cNvPr id="7" name="Slide Number Placeholder 6"/>
          <p:cNvSpPr>
            <a:spLocks noGrp="1"/>
          </p:cNvSpPr>
          <p:nvPr>
            <p:ph type="sldNum" sz="quarter" idx="18"/>
          </p:nvPr>
        </p:nvSpPr>
        <p:spPr/>
        <p:txBody>
          <a:bodyPr/>
          <a:lstStyle/>
          <a:p>
            <a:fld id="{F5E609D5-BB2C-4735-B62A-4AB7F7AFBFEB}" type="slidenum">
              <a:rPr lang="en-GB" smtClean="0"/>
              <a:pPr/>
              <a:t>19</a:t>
            </a:fld>
            <a:endParaRPr lang="en-GB"/>
          </a:p>
        </p:txBody>
      </p:sp>
      <p:sp>
        <p:nvSpPr>
          <p:cNvPr id="8" name="Date Placeholder 7"/>
          <p:cNvSpPr>
            <a:spLocks noGrp="1"/>
          </p:cNvSpPr>
          <p:nvPr>
            <p:ph type="dt" sz="half" idx="16"/>
          </p:nvPr>
        </p:nvSpPr>
        <p:spPr/>
        <p:txBody>
          <a:bodyPr/>
          <a:lstStyle/>
          <a:p>
            <a:r>
              <a:rPr lang="en-US" smtClean="0"/>
              <a:t>November 2016</a:t>
            </a:r>
            <a:endParaRPr lang="en-GB"/>
          </a:p>
        </p:txBody>
      </p:sp>
      <p:sp>
        <p:nvSpPr>
          <p:cNvPr id="9" name="Footer Placeholder 8"/>
          <p:cNvSpPr>
            <a:spLocks noGrp="1"/>
          </p:cNvSpPr>
          <p:nvPr>
            <p:ph type="ftr" sz="quarter" idx="17"/>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12497328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Contents</a:t>
            </a:r>
            <a:endParaRPr lang="en-GB" dirty="0"/>
          </a:p>
        </p:txBody>
      </p:sp>
      <p:sp>
        <p:nvSpPr>
          <p:cNvPr id="3" name="Content Placeholder 2"/>
          <p:cNvSpPr>
            <a:spLocks noGrp="1"/>
          </p:cNvSpPr>
          <p:nvPr>
            <p:ph sz="quarter" idx="15"/>
          </p:nvPr>
        </p:nvSpPr>
        <p:spPr>
          <a:xfrm>
            <a:off x="533400" y="1268760"/>
            <a:ext cx="8077200" cy="4903440"/>
          </a:xfrm>
        </p:spPr>
        <p:txBody>
          <a:bodyPr numCol="2">
            <a:normAutofit fontScale="85000" lnSpcReduction="10000"/>
          </a:bodyPr>
          <a:lstStyle/>
          <a:p>
            <a:pPr>
              <a:spcAft>
                <a:spcPts val="600"/>
              </a:spcAft>
            </a:pPr>
            <a:r>
              <a:rPr lang="en-GB" sz="1600" b="1" dirty="0">
                <a:solidFill>
                  <a:schemeClr val="accent1"/>
                </a:solidFill>
              </a:rPr>
              <a:t>Intro</a:t>
            </a:r>
          </a:p>
          <a:p>
            <a:pPr marL="11430" indent="-285750">
              <a:spcAft>
                <a:spcPts val="600"/>
              </a:spcAft>
              <a:buFont typeface="Wingdings" panose="05000000000000000000" pitchFamily="2" charset="2"/>
              <a:buChar char="§"/>
            </a:pPr>
            <a:r>
              <a:rPr lang="en-GB" sz="1600" dirty="0"/>
              <a:t>The beauty of data visualisation</a:t>
            </a:r>
          </a:p>
          <a:p>
            <a:pPr marL="11430" indent="-285750">
              <a:spcAft>
                <a:spcPts val="600"/>
              </a:spcAft>
              <a:buFont typeface="Wingdings" panose="05000000000000000000" pitchFamily="2" charset="2"/>
              <a:buChar char="§"/>
            </a:pPr>
            <a:r>
              <a:rPr lang="en-GB" sz="1600" dirty="0"/>
              <a:t>History of Visualisation</a:t>
            </a:r>
          </a:p>
          <a:p>
            <a:pPr>
              <a:spcAft>
                <a:spcPts val="600"/>
              </a:spcAft>
            </a:pPr>
            <a:r>
              <a:rPr lang="en-GB" sz="1600" b="1" dirty="0">
                <a:solidFill>
                  <a:schemeClr val="accent1"/>
                </a:solidFill>
              </a:rPr>
              <a:t>Why Visualise</a:t>
            </a:r>
          </a:p>
          <a:p>
            <a:pPr marL="285750" indent="-285750">
              <a:spcAft>
                <a:spcPts val="600"/>
              </a:spcAft>
              <a:buFont typeface="Wingdings" panose="05000000000000000000" pitchFamily="2" charset="2"/>
              <a:buChar char="§"/>
            </a:pPr>
            <a:r>
              <a:rPr lang="en-GB" sz="1600" dirty="0"/>
              <a:t>Display</a:t>
            </a:r>
          </a:p>
          <a:p>
            <a:pPr marL="285750" indent="-285750">
              <a:spcAft>
                <a:spcPts val="600"/>
              </a:spcAft>
              <a:buFont typeface="Wingdings" panose="05000000000000000000" pitchFamily="2" charset="2"/>
              <a:buChar char="§"/>
            </a:pPr>
            <a:r>
              <a:rPr lang="en-GB" sz="1600" dirty="0"/>
              <a:t> Analyse</a:t>
            </a:r>
          </a:p>
          <a:p>
            <a:pPr marL="285750" indent="-285750">
              <a:spcAft>
                <a:spcPts val="600"/>
              </a:spcAft>
              <a:buFont typeface="Wingdings" panose="05000000000000000000" pitchFamily="2" charset="2"/>
              <a:buChar char="§"/>
            </a:pPr>
            <a:r>
              <a:rPr lang="en-GB" sz="1600" dirty="0"/>
              <a:t> Communicate</a:t>
            </a:r>
            <a:endParaRPr lang="en-GB" sz="1600" dirty="0">
              <a:solidFill>
                <a:srgbClr val="FF0000"/>
              </a:solidFill>
            </a:endParaRPr>
          </a:p>
          <a:p>
            <a:pPr indent="0">
              <a:spcAft>
                <a:spcPts val="600"/>
              </a:spcAft>
            </a:pPr>
            <a:r>
              <a:rPr lang="en-GB" sz="1600" b="1" dirty="0">
                <a:solidFill>
                  <a:schemeClr val="accent1"/>
                </a:solidFill>
              </a:rPr>
              <a:t>Classifications of Visualisation</a:t>
            </a:r>
          </a:p>
          <a:p>
            <a:pPr marL="342900" indent="-342900">
              <a:spcAft>
                <a:spcPts val="600"/>
              </a:spcAft>
              <a:buFont typeface="Wingdings" panose="05000000000000000000" pitchFamily="2" charset="2"/>
              <a:buChar char="§"/>
            </a:pPr>
            <a:r>
              <a:rPr lang="en-GB" sz="1600" dirty="0"/>
              <a:t>Explanatory VS Exploratory VS Exhibitory</a:t>
            </a:r>
          </a:p>
          <a:p>
            <a:pPr>
              <a:spcAft>
                <a:spcPts val="600"/>
              </a:spcAft>
            </a:pPr>
            <a:r>
              <a:rPr lang="en-GB" sz="1600" b="1" dirty="0">
                <a:solidFill>
                  <a:schemeClr val="accent1"/>
                </a:solidFill>
              </a:rPr>
              <a:t>Visualisation Process</a:t>
            </a:r>
          </a:p>
          <a:p>
            <a:pPr marL="11430" indent="-285750">
              <a:spcAft>
                <a:spcPts val="600"/>
              </a:spcAft>
              <a:buFont typeface="Wingdings" panose="05000000000000000000" pitchFamily="2" charset="2"/>
              <a:buChar char="§"/>
            </a:pPr>
            <a:r>
              <a:rPr lang="en-GB" sz="1600" dirty="0"/>
              <a:t>Types of Data</a:t>
            </a:r>
          </a:p>
          <a:p>
            <a:pPr marL="11430" indent="-285750">
              <a:spcAft>
                <a:spcPts val="600"/>
              </a:spcAft>
              <a:buFont typeface="Wingdings" panose="05000000000000000000" pitchFamily="2" charset="2"/>
              <a:buChar char="§"/>
            </a:pPr>
            <a:r>
              <a:rPr lang="en-GB" sz="1600" dirty="0"/>
              <a:t>Visualisations Techniques</a:t>
            </a:r>
          </a:p>
          <a:p>
            <a:pPr marL="11430" indent="-285750">
              <a:spcAft>
                <a:spcPts val="600"/>
              </a:spcAft>
              <a:buFont typeface="Wingdings" panose="05000000000000000000" pitchFamily="2" charset="2"/>
              <a:buChar char="§"/>
            </a:pPr>
            <a:r>
              <a:rPr lang="en-GB" sz="1600" dirty="0"/>
              <a:t>Design principles</a:t>
            </a:r>
            <a:endParaRPr lang="en-GB" sz="1600" dirty="0">
              <a:solidFill>
                <a:srgbClr val="FF0000"/>
              </a:solidFill>
            </a:endParaRPr>
          </a:p>
          <a:p>
            <a:pPr marL="11430" indent="-285750">
              <a:spcAft>
                <a:spcPts val="600"/>
              </a:spcAft>
              <a:buFont typeface="Wingdings" panose="05000000000000000000" pitchFamily="2" charset="2"/>
              <a:buChar char="§"/>
            </a:pPr>
            <a:r>
              <a:rPr lang="en-GB" sz="1600" dirty="0"/>
              <a:t>Best practices </a:t>
            </a:r>
          </a:p>
          <a:p>
            <a:pPr indent="0">
              <a:spcAft>
                <a:spcPts val="600"/>
              </a:spcAft>
            </a:pPr>
            <a:r>
              <a:rPr lang="en-GB" sz="1600" b="1" dirty="0">
                <a:solidFill>
                  <a:schemeClr val="accent1"/>
                </a:solidFill>
              </a:rPr>
              <a:t>Visualisation Use Cases</a:t>
            </a:r>
          </a:p>
          <a:p>
            <a:pPr marL="285750" indent="-285750">
              <a:spcAft>
                <a:spcPts val="600"/>
              </a:spcAft>
              <a:buFont typeface="Wingdings" panose="05000000000000000000" pitchFamily="2" charset="2"/>
              <a:buChar char="§"/>
            </a:pPr>
            <a:r>
              <a:rPr lang="en-GB" sz="1600" dirty="0"/>
              <a:t> Visual Analytics</a:t>
            </a:r>
          </a:p>
          <a:p>
            <a:pPr marL="342900" indent="-342900">
              <a:spcAft>
                <a:spcPts val="600"/>
              </a:spcAft>
              <a:buFont typeface="Wingdings" panose="05000000000000000000" pitchFamily="2" charset="2"/>
              <a:buChar char="§"/>
            </a:pPr>
            <a:r>
              <a:rPr lang="en-GB" sz="1600" dirty="0"/>
              <a:t>Data Storytelling</a:t>
            </a:r>
          </a:p>
          <a:p>
            <a:pPr marL="342900" indent="-342900">
              <a:spcAft>
                <a:spcPts val="600"/>
              </a:spcAft>
              <a:buFont typeface="Wingdings" panose="05000000000000000000" pitchFamily="2" charset="2"/>
              <a:buChar char="§"/>
            </a:pPr>
            <a:r>
              <a:rPr lang="en-GB" sz="1600" dirty="0"/>
              <a:t>Monitoring &amp; Real Time</a:t>
            </a:r>
          </a:p>
          <a:p>
            <a:pPr marL="342900" indent="-342900">
              <a:spcAft>
                <a:spcPts val="600"/>
              </a:spcAft>
              <a:buFont typeface="Wingdings" panose="05000000000000000000" pitchFamily="2" charset="2"/>
              <a:buChar char="§"/>
            </a:pPr>
            <a:r>
              <a:rPr lang="en-GB" sz="1600" dirty="0"/>
              <a:t>Decision Making</a:t>
            </a:r>
          </a:p>
          <a:p>
            <a:pPr marL="342900" indent="-342900">
              <a:spcAft>
                <a:spcPts val="600"/>
              </a:spcAft>
              <a:buFont typeface="Wingdings" panose="05000000000000000000" pitchFamily="2" charset="2"/>
              <a:buChar char="§"/>
            </a:pPr>
            <a:r>
              <a:rPr lang="en-GB" sz="1600" dirty="0"/>
              <a:t>Transparency</a:t>
            </a:r>
          </a:p>
          <a:p>
            <a:pPr marL="342900" indent="-342900">
              <a:spcAft>
                <a:spcPts val="600"/>
              </a:spcAft>
              <a:buFont typeface="Wingdings" panose="05000000000000000000" pitchFamily="2" charset="2"/>
              <a:buChar char="§"/>
            </a:pPr>
            <a:r>
              <a:rPr lang="en-GB" sz="1600" dirty="0"/>
              <a:t>Storytelling</a:t>
            </a:r>
          </a:p>
          <a:p>
            <a:pPr indent="0">
              <a:spcAft>
                <a:spcPts val="600"/>
              </a:spcAft>
            </a:pPr>
            <a:r>
              <a:rPr lang="en-GB" sz="1600" b="1" dirty="0" smtClean="0">
                <a:solidFill>
                  <a:schemeClr val="accent1"/>
                </a:solidFill>
              </a:rPr>
              <a:t>Hands On with Excel</a:t>
            </a:r>
            <a:endParaRPr lang="en-GB" sz="1600" b="1" dirty="0">
              <a:solidFill>
                <a:schemeClr val="accent1"/>
              </a:solidFill>
            </a:endParaRPr>
          </a:p>
          <a:p>
            <a:pPr marL="11430" indent="-285750">
              <a:spcAft>
                <a:spcPts val="600"/>
              </a:spcAft>
              <a:buFont typeface="Wingdings" panose="05000000000000000000" pitchFamily="2" charset="2"/>
              <a:buChar char="§"/>
            </a:pPr>
            <a:r>
              <a:rPr lang="en-GB" sz="1600" dirty="0" smtClean="0"/>
              <a:t>Dashboards in Excel</a:t>
            </a:r>
            <a:endParaRPr lang="en-GB" sz="1600" dirty="0"/>
          </a:p>
          <a:p>
            <a:pPr marL="11430" indent="-285750">
              <a:spcAft>
                <a:spcPts val="600"/>
              </a:spcAft>
              <a:buFont typeface="Wingdings" panose="05000000000000000000" pitchFamily="2" charset="2"/>
              <a:buChar char="§"/>
            </a:pPr>
            <a:r>
              <a:rPr lang="en-GB" sz="1600" dirty="0" smtClean="0"/>
              <a:t>Effective Communication</a:t>
            </a:r>
          </a:p>
          <a:p>
            <a:pPr marL="11430" indent="-285750">
              <a:spcAft>
                <a:spcPts val="600"/>
              </a:spcAft>
              <a:buFont typeface="Wingdings" panose="05000000000000000000" pitchFamily="2" charset="2"/>
              <a:buChar char="§"/>
            </a:pPr>
            <a:r>
              <a:rPr lang="en-GB" sz="1600" dirty="0" smtClean="0"/>
              <a:t>Pivot Tables in Excel</a:t>
            </a:r>
          </a:p>
          <a:p>
            <a:pPr marL="11430" indent="-285750">
              <a:spcAft>
                <a:spcPts val="600"/>
              </a:spcAft>
              <a:buFont typeface="Wingdings" panose="05000000000000000000" pitchFamily="2" charset="2"/>
              <a:buChar char="§"/>
            </a:pPr>
            <a:r>
              <a:rPr lang="en-GB" sz="1600" dirty="0" smtClean="0"/>
              <a:t>Individual Projects</a:t>
            </a:r>
          </a:p>
          <a:p>
            <a:pPr indent="0">
              <a:spcAft>
                <a:spcPts val="600"/>
              </a:spcAft>
            </a:pPr>
            <a:r>
              <a:rPr lang="en-GB" sz="1600" b="1" dirty="0" smtClean="0">
                <a:solidFill>
                  <a:schemeClr val="accent1"/>
                </a:solidFill>
              </a:rPr>
              <a:t>Individual Projects</a:t>
            </a:r>
            <a:endParaRPr lang="en-GB" sz="1600" b="1" dirty="0">
              <a:solidFill>
                <a:schemeClr val="accent1"/>
              </a:solidFill>
            </a:endParaRPr>
          </a:p>
          <a:p>
            <a:pPr marL="11430" indent="-285750">
              <a:spcAft>
                <a:spcPts val="600"/>
              </a:spcAft>
              <a:buFont typeface="Wingdings" panose="05000000000000000000" pitchFamily="2" charset="2"/>
              <a:buChar char="§"/>
            </a:pPr>
            <a:endParaRPr lang="en-GB" sz="1600" dirty="0"/>
          </a:p>
        </p:txBody>
      </p:sp>
      <p:sp>
        <p:nvSpPr>
          <p:cNvPr id="6" name="Slide Number Placeholder 5"/>
          <p:cNvSpPr>
            <a:spLocks noGrp="1"/>
          </p:cNvSpPr>
          <p:nvPr>
            <p:ph type="sldNum" sz="quarter" idx="18"/>
          </p:nvPr>
        </p:nvSpPr>
        <p:spPr/>
        <p:txBody>
          <a:bodyPr/>
          <a:lstStyle/>
          <a:p>
            <a:fld id="{F5E609D5-BB2C-4735-B62A-4AB7F7AFBFEB}" type="slidenum">
              <a:rPr lang="en-GB" smtClean="0"/>
              <a:pPr/>
              <a:t>2</a:t>
            </a:fld>
            <a:endParaRPr lang="en-GB"/>
          </a:p>
        </p:txBody>
      </p:sp>
      <p:sp>
        <p:nvSpPr>
          <p:cNvPr id="10" name="Date Placeholder 9"/>
          <p:cNvSpPr>
            <a:spLocks noGrp="1"/>
          </p:cNvSpPr>
          <p:nvPr>
            <p:ph type="dt" sz="half" idx="16"/>
          </p:nvPr>
        </p:nvSpPr>
        <p:spPr/>
        <p:txBody>
          <a:bodyPr/>
          <a:lstStyle/>
          <a:p>
            <a:r>
              <a:rPr lang="en-US" smtClean="0"/>
              <a:t>November 2016</a:t>
            </a:r>
            <a:endParaRPr lang="en-GB"/>
          </a:p>
        </p:txBody>
      </p:sp>
      <p:sp>
        <p:nvSpPr>
          <p:cNvPr id="9" name="Footer Placeholder 8"/>
          <p:cNvSpPr>
            <a:spLocks noGrp="1"/>
          </p:cNvSpPr>
          <p:nvPr>
            <p:ph type="ftr" sz="quarter" idx="17"/>
          </p:nvPr>
        </p:nvSpPr>
        <p:spPr>
          <a:xfrm>
            <a:off x="530352" y="6324600"/>
            <a:ext cx="5260848" cy="150876"/>
          </a:xfrm>
        </p:spPr>
        <p:txBody>
          <a:bodyPr/>
          <a:lstStyle/>
          <a:p>
            <a:r>
              <a:rPr lang="en-GB" smtClean="0"/>
              <a:t>Data visualisation workshop - Excel</a:t>
            </a:r>
            <a:endParaRPr lang="en-GB" dirty="0"/>
          </a:p>
        </p:txBody>
      </p:sp>
    </p:spTree>
    <p:extLst>
      <p:ext uri="{BB962C8B-B14F-4D97-AF65-F5344CB8AC3E}">
        <p14:creationId xmlns:p14="http://schemas.microsoft.com/office/powerpoint/2010/main" val="18320542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 </a:t>
            </a:r>
            <a:br>
              <a:rPr lang="en-GB" dirty="0"/>
            </a:br>
            <a:r>
              <a:rPr lang="en-GB" sz="2000" b="0" i="0" dirty="0"/>
              <a:t>Classification of visualisations</a:t>
            </a:r>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20</a:t>
            </a:fld>
            <a:endParaRPr lang="en-GB"/>
          </a:p>
        </p:txBody>
      </p:sp>
      <p:pic>
        <p:nvPicPr>
          <p:cNvPr id="8" name="Picture 7"/>
          <p:cNvPicPr>
            <a:picLocks noChangeAspect="1"/>
          </p:cNvPicPr>
          <p:nvPr/>
        </p:nvPicPr>
        <p:blipFill>
          <a:blip r:embed="rId3"/>
          <a:stretch>
            <a:fillRect/>
          </a:stretch>
        </p:blipFill>
        <p:spPr>
          <a:xfrm>
            <a:off x="1398631" y="1772816"/>
            <a:ext cx="6346737" cy="4469080"/>
          </a:xfrm>
          <a:prstGeom prst="rect">
            <a:avLst/>
          </a:prstGeom>
        </p:spPr>
      </p:pic>
      <p:sp>
        <p:nvSpPr>
          <p:cNvPr id="7" name="Rectangle 6"/>
          <p:cNvSpPr/>
          <p:nvPr/>
        </p:nvSpPr>
        <p:spPr>
          <a:xfrm>
            <a:off x="530352" y="1414517"/>
            <a:ext cx="8080248" cy="646331"/>
          </a:xfrm>
          <a:prstGeom prst="rect">
            <a:avLst/>
          </a:prstGeom>
        </p:spPr>
        <p:txBody>
          <a:bodyPr wrap="square">
            <a:spAutoFit/>
          </a:bodyPr>
          <a:lstStyle/>
          <a:p>
            <a:pPr>
              <a:spcAft>
                <a:spcPts val="0"/>
              </a:spcAft>
            </a:pPr>
            <a:r>
              <a:rPr lang="en-GB" b="1" dirty="0" smtClean="0">
                <a:solidFill>
                  <a:schemeClr val="tx2"/>
                </a:solidFill>
                <a:latin typeface="+mj-lt"/>
              </a:rPr>
              <a:t>Exploratory visualisation</a:t>
            </a:r>
          </a:p>
          <a:p>
            <a:pPr>
              <a:spcAft>
                <a:spcPts val="0"/>
              </a:spcAft>
            </a:pPr>
            <a:r>
              <a:rPr lang="en-GB" b="1" dirty="0" smtClean="0">
                <a:solidFill>
                  <a:schemeClr val="accent5"/>
                </a:solidFill>
                <a:latin typeface="+mj-lt"/>
              </a:rPr>
              <a:t>Line Graphs</a:t>
            </a:r>
            <a:endParaRPr lang="en-GB" b="1" dirty="0">
              <a:solidFill>
                <a:schemeClr val="accent5"/>
              </a:solidFill>
              <a:latin typeface="+mj-lt"/>
            </a:endParaRPr>
          </a:p>
        </p:txBody>
      </p:sp>
    </p:spTree>
    <p:extLst>
      <p:ext uri="{BB962C8B-B14F-4D97-AF65-F5344CB8AC3E}">
        <p14:creationId xmlns:p14="http://schemas.microsoft.com/office/powerpoint/2010/main" val="25761639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r>
              <a:rPr lang="en-GB" i="0" dirty="0" smtClean="0"/>
              <a:t/>
            </a:r>
            <a:br>
              <a:rPr lang="en-GB" i="0" dirty="0" smtClean="0"/>
            </a:br>
            <a:r>
              <a:rPr lang="en-GB" sz="2000" b="0" i="0" dirty="0"/>
              <a:t>Classification of visualisations</a:t>
            </a:r>
          </a:p>
        </p:txBody>
      </p:sp>
      <p:sp>
        <p:nvSpPr>
          <p:cNvPr id="3" name="Content Placeholder 2"/>
          <p:cNvSpPr>
            <a:spLocks noGrp="1"/>
          </p:cNvSpPr>
          <p:nvPr>
            <p:ph sz="quarter" idx="15"/>
          </p:nvPr>
        </p:nvSpPr>
        <p:spPr/>
        <p:txBody>
          <a:bodyPr/>
          <a:lstStyle/>
          <a:p>
            <a:r>
              <a:rPr lang="en-GB" sz="1800" b="1" dirty="0" smtClean="0">
                <a:solidFill>
                  <a:schemeClr val="tx2"/>
                </a:solidFill>
              </a:rPr>
              <a:t>Explanatory visualisation</a:t>
            </a:r>
            <a:endParaRPr lang="en-GB" sz="1800" b="1" dirty="0">
              <a:solidFill>
                <a:schemeClr val="tx2"/>
              </a:solidFill>
            </a:endParaRPr>
          </a:p>
          <a:p>
            <a:r>
              <a:rPr lang="en-GB" sz="1800" dirty="0" smtClean="0"/>
              <a:t>Explanatory visualisation is used when we already know what is in the data and need to convey and explain an insight to someone else, such as a decision maker or the general public.</a:t>
            </a:r>
          </a:p>
          <a:p>
            <a:endParaRPr lang="en-GB" sz="1800" dirty="0" smtClean="0"/>
          </a:p>
          <a:p>
            <a:endParaRPr lang="en-GB" sz="1600" dirty="0" smtClean="0"/>
          </a:p>
          <a:p>
            <a:endParaRPr lang="en-GB" sz="1600" dirty="0"/>
          </a:p>
          <a:p>
            <a:endParaRPr lang="en-GB" sz="1600" dirty="0" smtClean="0"/>
          </a:p>
          <a:p>
            <a:endParaRPr lang="en-GB" sz="1600" dirty="0"/>
          </a:p>
          <a:p>
            <a:pPr>
              <a:spcAft>
                <a:spcPts val="600"/>
              </a:spcAft>
            </a:pPr>
            <a:r>
              <a:rPr lang="en-GB" sz="1600" dirty="0" smtClean="0"/>
              <a:t>Examples:</a:t>
            </a:r>
            <a:endParaRPr lang="en-GB" sz="1600" dirty="0"/>
          </a:p>
          <a:p>
            <a:pPr>
              <a:spcAft>
                <a:spcPts val="600"/>
              </a:spcAft>
            </a:pPr>
            <a:r>
              <a:rPr lang="en-GB" sz="1400" b="1" dirty="0" smtClean="0"/>
              <a:t>Syrian Conflict: </a:t>
            </a:r>
            <a:r>
              <a:rPr lang="en-GB" sz="1400" dirty="0" smtClean="0">
                <a:hlinkClick r:id="rId3"/>
              </a:rPr>
              <a:t>http</a:t>
            </a:r>
            <a:r>
              <a:rPr lang="en-GB" sz="1400" dirty="0">
                <a:hlinkClick r:id="rId3"/>
              </a:rPr>
              <a:t>://</a:t>
            </a:r>
            <a:r>
              <a:rPr lang="en-GB" sz="1400" dirty="0" smtClean="0">
                <a:hlinkClick r:id="rId3"/>
              </a:rPr>
              <a:t>www.slate.com/blogs/the_slatest/2015/10/06/syrian_conflict_relationships_explained.html</a:t>
            </a:r>
            <a:endParaRPr lang="en-GB" sz="1400" dirty="0" smtClean="0"/>
          </a:p>
          <a:p>
            <a:pPr>
              <a:spcAft>
                <a:spcPts val="600"/>
              </a:spcAft>
            </a:pPr>
            <a:r>
              <a:rPr lang="en-GB" sz="1400" b="1" dirty="0" smtClean="0"/>
              <a:t>Vaccination effects</a:t>
            </a:r>
            <a:r>
              <a:rPr lang="en-GB" sz="1400" dirty="0" smtClean="0"/>
              <a:t>: </a:t>
            </a:r>
            <a:r>
              <a:rPr lang="en-GB" sz="1400" dirty="0" smtClean="0">
                <a:hlinkClick r:id="rId4"/>
              </a:rPr>
              <a:t>https</a:t>
            </a:r>
            <a:r>
              <a:rPr lang="en-GB" sz="1400" dirty="0">
                <a:hlinkClick r:id="rId4"/>
              </a:rPr>
              <a:t>://www.theguardian.com/society/ng-interactive/2015/feb/05/-sp-watch-how-measles-outbreak-spreads-when-kids-get-vaccinated</a:t>
            </a:r>
            <a:endParaRPr lang="en-GB" sz="1400" dirty="0" smtClean="0"/>
          </a:p>
        </p:txBody>
      </p:sp>
      <p:sp>
        <p:nvSpPr>
          <p:cNvPr id="7" name="Slide Number Placeholder 6"/>
          <p:cNvSpPr>
            <a:spLocks noGrp="1"/>
          </p:cNvSpPr>
          <p:nvPr>
            <p:ph type="sldNum" sz="quarter" idx="18"/>
          </p:nvPr>
        </p:nvSpPr>
        <p:spPr/>
        <p:txBody>
          <a:bodyPr/>
          <a:lstStyle/>
          <a:p>
            <a:fld id="{F5E609D5-BB2C-4735-B62A-4AB7F7AFBFEB}" type="slidenum">
              <a:rPr lang="en-GB" smtClean="0"/>
              <a:pPr/>
              <a:t>21</a:t>
            </a:fld>
            <a:endParaRPr lang="en-GB"/>
          </a:p>
        </p:txBody>
      </p:sp>
      <p:sp>
        <p:nvSpPr>
          <p:cNvPr id="8" name="Date Placeholder 7"/>
          <p:cNvSpPr>
            <a:spLocks noGrp="1"/>
          </p:cNvSpPr>
          <p:nvPr>
            <p:ph type="dt" sz="half" idx="16"/>
          </p:nvPr>
        </p:nvSpPr>
        <p:spPr/>
        <p:txBody>
          <a:bodyPr/>
          <a:lstStyle/>
          <a:p>
            <a:r>
              <a:rPr lang="en-US" smtClean="0"/>
              <a:t>November 2016</a:t>
            </a:r>
            <a:endParaRPr lang="en-GB"/>
          </a:p>
        </p:txBody>
      </p:sp>
      <p:sp>
        <p:nvSpPr>
          <p:cNvPr id="9" name="Footer Placeholder 8"/>
          <p:cNvSpPr>
            <a:spLocks noGrp="1"/>
          </p:cNvSpPr>
          <p:nvPr>
            <p:ph type="ftr" sz="quarter" idx="17"/>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41942901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r>
              <a:rPr lang="en-GB" i="0" dirty="0"/>
              <a:t/>
            </a:r>
            <a:br>
              <a:rPr lang="en-GB" i="0" dirty="0"/>
            </a:br>
            <a:r>
              <a:rPr lang="en-GB" sz="2000" b="0" i="0" dirty="0"/>
              <a:t>Classification of visualisations</a:t>
            </a:r>
            <a:endParaRPr lang="en-GB" sz="2000" dirty="0"/>
          </a:p>
        </p:txBody>
      </p:sp>
      <p:pic>
        <p:nvPicPr>
          <p:cNvPr id="7" name="Content Placeholder 6"/>
          <p:cNvPicPr>
            <a:picLocks noGrp="1" noChangeAspect="1"/>
          </p:cNvPicPr>
          <p:nvPr>
            <p:ph sz="quarter" idx="15"/>
          </p:nvPr>
        </p:nvPicPr>
        <p:blipFill>
          <a:blip r:embed="rId3"/>
          <a:stretch>
            <a:fillRect/>
          </a:stretch>
        </p:blipFill>
        <p:spPr>
          <a:xfrm>
            <a:off x="1178374" y="2034525"/>
            <a:ext cx="6784203" cy="4232652"/>
          </a:xfrm>
          <a:prstGeom prst="rect">
            <a:avLst/>
          </a:prstGeom>
        </p:spPr>
      </p:pic>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22</a:t>
            </a:fld>
            <a:endParaRPr lang="en-GB"/>
          </a:p>
        </p:txBody>
      </p:sp>
      <p:sp>
        <p:nvSpPr>
          <p:cNvPr id="8" name="Rectangle 7"/>
          <p:cNvSpPr/>
          <p:nvPr/>
        </p:nvSpPr>
        <p:spPr>
          <a:xfrm>
            <a:off x="530352" y="1414517"/>
            <a:ext cx="8080248" cy="646331"/>
          </a:xfrm>
          <a:prstGeom prst="rect">
            <a:avLst/>
          </a:prstGeom>
        </p:spPr>
        <p:txBody>
          <a:bodyPr wrap="square">
            <a:spAutoFit/>
          </a:bodyPr>
          <a:lstStyle/>
          <a:p>
            <a:pPr>
              <a:spcAft>
                <a:spcPts val="0"/>
              </a:spcAft>
            </a:pPr>
            <a:r>
              <a:rPr lang="en-GB" b="1" dirty="0" smtClean="0">
                <a:solidFill>
                  <a:schemeClr val="tx2"/>
                </a:solidFill>
                <a:latin typeface="+mj-lt"/>
              </a:rPr>
              <a:t>Explanatory </a:t>
            </a:r>
            <a:r>
              <a:rPr lang="en-GB" b="1" dirty="0">
                <a:solidFill>
                  <a:schemeClr val="tx2"/>
                </a:solidFill>
                <a:latin typeface="+mj-lt"/>
              </a:rPr>
              <a:t>visualisation</a:t>
            </a:r>
          </a:p>
          <a:p>
            <a:pPr>
              <a:spcAft>
                <a:spcPts val="0"/>
              </a:spcAft>
            </a:pPr>
            <a:r>
              <a:rPr lang="en-GB" b="1" dirty="0" smtClean="0">
                <a:solidFill>
                  <a:schemeClr val="accent5"/>
                </a:solidFill>
                <a:latin typeface="+mj-lt"/>
              </a:rPr>
              <a:t>Infographic</a:t>
            </a:r>
            <a:endParaRPr lang="en-GB" b="1" dirty="0">
              <a:solidFill>
                <a:schemeClr val="accent5"/>
              </a:solidFill>
              <a:latin typeface="+mj-lt"/>
            </a:endParaRPr>
          </a:p>
        </p:txBody>
      </p:sp>
    </p:spTree>
    <p:extLst>
      <p:ext uri="{BB962C8B-B14F-4D97-AF65-F5344CB8AC3E}">
        <p14:creationId xmlns:p14="http://schemas.microsoft.com/office/powerpoint/2010/main" val="13396781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r>
              <a:rPr lang="en-GB" i="0" dirty="0"/>
              <a:t/>
            </a:r>
            <a:br>
              <a:rPr lang="en-GB" i="0" dirty="0"/>
            </a:br>
            <a:r>
              <a:rPr lang="en-GB" sz="2000" b="0" i="0" dirty="0"/>
              <a:t>Classification of visualisations</a:t>
            </a:r>
            <a:endParaRPr lang="en-GB" sz="2800"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23</a:t>
            </a:fld>
            <a:endParaRPr lang="en-GB"/>
          </a:p>
        </p:txBody>
      </p:sp>
      <p:pic>
        <p:nvPicPr>
          <p:cNvPr id="7" name="Picture 6"/>
          <p:cNvPicPr>
            <a:picLocks noChangeAspect="1"/>
          </p:cNvPicPr>
          <p:nvPr/>
        </p:nvPicPr>
        <p:blipFill>
          <a:blip r:embed="rId2"/>
          <a:stretch>
            <a:fillRect/>
          </a:stretch>
        </p:blipFill>
        <p:spPr>
          <a:xfrm>
            <a:off x="992714" y="2095073"/>
            <a:ext cx="7155524" cy="4240519"/>
          </a:xfrm>
          <a:prstGeom prst="rect">
            <a:avLst/>
          </a:prstGeom>
        </p:spPr>
      </p:pic>
      <p:sp>
        <p:nvSpPr>
          <p:cNvPr id="8" name="Rectangle 7"/>
          <p:cNvSpPr/>
          <p:nvPr/>
        </p:nvSpPr>
        <p:spPr>
          <a:xfrm>
            <a:off x="530352" y="1414517"/>
            <a:ext cx="8080248" cy="646331"/>
          </a:xfrm>
          <a:prstGeom prst="rect">
            <a:avLst/>
          </a:prstGeom>
        </p:spPr>
        <p:txBody>
          <a:bodyPr wrap="square">
            <a:spAutoFit/>
          </a:bodyPr>
          <a:lstStyle/>
          <a:p>
            <a:pPr>
              <a:spcAft>
                <a:spcPts val="0"/>
              </a:spcAft>
            </a:pPr>
            <a:r>
              <a:rPr lang="en-GB" b="1" dirty="0" smtClean="0">
                <a:solidFill>
                  <a:schemeClr val="tx2"/>
                </a:solidFill>
                <a:latin typeface="+mj-lt"/>
              </a:rPr>
              <a:t>Explanatory </a:t>
            </a:r>
            <a:r>
              <a:rPr lang="en-GB" b="1" dirty="0">
                <a:solidFill>
                  <a:schemeClr val="tx2"/>
                </a:solidFill>
                <a:latin typeface="+mj-lt"/>
              </a:rPr>
              <a:t>visualisation</a:t>
            </a:r>
          </a:p>
          <a:p>
            <a:pPr>
              <a:spcAft>
                <a:spcPts val="0"/>
              </a:spcAft>
            </a:pPr>
            <a:r>
              <a:rPr lang="en-GB" b="1" dirty="0" smtClean="0">
                <a:solidFill>
                  <a:schemeClr val="accent5"/>
                </a:solidFill>
                <a:latin typeface="+mj-lt"/>
              </a:rPr>
              <a:t>Simulation</a:t>
            </a:r>
            <a:endParaRPr lang="en-GB" b="1" dirty="0">
              <a:solidFill>
                <a:schemeClr val="accent5"/>
              </a:solidFill>
              <a:latin typeface="+mj-lt"/>
            </a:endParaRPr>
          </a:p>
        </p:txBody>
      </p:sp>
    </p:spTree>
    <p:extLst>
      <p:ext uri="{BB962C8B-B14F-4D97-AF65-F5344CB8AC3E}">
        <p14:creationId xmlns:p14="http://schemas.microsoft.com/office/powerpoint/2010/main" val="33141572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r>
              <a:rPr lang="en-GB" i="0" dirty="0" smtClean="0"/>
              <a:t/>
            </a:r>
            <a:br>
              <a:rPr lang="en-GB" i="0" dirty="0" smtClean="0"/>
            </a:br>
            <a:r>
              <a:rPr lang="en-GB" sz="2000" b="0" i="0" dirty="0"/>
              <a:t>Classification of visualisations</a:t>
            </a:r>
          </a:p>
        </p:txBody>
      </p:sp>
      <p:sp>
        <p:nvSpPr>
          <p:cNvPr id="7" name="Slide Number Placeholder 6"/>
          <p:cNvSpPr>
            <a:spLocks noGrp="1"/>
          </p:cNvSpPr>
          <p:nvPr>
            <p:ph type="sldNum" sz="quarter" idx="18"/>
          </p:nvPr>
        </p:nvSpPr>
        <p:spPr/>
        <p:txBody>
          <a:bodyPr/>
          <a:lstStyle/>
          <a:p>
            <a:fld id="{F5E609D5-BB2C-4735-B62A-4AB7F7AFBFEB}" type="slidenum">
              <a:rPr lang="en-GB" smtClean="0"/>
              <a:pPr/>
              <a:t>24</a:t>
            </a:fld>
            <a:endParaRPr lang="en-GB"/>
          </a:p>
        </p:txBody>
      </p:sp>
      <p:sp>
        <p:nvSpPr>
          <p:cNvPr id="8" name="Date Placeholder 7"/>
          <p:cNvSpPr>
            <a:spLocks noGrp="1"/>
          </p:cNvSpPr>
          <p:nvPr>
            <p:ph type="dt" sz="half" idx="16"/>
          </p:nvPr>
        </p:nvSpPr>
        <p:spPr/>
        <p:txBody>
          <a:bodyPr/>
          <a:lstStyle/>
          <a:p>
            <a:r>
              <a:rPr lang="en-US" smtClean="0"/>
              <a:t>November 2016</a:t>
            </a:r>
            <a:endParaRPr lang="en-GB"/>
          </a:p>
        </p:txBody>
      </p:sp>
      <p:sp>
        <p:nvSpPr>
          <p:cNvPr id="9" name="Footer Placeholder 8"/>
          <p:cNvSpPr>
            <a:spLocks noGrp="1"/>
          </p:cNvSpPr>
          <p:nvPr>
            <p:ph type="ftr" sz="quarter" idx="17"/>
          </p:nvPr>
        </p:nvSpPr>
        <p:spPr/>
        <p:txBody>
          <a:bodyPr/>
          <a:lstStyle/>
          <a:p>
            <a:r>
              <a:rPr lang="en-GB" smtClean="0"/>
              <a:t>Data visualisation workshop - Excel</a:t>
            </a:r>
            <a:endParaRPr lang="en-GB"/>
          </a:p>
        </p:txBody>
      </p:sp>
      <p:pic>
        <p:nvPicPr>
          <p:cNvPr id="5" name="Content Placeholder 4"/>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1391362" y="2060848"/>
            <a:ext cx="6358227" cy="4263752"/>
          </a:xfrm>
        </p:spPr>
      </p:pic>
      <p:sp>
        <p:nvSpPr>
          <p:cNvPr id="3" name="Rectangle 2"/>
          <p:cNvSpPr/>
          <p:nvPr/>
        </p:nvSpPr>
        <p:spPr>
          <a:xfrm>
            <a:off x="530352" y="1414517"/>
            <a:ext cx="8080248" cy="646331"/>
          </a:xfrm>
          <a:prstGeom prst="rect">
            <a:avLst/>
          </a:prstGeom>
        </p:spPr>
        <p:txBody>
          <a:bodyPr wrap="square">
            <a:spAutoFit/>
          </a:bodyPr>
          <a:lstStyle/>
          <a:p>
            <a:pPr>
              <a:spcAft>
                <a:spcPts val="0"/>
              </a:spcAft>
            </a:pPr>
            <a:r>
              <a:rPr lang="en-GB" b="1" dirty="0" smtClean="0">
                <a:solidFill>
                  <a:schemeClr val="tx2"/>
                </a:solidFill>
                <a:latin typeface="+mj-lt"/>
              </a:rPr>
              <a:t>Explanatory </a:t>
            </a:r>
            <a:r>
              <a:rPr lang="en-GB" b="1" dirty="0">
                <a:solidFill>
                  <a:schemeClr val="tx2"/>
                </a:solidFill>
                <a:latin typeface="+mj-lt"/>
              </a:rPr>
              <a:t>visualisation</a:t>
            </a:r>
          </a:p>
          <a:p>
            <a:pPr>
              <a:spcAft>
                <a:spcPts val="0"/>
              </a:spcAft>
            </a:pPr>
            <a:r>
              <a:rPr lang="en-GB" b="1" dirty="0" smtClean="0">
                <a:solidFill>
                  <a:schemeClr val="accent5"/>
                </a:solidFill>
                <a:latin typeface="+mj-lt"/>
              </a:rPr>
              <a:t>Map + Relations</a:t>
            </a:r>
            <a:endParaRPr lang="en-GB" b="1" dirty="0">
              <a:solidFill>
                <a:schemeClr val="accent5"/>
              </a:solidFill>
              <a:latin typeface="+mj-lt"/>
            </a:endParaRPr>
          </a:p>
        </p:txBody>
      </p:sp>
    </p:spTree>
    <p:extLst>
      <p:ext uri="{BB962C8B-B14F-4D97-AF65-F5344CB8AC3E}">
        <p14:creationId xmlns:p14="http://schemas.microsoft.com/office/powerpoint/2010/main" val="9689120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r>
              <a:rPr lang="en-GB" i="0" dirty="0" smtClean="0"/>
              <a:t/>
            </a:r>
            <a:br>
              <a:rPr lang="en-GB" i="0" dirty="0" smtClean="0"/>
            </a:br>
            <a:r>
              <a:rPr lang="en-GB" sz="2000" b="0" i="0" dirty="0"/>
              <a:t>Classification of visualisations</a:t>
            </a:r>
          </a:p>
        </p:txBody>
      </p:sp>
      <p:sp>
        <p:nvSpPr>
          <p:cNvPr id="3" name="Content Placeholder 2"/>
          <p:cNvSpPr>
            <a:spLocks noGrp="1"/>
          </p:cNvSpPr>
          <p:nvPr>
            <p:ph sz="quarter" idx="15"/>
          </p:nvPr>
        </p:nvSpPr>
        <p:spPr>
          <a:xfrm>
            <a:off x="533400" y="1752600"/>
            <a:ext cx="8077200" cy="4419600"/>
          </a:xfrm>
        </p:spPr>
        <p:txBody>
          <a:bodyPr/>
          <a:lstStyle/>
          <a:p>
            <a:r>
              <a:rPr lang="en-GB" sz="1800" b="1" dirty="0" smtClean="0">
                <a:solidFill>
                  <a:schemeClr val="tx2"/>
                </a:solidFill>
              </a:rPr>
              <a:t>Exhibitory visualisation</a:t>
            </a:r>
          </a:p>
          <a:p>
            <a:r>
              <a:rPr lang="en-GB" sz="1800" dirty="0" smtClean="0"/>
              <a:t>Exhibitory visualisation is simply the displaying of data. It may be the case in communication scenarios or in times where simply displaying the information tells a story on its own. </a:t>
            </a:r>
          </a:p>
          <a:p>
            <a:endParaRPr lang="en-GB" sz="1600" b="1" dirty="0">
              <a:solidFill>
                <a:schemeClr val="tx2"/>
              </a:solidFill>
            </a:endParaRPr>
          </a:p>
          <a:p>
            <a:endParaRPr lang="en-GB" sz="1600" b="1" dirty="0" smtClean="0">
              <a:solidFill>
                <a:schemeClr val="tx2"/>
              </a:solidFill>
            </a:endParaRPr>
          </a:p>
          <a:p>
            <a:endParaRPr lang="en-GB" sz="1600" b="1" dirty="0">
              <a:solidFill>
                <a:schemeClr val="tx2"/>
              </a:solidFill>
            </a:endParaRPr>
          </a:p>
          <a:p>
            <a:endParaRPr lang="en-GB" sz="1600" b="1" dirty="0">
              <a:solidFill>
                <a:schemeClr val="tx2"/>
              </a:solidFill>
            </a:endParaRPr>
          </a:p>
          <a:p>
            <a:endParaRPr lang="en-GB" sz="1400" b="1" dirty="0" smtClean="0">
              <a:solidFill>
                <a:schemeClr val="tx2"/>
              </a:solidFill>
            </a:endParaRPr>
          </a:p>
          <a:p>
            <a:endParaRPr lang="en-GB" sz="1400" b="1" dirty="0">
              <a:solidFill>
                <a:schemeClr val="tx2"/>
              </a:solidFill>
            </a:endParaRPr>
          </a:p>
          <a:p>
            <a:pPr>
              <a:spcAft>
                <a:spcPts val="600"/>
              </a:spcAft>
            </a:pPr>
            <a:r>
              <a:rPr lang="en-GB" sz="1600" dirty="0" smtClean="0"/>
              <a:t>Examples:</a:t>
            </a:r>
            <a:endParaRPr lang="en-GB" sz="1600" dirty="0"/>
          </a:p>
          <a:p>
            <a:pPr>
              <a:spcAft>
                <a:spcPts val="600"/>
              </a:spcAft>
            </a:pPr>
            <a:r>
              <a:rPr lang="en-GB" sz="1400" b="1" dirty="0" err="1" smtClean="0"/>
              <a:t>NatGeo</a:t>
            </a:r>
            <a:r>
              <a:rPr lang="en-GB" sz="1400" b="1" dirty="0" smtClean="0"/>
              <a:t> offshore wind:</a:t>
            </a:r>
            <a:r>
              <a:rPr lang="en-GB" sz="1400" dirty="0" smtClean="0">
                <a:solidFill>
                  <a:schemeClr val="tx2"/>
                </a:solidFill>
              </a:rPr>
              <a:t> </a:t>
            </a:r>
            <a:r>
              <a:rPr lang="en-GB" sz="1400" dirty="0" smtClean="0">
                <a:solidFill>
                  <a:schemeClr val="tx2"/>
                </a:solidFill>
                <a:hlinkClick r:id="rId2"/>
              </a:rPr>
              <a:t>http</a:t>
            </a:r>
            <a:r>
              <a:rPr lang="en-GB" sz="1400" dirty="0">
                <a:solidFill>
                  <a:schemeClr val="tx2"/>
                </a:solidFill>
                <a:hlinkClick r:id="rId2"/>
              </a:rPr>
              <a:t>://www.nationalgeographic.com/climate-change/carbon-free-world/index.html?source=carbon-free-america#map/offshoreWind/GRC</a:t>
            </a:r>
            <a:endParaRPr lang="en-GB" sz="1400" dirty="0">
              <a:solidFill>
                <a:schemeClr val="tx2"/>
              </a:solidFill>
            </a:endParaRPr>
          </a:p>
          <a:p>
            <a:pPr>
              <a:spcAft>
                <a:spcPts val="600"/>
              </a:spcAft>
            </a:pPr>
            <a:r>
              <a:rPr lang="en-GB" sz="1400" b="1" dirty="0" smtClean="0"/>
              <a:t>World Languages: </a:t>
            </a:r>
            <a:r>
              <a:rPr lang="en-GB" sz="1400" dirty="0">
                <a:hlinkClick r:id="rId3"/>
              </a:rPr>
              <a:t>http://www.densitydesign.org/ddfs13/afterbabylon/</a:t>
            </a:r>
            <a:endParaRPr lang="en-GB" sz="1400" dirty="0"/>
          </a:p>
        </p:txBody>
      </p:sp>
      <p:sp>
        <p:nvSpPr>
          <p:cNvPr id="7" name="Slide Number Placeholder 6"/>
          <p:cNvSpPr>
            <a:spLocks noGrp="1"/>
          </p:cNvSpPr>
          <p:nvPr>
            <p:ph type="sldNum" sz="quarter" idx="18"/>
          </p:nvPr>
        </p:nvSpPr>
        <p:spPr/>
        <p:txBody>
          <a:bodyPr/>
          <a:lstStyle/>
          <a:p>
            <a:fld id="{F5E609D5-BB2C-4735-B62A-4AB7F7AFBFEB}" type="slidenum">
              <a:rPr lang="en-GB" smtClean="0"/>
              <a:pPr/>
              <a:t>25</a:t>
            </a:fld>
            <a:endParaRPr lang="en-GB"/>
          </a:p>
        </p:txBody>
      </p:sp>
      <p:sp>
        <p:nvSpPr>
          <p:cNvPr id="8" name="Date Placeholder 7"/>
          <p:cNvSpPr>
            <a:spLocks noGrp="1"/>
          </p:cNvSpPr>
          <p:nvPr>
            <p:ph type="dt" sz="half" idx="16"/>
          </p:nvPr>
        </p:nvSpPr>
        <p:spPr/>
        <p:txBody>
          <a:bodyPr/>
          <a:lstStyle/>
          <a:p>
            <a:r>
              <a:rPr lang="en-US" smtClean="0"/>
              <a:t>November 2016</a:t>
            </a:r>
            <a:endParaRPr lang="en-GB"/>
          </a:p>
        </p:txBody>
      </p:sp>
      <p:sp>
        <p:nvSpPr>
          <p:cNvPr id="9" name="Footer Placeholder 8"/>
          <p:cNvSpPr>
            <a:spLocks noGrp="1"/>
          </p:cNvSpPr>
          <p:nvPr>
            <p:ph type="ftr" sz="quarter" idx="17"/>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11263764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r>
              <a:rPr lang="en-GB" i="0" dirty="0"/>
              <a:t/>
            </a:r>
            <a:br>
              <a:rPr lang="en-GB" i="0" dirty="0"/>
            </a:br>
            <a:r>
              <a:rPr lang="en-GB" sz="2000" b="0" i="0" dirty="0"/>
              <a:t>Classification of visualisations</a:t>
            </a:r>
            <a:endParaRPr lang="en-GB" sz="2000" dirty="0"/>
          </a:p>
        </p:txBody>
      </p:sp>
      <p:sp>
        <p:nvSpPr>
          <p:cNvPr id="3" name="Content Placeholder 2"/>
          <p:cNvSpPr>
            <a:spLocks noGrp="1"/>
          </p:cNvSpPr>
          <p:nvPr>
            <p:ph sz="quarter" idx="15"/>
          </p:nvPr>
        </p:nvSpPr>
        <p:spPr>
          <a:xfrm>
            <a:off x="530352" y="1484784"/>
            <a:ext cx="8080248" cy="4763616"/>
          </a:xfrm>
        </p:spPr>
        <p:txBody>
          <a:bodyPr/>
          <a:lstStyle/>
          <a:p>
            <a:pPr>
              <a:spcAft>
                <a:spcPts val="0"/>
              </a:spcAft>
            </a:pPr>
            <a:r>
              <a:rPr lang="en-GB" sz="1800" b="1" dirty="0">
                <a:solidFill>
                  <a:schemeClr val="tx2"/>
                </a:solidFill>
              </a:rPr>
              <a:t>Exhibitory </a:t>
            </a:r>
            <a:r>
              <a:rPr lang="en-GB" sz="1800" b="1" dirty="0" smtClean="0">
                <a:solidFill>
                  <a:schemeClr val="tx2"/>
                </a:solidFill>
              </a:rPr>
              <a:t>visualisation</a:t>
            </a:r>
          </a:p>
          <a:p>
            <a:pPr>
              <a:spcAft>
                <a:spcPts val="0"/>
              </a:spcAft>
            </a:pPr>
            <a:r>
              <a:rPr lang="en-GB" sz="1800" b="1" dirty="0" smtClean="0">
                <a:solidFill>
                  <a:schemeClr val="accent5"/>
                </a:solidFill>
              </a:rPr>
              <a:t>Map</a:t>
            </a:r>
            <a:endParaRPr lang="en-GB" sz="1800" b="1" dirty="0">
              <a:solidFill>
                <a:schemeClr val="accent5"/>
              </a:solidFill>
            </a:endParaRPr>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26</a:t>
            </a:fld>
            <a:endParaRPr lang="en-GB"/>
          </a:p>
        </p:txBody>
      </p:sp>
      <p:pic>
        <p:nvPicPr>
          <p:cNvPr id="7" name="Picture 6"/>
          <p:cNvPicPr>
            <a:picLocks noChangeAspect="1"/>
          </p:cNvPicPr>
          <p:nvPr/>
        </p:nvPicPr>
        <p:blipFill>
          <a:blip r:embed="rId3"/>
          <a:stretch>
            <a:fillRect/>
          </a:stretch>
        </p:blipFill>
        <p:spPr>
          <a:xfrm>
            <a:off x="530352" y="2420888"/>
            <a:ext cx="8080248" cy="3739155"/>
          </a:xfrm>
          <a:prstGeom prst="rect">
            <a:avLst/>
          </a:prstGeom>
        </p:spPr>
      </p:pic>
    </p:spTree>
    <p:extLst>
      <p:ext uri="{BB962C8B-B14F-4D97-AF65-F5344CB8AC3E}">
        <p14:creationId xmlns:p14="http://schemas.microsoft.com/office/powerpoint/2010/main" val="42171641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r>
              <a:rPr lang="en-GB" i="0" dirty="0"/>
              <a:t/>
            </a:r>
            <a:br>
              <a:rPr lang="en-GB" i="0" dirty="0"/>
            </a:br>
            <a:r>
              <a:rPr lang="en-GB" sz="2000" b="0" i="0" dirty="0"/>
              <a:t>Classification of visualisations</a:t>
            </a:r>
            <a:endParaRPr lang="en-GB" dirty="0"/>
          </a:p>
        </p:txBody>
      </p:sp>
      <p:pic>
        <p:nvPicPr>
          <p:cNvPr id="7" name="Content Placeholder 6"/>
          <p:cNvPicPr>
            <a:picLocks noGrp="1" noChangeAspect="1"/>
          </p:cNvPicPr>
          <p:nvPr>
            <p:ph sz="quarter" idx="15"/>
          </p:nvPr>
        </p:nvPicPr>
        <p:blipFill>
          <a:blip r:embed="rId3"/>
          <a:stretch>
            <a:fillRect/>
          </a:stretch>
        </p:blipFill>
        <p:spPr>
          <a:xfrm>
            <a:off x="2064816" y="2124330"/>
            <a:ext cx="5014367" cy="4200270"/>
          </a:xfrm>
          <a:prstGeom prst="rect">
            <a:avLst/>
          </a:prstGeom>
        </p:spPr>
      </p:pic>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27</a:t>
            </a:fld>
            <a:endParaRPr lang="en-GB"/>
          </a:p>
        </p:txBody>
      </p:sp>
      <p:sp>
        <p:nvSpPr>
          <p:cNvPr id="3" name="TextBox 2"/>
          <p:cNvSpPr txBox="1"/>
          <p:nvPr/>
        </p:nvSpPr>
        <p:spPr>
          <a:xfrm>
            <a:off x="530352" y="1484784"/>
            <a:ext cx="8080248" cy="4680520"/>
          </a:xfrm>
          <a:prstGeom prst="rect">
            <a:avLst/>
          </a:prstGeom>
          <a:noFill/>
        </p:spPr>
        <p:txBody>
          <a:bodyPr vert="horz" wrap="square" lIns="0" tIns="0" rIns="0" bIns="0" rtlCol="0">
            <a:noAutofit/>
          </a:bodyPr>
          <a:lstStyle/>
          <a:p>
            <a:pPr>
              <a:spcAft>
                <a:spcPts val="0"/>
              </a:spcAft>
            </a:pPr>
            <a:r>
              <a:rPr lang="en-GB" b="1" dirty="0">
                <a:solidFill>
                  <a:schemeClr val="tx2"/>
                </a:solidFill>
                <a:latin typeface="+mj-lt"/>
              </a:rPr>
              <a:t>Exhibitory visualisation</a:t>
            </a:r>
          </a:p>
          <a:p>
            <a:pPr>
              <a:spcAft>
                <a:spcPts val="0"/>
              </a:spcAft>
            </a:pPr>
            <a:r>
              <a:rPr lang="en-GB" b="1" dirty="0" smtClean="0">
                <a:solidFill>
                  <a:schemeClr val="accent5"/>
                </a:solidFill>
                <a:latin typeface="+mj-lt"/>
              </a:rPr>
              <a:t>Map + Relations</a:t>
            </a:r>
            <a:endParaRPr lang="en-GB" b="1" dirty="0">
              <a:solidFill>
                <a:schemeClr val="accent5"/>
              </a:solidFill>
              <a:latin typeface="+mj-lt"/>
            </a:endParaRPr>
          </a:p>
          <a:p>
            <a:pPr indent="-274320">
              <a:spcAft>
                <a:spcPts val="900"/>
              </a:spcAft>
            </a:pPr>
            <a:endParaRPr lang="en-GB" sz="2000" dirty="0" err="1" smtClean="0">
              <a:latin typeface="Georgia" pitchFamily="18" charset="0"/>
            </a:endParaRPr>
          </a:p>
        </p:txBody>
      </p:sp>
    </p:spTree>
    <p:extLst>
      <p:ext uri="{BB962C8B-B14F-4D97-AF65-F5344CB8AC3E}">
        <p14:creationId xmlns:p14="http://schemas.microsoft.com/office/powerpoint/2010/main" val="21618684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Introduction to Data Visualisation</a:t>
            </a:r>
            <a:endParaRPr lang="en-GB" dirty="0"/>
          </a:p>
        </p:txBody>
      </p:sp>
      <p:sp>
        <p:nvSpPr>
          <p:cNvPr id="2" name="Subtitle 1"/>
          <p:cNvSpPr>
            <a:spLocks noGrp="1"/>
          </p:cNvSpPr>
          <p:nvPr>
            <p:ph type="subTitle" idx="1"/>
          </p:nvPr>
        </p:nvSpPr>
        <p:spPr/>
        <p:txBody>
          <a:bodyPr/>
          <a:lstStyle/>
          <a:p>
            <a:pPr marL="457200" indent="-457200">
              <a:buClr>
                <a:schemeClr val="bg1"/>
              </a:buClr>
              <a:buFont typeface="Wingdings" panose="05000000000000000000" pitchFamily="2" charset="2"/>
              <a:buChar char="v"/>
            </a:pPr>
            <a:r>
              <a:rPr lang="en-GB" dirty="0" smtClean="0"/>
              <a:t>Visualisation Process</a:t>
            </a:r>
            <a:endParaRPr lang="en-GB" dirty="0"/>
          </a:p>
        </p:txBody>
      </p:sp>
      <p:sp>
        <p:nvSpPr>
          <p:cNvPr id="8" name="Slide Number Placeholder 7"/>
          <p:cNvSpPr>
            <a:spLocks noGrp="1"/>
          </p:cNvSpPr>
          <p:nvPr>
            <p:ph type="sldNum" sz="quarter" idx="12"/>
          </p:nvPr>
        </p:nvSpPr>
        <p:spPr/>
        <p:txBody>
          <a:bodyPr/>
          <a:lstStyle/>
          <a:p>
            <a:fld id="{73DE2538-1682-4691-9D76-BD63A21848D4}" type="slidenum">
              <a:rPr lang="en-GB" smtClean="0"/>
              <a:pPr/>
              <a:t>28</a:t>
            </a:fld>
            <a:endParaRPr lang="en-GB"/>
          </a:p>
        </p:txBody>
      </p:sp>
      <p:sp>
        <p:nvSpPr>
          <p:cNvPr id="9" name="Date Placeholder 8"/>
          <p:cNvSpPr>
            <a:spLocks noGrp="1"/>
          </p:cNvSpPr>
          <p:nvPr>
            <p:ph type="dt" sz="half" idx="10"/>
          </p:nvPr>
        </p:nvSpPr>
        <p:spPr/>
        <p:txBody>
          <a:bodyPr/>
          <a:lstStyle/>
          <a:p>
            <a:r>
              <a:rPr lang="en-US" smtClean="0"/>
              <a:t>November 2016</a:t>
            </a:r>
            <a:endParaRPr lang="en-GB"/>
          </a:p>
        </p:txBody>
      </p:sp>
      <p:sp>
        <p:nvSpPr>
          <p:cNvPr id="10" name="Footer Placeholder 9"/>
          <p:cNvSpPr>
            <a:spLocks noGrp="1"/>
          </p:cNvSpPr>
          <p:nvPr>
            <p:ph type="ftr" sz="quarter" idx="11"/>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30962698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err="1"/>
              <a:t>Visualisation</a:t>
            </a:r>
            <a:r>
              <a:rPr lang="en-GB" sz="2000" b="0" i="0" dirty="0"/>
              <a:t> </a:t>
            </a:r>
            <a:r>
              <a:rPr lang="en-GB" sz="2000" b="0" i="0" dirty="0" smtClean="0"/>
              <a:t>process</a:t>
            </a:r>
            <a:endParaRPr lang="en-GB" b="0" i="0" dirty="0"/>
          </a:p>
        </p:txBody>
      </p:sp>
      <p:sp>
        <p:nvSpPr>
          <p:cNvPr id="3" name="Content Placeholder 2"/>
          <p:cNvSpPr>
            <a:spLocks noGrp="1"/>
          </p:cNvSpPr>
          <p:nvPr>
            <p:ph sz="quarter" idx="15"/>
          </p:nvPr>
        </p:nvSpPr>
        <p:spPr>
          <a:xfrm>
            <a:off x="533400" y="1600200"/>
            <a:ext cx="8077200" cy="4572000"/>
          </a:xfrm>
        </p:spPr>
        <p:txBody>
          <a:bodyPr/>
          <a:lstStyle/>
          <a:p>
            <a:r>
              <a:rPr lang="en-GB" sz="1800" b="1" dirty="0" smtClean="0">
                <a:solidFill>
                  <a:schemeClr val="accent1"/>
                </a:solidFill>
              </a:rPr>
              <a:t>Stages of the visualisation process</a:t>
            </a:r>
          </a:p>
          <a:p>
            <a:r>
              <a:rPr lang="en-GB" sz="1800" dirty="0" smtClean="0"/>
              <a:t>In order to end up with a satisfying result in data visualisation, it is important to follow a step-by-step process. There </a:t>
            </a:r>
            <a:r>
              <a:rPr lang="en-GB" sz="1800" dirty="0"/>
              <a:t>are </a:t>
            </a:r>
            <a:r>
              <a:rPr lang="en-GB" sz="1800" dirty="0" smtClean="0"/>
              <a:t>four main </a:t>
            </a:r>
            <a:r>
              <a:rPr lang="en-GB" sz="1800" dirty="0"/>
              <a:t>stages </a:t>
            </a:r>
            <a:r>
              <a:rPr lang="en-GB" sz="1800" dirty="0" smtClean="0"/>
              <a:t>of this process</a:t>
            </a:r>
            <a:r>
              <a:rPr lang="en-GB" sz="1800" dirty="0"/>
              <a:t>:</a:t>
            </a:r>
          </a:p>
          <a:p>
            <a:pPr marL="617220" lvl="2" indent="-342900">
              <a:buFont typeface="+mj-lt"/>
              <a:buAutoNum type="arabicPeriod"/>
            </a:pPr>
            <a:r>
              <a:rPr lang="en-GB" sz="1800" b="1" dirty="0">
                <a:solidFill>
                  <a:schemeClr val="accent5"/>
                </a:solidFill>
              </a:rPr>
              <a:t>Question formulation</a:t>
            </a:r>
          </a:p>
          <a:p>
            <a:pPr marL="617220" lvl="2" indent="-342900">
              <a:buFont typeface="+mj-lt"/>
              <a:buAutoNum type="arabicPeriod"/>
            </a:pPr>
            <a:r>
              <a:rPr lang="en-GB" sz="1800" b="1" dirty="0">
                <a:solidFill>
                  <a:schemeClr val="accent5"/>
                </a:solidFill>
              </a:rPr>
              <a:t>Data </a:t>
            </a:r>
            <a:r>
              <a:rPr lang="en-GB" sz="1800" b="1" dirty="0" smtClean="0">
                <a:solidFill>
                  <a:schemeClr val="accent5"/>
                </a:solidFill>
              </a:rPr>
              <a:t>preparation</a:t>
            </a:r>
          </a:p>
          <a:p>
            <a:pPr marL="617220" lvl="2" indent="-342900">
              <a:buFont typeface="+mj-lt"/>
              <a:buAutoNum type="arabicPeriod"/>
            </a:pPr>
            <a:r>
              <a:rPr lang="en-GB" sz="1800" b="1" dirty="0" smtClean="0">
                <a:solidFill>
                  <a:schemeClr val="accent5"/>
                </a:solidFill>
              </a:rPr>
              <a:t>Considering the medium</a:t>
            </a:r>
            <a:endParaRPr lang="en-GB" sz="1800" b="1" dirty="0">
              <a:solidFill>
                <a:schemeClr val="accent5"/>
              </a:solidFill>
            </a:endParaRPr>
          </a:p>
          <a:p>
            <a:pPr marL="617220" lvl="2" indent="-342900">
              <a:buFont typeface="+mj-lt"/>
              <a:buAutoNum type="arabicPeriod"/>
            </a:pPr>
            <a:r>
              <a:rPr lang="en-GB" sz="1800" b="1" dirty="0">
                <a:solidFill>
                  <a:schemeClr val="accent5"/>
                </a:solidFill>
              </a:rPr>
              <a:t>Development of a visual </a:t>
            </a:r>
            <a:r>
              <a:rPr lang="en-GB" sz="1800" b="1" dirty="0" smtClean="0">
                <a:solidFill>
                  <a:schemeClr val="accent5"/>
                </a:solidFill>
              </a:rPr>
              <a:t>representation</a:t>
            </a:r>
          </a:p>
          <a:p>
            <a:pPr marL="274320" lvl="2" indent="0">
              <a:buNone/>
            </a:pPr>
            <a:endParaRPr lang="en-GB" sz="1800" b="1" dirty="0">
              <a:solidFill>
                <a:schemeClr val="accent5"/>
              </a:solidFill>
            </a:endParaRPr>
          </a:p>
        </p:txBody>
      </p:sp>
      <p:sp>
        <p:nvSpPr>
          <p:cNvPr id="4" name="Slide Number Placeholder 3"/>
          <p:cNvSpPr>
            <a:spLocks noGrp="1"/>
          </p:cNvSpPr>
          <p:nvPr>
            <p:ph type="sldNum" sz="quarter" idx="18"/>
          </p:nvPr>
        </p:nvSpPr>
        <p:spPr/>
        <p:txBody>
          <a:bodyPr/>
          <a:lstStyle/>
          <a:p>
            <a:fld id="{F5E609D5-BB2C-4735-B62A-4AB7F7AFBFEB}" type="slidenum">
              <a:rPr lang="en-GB" smtClean="0"/>
              <a:pPr/>
              <a:t>29</a:t>
            </a:fld>
            <a:endParaRPr lang="en-GB"/>
          </a:p>
        </p:txBody>
      </p:sp>
      <p:sp>
        <p:nvSpPr>
          <p:cNvPr id="5" name="Date Placeholder 4"/>
          <p:cNvSpPr>
            <a:spLocks noGrp="1"/>
          </p:cNvSpPr>
          <p:nvPr>
            <p:ph type="dt" sz="half" idx="16"/>
          </p:nvPr>
        </p:nvSpPr>
        <p:spPr/>
        <p:txBody>
          <a:bodyPr/>
          <a:lstStyle/>
          <a:p>
            <a:r>
              <a:rPr lang="en-US" smtClean="0"/>
              <a:t>November 2016</a:t>
            </a:r>
            <a:endParaRPr lang="en-GB"/>
          </a:p>
        </p:txBody>
      </p:sp>
      <p:sp>
        <p:nvSpPr>
          <p:cNvPr id="6" name="Footer Placeholder 5"/>
          <p:cNvSpPr>
            <a:spLocks noGrp="1"/>
          </p:cNvSpPr>
          <p:nvPr>
            <p:ph type="ftr" sz="quarter" idx="17"/>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35558431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smtClean="0"/>
              <a:t>Introduction</a:t>
            </a:r>
            <a:endParaRPr lang="en-GB" b="0" i="0" dirty="0"/>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sz="1800" b="1" dirty="0" smtClean="0">
                <a:solidFill>
                  <a:schemeClr val="accent1"/>
                </a:solidFill>
              </a:rPr>
              <a:t>Topics</a:t>
            </a:r>
          </a:p>
          <a:p>
            <a:pPr>
              <a:spcAft>
                <a:spcPts val="1200"/>
              </a:spcAft>
            </a:pPr>
            <a:r>
              <a:rPr lang="en-GB" sz="1600" dirty="0" smtClean="0"/>
              <a:t>In the following theory section we will guide you through the following topics:</a:t>
            </a:r>
          </a:p>
          <a:p>
            <a:pPr marL="68580" indent="-342900">
              <a:buFont typeface="Arial" panose="020B0604020202020204" pitchFamily="34" charset="0"/>
              <a:buChar char="•"/>
            </a:pPr>
            <a:r>
              <a:rPr lang="en-GB" sz="1600" b="1" dirty="0" smtClean="0">
                <a:solidFill>
                  <a:schemeClr val="accent5"/>
                </a:solidFill>
              </a:rPr>
              <a:t>Intro and some history</a:t>
            </a:r>
          </a:p>
          <a:p>
            <a:pPr marL="68580" indent="-342900">
              <a:buFont typeface="Arial" panose="020B0604020202020204" pitchFamily="34" charset="0"/>
              <a:buChar char="•"/>
            </a:pPr>
            <a:r>
              <a:rPr lang="en-GB" sz="1600" b="1" dirty="0" smtClean="0">
                <a:solidFill>
                  <a:schemeClr val="accent5"/>
                </a:solidFill>
              </a:rPr>
              <a:t>Why visualise?</a:t>
            </a:r>
          </a:p>
          <a:p>
            <a:pPr marL="68580" indent="-342900">
              <a:buFont typeface="Arial" panose="020B0604020202020204" pitchFamily="34" charset="0"/>
              <a:buChar char="•"/>
            </a:pPr>
            <a:r>
              <a:rPr lang="en-GB" sz="1600" b="1" dirty="0" smtClean="0">
                <a:solidFill>
                  <a:schemeClr val="accent5"/>
                </a:solidFill>
              </a:rPr>
              <a:t>Classifications of Visualisations</a:t>
            </a:r>
            <a:endParaRPr lang="en-GB" sz="1600" b="1" dirty="0">
              <a:solidFill>
                <a:schemeClr val="accent5"/>
              </a:solidFill>
            </a:endParaRPr>
          </a:p>
          <a:p>
            <a:pPr marL="68580" indent="-342900">
              <a:buFont typeface="Arial" panose="020B0604020202020204" pitchFamily="34" charset="0"/>
              <a:buChar char="•"/>
            </a:pPr>
            <a:r>
              <a:rPr lang="en-GB" sz="1600" b="1" dirty="0" smtClean="0">
                <a:solidFill>
                  <a:schemeClr val="accent5"/>
                </a:solidFill>
              </a:rPr>
              <a:t>Visualisation process</a:t>
            </a:r>
          </a:p>
          <a:p>
            <a:pPr marL="68580" indent="-342900">
              <a:buFont typeface="Arial" panose="020B0604020202020204" pitchFamily="34" charset="0"/>
              <a:buChar char="•"/>
            </a:pPr>
            <a:r>
              <a:rPr lang="en-GB" sz="1600" b="1" dirty="0" smtClean="0">
                <a:solidFill>
                  <a:schemeClr val="accent5"/>
                </a:solidFill>
              </a:rPr>
              <a:t>Visualisation </a:t>
            </a:r>
            <a:r>
              <a:rPr lang="en-GB" sz="1600" b="1" dirty="0">
                <a:solidFill>
                  <a:schemeClr val="accent5"/>
                </a:solidFill>
              </a:rPr>
              <a:t>u</a:t>
            </a:r>
            <a:r>
              <a:rPr lang="en-GB" sz="1600" b="1" dirty="0" smtClean="0">
                <a:solidFill>
                  <a:schemeClr val="accent5"/>
                </a:solidFill>
              </a:rPr>
              <a:t>se cases</a:t>
            </a:r>
          </a:p>
          <a:p>
            <a:pPr marL="68580" indent="-342900">
              <a:spcAft>
                <a:spcPts val="1200"/>
              </a:spcAft>
              <a:buFont typeface="Arial" panose="020B0604020202020204" pitchFamily="34" charset="0"/>
              <a:buChar char="•"/>
            </a:pPr>
            <a:r>
              <a:rPr lang="en-GB" sz="1600" b="1" dirty="0" smtClean="0">
                <a:solidFill>
                  <a:schemeClr val="accent5"/>
                </a:solidFill>
              </a:rPr>
              <a:t>Visualisation tools</a:t>
            </a:r>
          </a:p>
          <a:p>
            <a:pPr marL="68580" indent="-342900">
              <a:spcAft>
                <a:spcPts val="1200"/>
              </a:spcAft>
              <a:buFont typeface="Arial" panose="020B0604020202020204" pitchFamily="34" charset="0"/>
              <a:buChar char="•"/>
            </a:pPr>
            <a:endParaRPr lang="en-GB" sz="1600" b="1" dirty="0">
              <a:solidFill>
                <a:schemeClr val="accent5"/>
              </a:solidFill>
            </a:endParaRPr>
          </a:p>
          <a:p>
            <a:pPr marL="68580" indent="-342900">
              <a:spcAft>
                <a:spcPts val="1200"/>
              </a:spcAft>
              <a:buFont typeface="Arial" panose="020B0604020202020204" pitchFamily="34" charset="0"/>
              <a:buChar char="•"/>
            </a:pPr>
            <a:endParaRPr lang="en-GB" sz="1600" b="1" dirty="0" smtClean="0">
              <a:solidFill>
                <a:schemeClr val="accent5"/>
              </a:solidFill>
            </a:endParaRPr>
          </a:p>
          <a:p>
            <a:pPr marL="68580" indent="-342900">
              <a:spcAft>
                <a:spcPts val="1200"/>
              </a:spcAft>
              <a:buFont typeface="Arial" panose="020B0604020202020204" pitchFamily="34" charset="0"/>
              <a:buChar char="•"/>
            </a:pPr>
            <a:endParaRPr lang="en-GB" sz="1600" dirty="0" smtClean="0"/>
          </a:p>
          <a:p>
            <a:pPr indent="0"/>
            <a:r>
              <a:rPr lang="en-GB" sz="1600" dirty="0" smtClean="0"/>
              <a:t>The topics covered in this section are meant to give an general overview of data visualisation and are by no means exhaustive lists or examples.</a:t>
            </a:r>
          </a:p>
          <a:p>
            <a:pPr marL="68580" indent="-342900">
              <a:buFont typeface="Arial" panose="020B0604020202020204" pitchFamily="34" charset="0"/>
              <a:buChar char="•"/>
            </a:pPr>
            <a:endParaRPr lang="en-GB" sz="1700" dirty="0"/>
          </a:p>
        </p:txBody>
      </p:sp>
      <p:sp>
        <p:nvSpPr>
          <p:cNvPr id="7" name="Slide Number Placeholder 6"/>
          <p:cNvSpPr>
            <a:spLocks noGrp="1"/>
          </p:cNvSpPr>
          <p:nvPr>
            <p:ph type="sldNum" sz="quarter" idx="18"/>
          </p:nvPr>
        </p:nvSpPr>
        <p:spPr/>
        <p:txBody>
          <a:bodyPr/>
          <a:lstStyle/>
          <a:p>
            <a:fld id="{F5E609D5-BB2C-4735-B62A-4AB7F7AFBFEB}" type="slidenum">
              <a:rPr lang="en-GB" smtClean="0"/>
              <a:pPr/>
              <a:t>3</a:t>
            </a:fld>
            <a:endParaRPr lang="en-GB"/>
          </a:p>
        </p:txBody>
      </p:sp>
      <p:sp>
        <p:nvSpPr>
          <p:cNvPr id="8" name="Date Placeholder 7"/>
          <p:cNvSpPr>
            <a:spLocks noGrp="1"/>
          </p:cNvSpPr>
          <p:nvPr>
            <p:ph type="dt" sz="half" idx="16"/>
          </p:nvPr>
        </p:nvSpPr>
        <p:spPr/>
        <p:txBody>
          <a:bodyPr/>
          <a:lstStyle/>
          <a:p>
            <a:r>
              <a:rPr lang="en-US" smtClean="0"/>
              <a:t>November 2016</a:t>
            </a:r>
            <a:endParaRPr lang="en-GB"/>
          </a:p>
        </p:txBody>
      </p:sp>
      <p:sp>
        <p:nvSpPr>
          <p:cNvPr id="9" name="Footer Placeholder 8"/>
          <p:cNvSpPr>
            <a:spLocks noGrp="1"/>
          </p:cNvSpPr>
          <p:nvPr>
            <p:ph type="ftr" sz="quarter" idx="17"/>
          </p:nvPr>
        </p:nvSpPr>
        <p:spPr/>
        <p:txBody>
          <a:bodyPr/>
          <a:lstStyle/>
          <a:p>
            <a:r>
              <a:rPr lang="en-GB" smtClean="0"/>
              <a:t>Data visualisation workshop - Excel</a:t>
            </a:r>
            <a:endParaRPr lang="en-GB" dirty="0"/>
          </a:p>
        </p:txBody>
      </p:sp>
    </p:spTree>
    <p:extLst>
      <p:ext uri="{BB962C8B-B14F-4D97-AF65-F5344CB8AC3E}">
        <p14:creationId xmlns:p14="http://schemas.microsoft.com/office/powerpoint/2010/main" val="3225431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err="1"/>
              <a:t>Visualisation</a:t>
            </a:r>
            <a:r>
              <a:rPr lang="en-GB" sz="2000" b="0" i="0" dirty="0"/>
              <a:t> </a:t>
            </a:r>
            <a:r>
              <a:rPr lang="en-GB" sz="2000" b="0" i="0" dirty="0" smtClean="0"/>
              <a:t>process</a:t>
            </a:r>
            <a:endParaRPr lang="en-GB" b="0" i="0" dirty="0"/>
          </a:p>
        </p:txBody>
      </p:sp>
      <p:sp>
        <p:nvSpPr>
          <p:cNvPr id="3" name="Content Placeholder 2"/>
          <p:cNvSpPr>
            <a:spLocks noGrp="1"/>
          </p:cNvSpPr>
          <p:nvPr>
            <p:ph sz="quarter" idx="15"/>
          </p:nvPr>
        </p:nvSpPr>
        <p:spPr>
          <a:xfrm>
            <a:off x="533400" y="1600200"/>
            <a:ext cx="8077200" cy="4572000"/>
          </a:xfrm>
        </p:spPr>
        <p:txBody>
          <a:bodyPr/>
          <a:lstStyle/>
          <a:p>
            <a:r>
              <a:rPr lang="en-GB" sz="1800" b="1" dirty="0" smtClean="0">
                <a:solidFill>
                  <a:schemeClr val="accent1"/>
                </a:solidFill>
              </a:rPr>
              <a:t>Question Formulation</a:t>
            </a:r>
          </a:p>
        </p:txBody>
      </p:sp>
      <p:sp>
        <p:nvSpPr>
          <p:cNvPr id="4" name="Slide Number Placeholder 3"/>
          <p:cNvSpPr>
            <a:spLocks noGrp="1"/>
          </p:cNvSpPr>
          <p:nvPr>
            <p:ph type="sldNum" sz="quarter" idx="18"/>
          </p:nvPr>
        </p:nvSpPr>
        <p:spPr/>
        <p:txBody>
          <a:bodyPr/>
          <a:lstStyle/>
          <a:p>
            <a:fld id="{F5E609D5-BB2C-4735-B62A-4AB7F7AFBFEB}" type="slidenum">
              <a:rPr lang="en-GB" smtClean="0"/>
              <a:pPr/>
              <a:t>30</a:t>
            </a:fld>
            <a:endParaRPr lang="en-GB"/>
          </a:p>
        </p:txBody>
      </p:sp>
      <p:sp>
        <p:nvSpPr>
          <p:cNvPr id="5" name="Date Placeholder 4"/>
          <p:cNvSpPr>
            <a:spLocks noGrp="1"/>
          </p:cNvSpPr>
          <p:nvPr>
            <p:ph type="dt" sz="half" idx="16"/>
          </p:nvPr>
        </p:nvSpPr>
        <p:spPr/>
        <p:txBody>
          <a:bodyPr/>
          <a:lstStyle/>
          <a:p>
            <a:r>
              <a:rPr lang="en-US" smtClean="0"/>
              <a:t>November 2016</a:t>
            </a:r>
            <a:endParaRPr lang="en-GB"/>
          </a:p>
        </p:txBody>
      </p:sp>
      <p:sp>
        <p:nvSpPr>
          <p:cNvPr id="6" name="Footer Placeholder 5"/>
          <p:cNvSpPr>
            <a:spLocks noGrp="1"/>
          </p:cNvSpPr>
          <p:nvPr>
            <p:ph type="ftr" sz="quarter" idx="17"/>
          </p:nvPr>
        </p:nvSpPr>
        <p:spPr/>
        <p:txBody>
          <a:bodyPr/>
          <a:lstStyle/>
          <a:p>
            <a:r>
              <a:rPr lang="en-GB" smtClean="0"/>
              <a:t>Data visualisation workshop - Excel</a:t>
            </a:r>
            <a:endParaRPr lang="en-GB"/>
          </a:p>
        </p:txBody>
      </p:sp>
      <p:sp>
        <p:nvSpPr>
          <p:cNvPr id="7" name="TextBox 6"/>
          <p:cNvSpPr txBox="1"/>
          <p:nvPr/>
        </p:nvSpPr>
        <p:spPr>
          <a:xfrm>
            <a:off x="530352" y="2060848"/>
            <a:ext cx="8080248" cy="720080"/>
          </a:xfrm>
          <a:prstGeom prst="rect">
            <a:avLst/>
          </a:prstGeom>
          <a:noFill/>
        </p:spPr>
        <p:txBody>
          <a:bodyPr vert="horz" wrap="square" lIns="0" tIns="0" rIns="0" bIns="0" rtlCol="0">
            <a:noAutofit/>
          </a:bodyPr>
          <a:lstStyle/>
          <a:p>
            <a:pPr indent="-274320">
              <a:spcAft>
                <a:spcPts val="900"/>
              </a:spcAft>
            </a:pPr>
            <a:r>
              <a:rPr lang="en-GB" dirty="0" smtClean="0">
                <a:latin typeface="Georgia" pitchFamily="18" charset="0"/>
              </a:rPr>
              <a:t>When creating a visualisation, the first step should always be to </a:t>
            </a:r>
            <a:r>
              <a:rPr lang="en-GB" b="1" dirty="0" smtClean="0">
                <a:solidFill>
                  <a:schemeClr val="accent5"/>
                </a:solidFill>
                <a:latin typeface="Georgia" pitchFamily="18" charset="0"/>
              </a:rPr>
              <a:t>clearly state the question to be answered</a:t>
            </a:r>
            <a:r>
              <a:rPr lang="en-GB" dirty="0" smtClean="0">
                <a:latin typeface="Georgia" pitchFamily="18" charset="0"/>
              </a:rPr>
              <a:t>.</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3003682"/>
            <a:ext cx="3244718" cy="3244718"/>
          </a:xfrm>
          <a:prstGeom prst="rect">
            <a:avLst/>
          </a:prstGeom>
        </p:spPr>
      </p:pic>
      <p:sp>
        <p:nvSpPr>
          <p:cNvPr id="9" name="TextBox 8"/>
          <p:cNvSpPr txBox="1"/>
          <p:nvPr/>
        </p:nvSpPr>
        <p:spPr>
          <a:xfrm>
            <a:off x="530352" y="3068960"/>
            <a:ext cx="4545704" cy="3179440"/>
          </a:xfrm>
          <a:prstGeom prst="rect">
            <a:avLst/>
          </a:prstGeom>
          <a:noFill/>
        </p:spPr>
        <p:txBody>
          <a:bodyPr vert="horz" wrap="square" lIns="0" tIns="0" rIns="0" bIns="0" rtlCol="0">
            <a:noAutofit/>
          </a:bodyPr>
          <a:lstStyle/>
          <a:p>
            <a:pPr indent="-274320" algn="just">
              <a:spcAft>
                <a:spcPts val="900"/>
              </a:spcAft>
            </a:pPr>
            <a:r>
              <a:rPr lang="en-GB" dirty="0">
                <a:latin typeface="Georgia" pitchFamily="18" charset="0"/>
              </a:rPr>
              <a:t>By being conscious of the answer we </a:t>
            </a:r>
            <a:r>
              <a:rPr lang="en-GB" dirty="0" smtClean="0">
                <a:latin typeface="Georgia" pitchFamily="18" charset="0"/>
              </a:rPr>
              <a:t>need, </a:t>
            </a:r>
            <a:r>
              <a:rPr lang="en-GB" dirty="0">
                <a:latin typeface="Georgia" pitchFamily="18" charset="0"/>
              </a:rPr>
              <a:t>we can more effectively choose the data </a:t>
            </a:r>
            <a:r>
              <a:rPr lang="en-GB" dirty="0" smtClean="0">
                <a:latin typeface="Georgia" pitchFamily="18" charset="0"/>
              </a:rPr>
              <a:t>required </a:t>
            </a:r>
            <a:r>
              <a:rPr lang="en-GB" dirty="0">
                <a:latin typeface="Georgia" pitchFamily="18" charset="0"/>
              </a:rPr>
              <a:t>to answer it. </a:t>
            </a:r>
            <a:endParaRPr lang="en-GB" dirty="0" smtClean="0">
              <a:latin typeface="Georgia" pitchFamily="18" charset="0"/>
            </a:endParaRPr>
          </a:p>
          <a:p>
            <a:pPr indent="-274320" algn="just">
              <a:spcAft>
                <a:spcPts val="900"/>
              </a:spcAft>
            </a:pPr>
            <a:r>
              <a:rPr lang="en-GB" dirty="0" smtClean="0">
                <a:latin typeface="Georgia" pitchFamily="18" charset="0"/>
              </a:rPr>
              <a:t>A </a:t>
            </a:r>
            <a:r>
              <a:rPr lang="en-GB" dirty="0">
                <a:latin typeface="Georgia" pitchFamily="18" charset="0"/>
              </a:rPr>
              <a:t>common mistake is to dive head first into all the available data and end up losing </a:t>
            </a:r>
            <a:r>
              <a:rPr lang="en-GB" dirty="0" smtClean="0">
                <a:latin typeface="Georgia" pitchFamily="18" charset="0"/>
              </a:rPr>
              <a:t>the </a:t>
            </a:r>
            <a:r>
              <a:rPr lang="en-GB" dirty="0">
                <a:latin typeface="Georgia" pitchFamily="18" charset="0"/>
              </a:rPr>
              <a:t>initial goal </a:t>
            </a:r>
            <a:r>
              <a:rPr lang="en-GB" dirty="0" smtClean="0">
                <a:latin typeface="Georgia" pitchFamily="18" charset="0"/>
              </a:rPr>
              <a:t>and over-complicating </a:t>
            </a:r>
            <a:r>
              <a:rPr lang="en-GB" dirty="0">
                <a:latin typeface="Georgia" pitchFamily="18" charset="0"/>
              </a:rPr>
              <a:t>a rather simple process. </a:t>
            </a:r>
            <a:endParaRPr lang="en-GB" sz="2000" dirty="0" smtClean="0">
              <a:latin typeface="Georgia" pitchFamily="18" charset="0"/>
            </a:endParaRPr>
          </a:p>
        </p:txBody>
      </p:sp>
    </p:spTree>
    <p:extLst>
      <p:ext uri="{BB962C8B-B14F-4D97-AF65-F5344CB8AC3E}">
        <p14:creationId xmlns:p14="http://schemas.microsoft.com/office/powerpoint/2010/main" val="12886373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err="1"/>
              <a:t>Visualisation</a:t>
            </a:r>
            <a:r>
              <a:rPr lang="en-GB" sz="2000" b="0" i="0" dirty="0"/>
              <a:t> </a:t>
            </a:r>
            <a:r>
              <a:rPr lang="en-GB" sz="2000" b="0" i="0" dirty="0" smtClean="0"/>
              <a:t>process</a:t>
            </a:r>
            <a:endParaRPr lang="en-GB" b="0" i="0" dirty="0"/>
          </a:p>
        </p:txBody>
      </p:sp>
      <p:sp>
        <p:nvSpPr>
          <p:cNvPr id="3" name="Content Placeholder 2"/>
          <p:cNvSpPr>
            <a:spLocks noGrp="1"/>
          </p:cNvSpPr>
          <p:nvPr>
            <p:ph sz="quarter" idx="15"/>
          </p:nvPr>
        </p:nvSpPr>
        <p:spPr>
          <a:xfrm>
            <a:off x="533400" y="1600200"/>
            <a:ext cx="8077200" cy="388640"/>
          </a:xfrm>
        </p:spPr>
        <p:txBody>
          <a:bodyPr/>
          <a:lstStyle/>
          <a:p>
            <a:r>
              <a:rPr lang="en-GB" sz="1800" b="1" dirty="0" smtClean="0">
                <a:solidFill>
                  <a:schemeClr val="accent1"/>
                </a:solidFill>
              </a:rPr>
              <a:t>Data Preparation</a:t>
            </a:r>
            <a:endParaRPr lang="en-GB" sz="1800" b="1" dirty="0">
              <a:solidFill>
                <a:schemeClr val="accent5"/>
              </a:solidFill>
            </a:endParaRPr>
          </a:p>
        </p:txBody>
      </p:sp>
      <p:sp>
        <p:nvSpPr>
          <p:cNvPr id="4" name="Slide Number Placeholder 3"/>
          <p:cNvSpPr>
            <a:spLocks noGrp="1"/>
          </p:cNvSpPr>
          <p:nvPr>
            <p:ph type="sldNum" sz="quarter" idx="18"/>
          </p:nvPr>
        </p:nvSpPr>
        <p:spPr/>
        <p:txBody>
          <a:bodyPr/>
          <a:lstStyle/>
          <a:p>
            <a:fld id="{F5E609D5-BB2C-4735-B62A-4AB7F7AFBFEB}" type="slidenum">
              <a:rPr lang="en-GB" smtClean="0"/>
              <a:pPr/>
              <a:t>31</a:t>
            </a:fld>
            <a:endParaRPr lang="en-GB"/>
          </a:p>
        </p:txBody>
      </p:sp>
      <p:sp>
        <p:nvSpPr>
          <p:cNvPr id="5" name="Date Placeholder 4"/>
          <p:cNvSpPr>
            <a:spLocks noGrp="1"/>
          </p:cNvSpPr>
          <p:nvPr>
            <p:ph type="dt" sz="half" idx="16"/>
          </p:nvPr>
        </p:nvSpPr>
        <p:spPr/>
        <p:txBody>
          <a:bodyPr/>
          <a:lstStyle/>
          <a:p>
            <a:r>
              <a:rPr lang="en-US" smtClean="0"/>
              <a:t>November 2016</a:t>
            </a:r>
            <a:endParaRPr lang="en-GB"/>
          </a:p>
        </p:txBody>
      </p:sp>
      <p:sp>
        <p:nvSpPr>
          <p:cNvPr id="6" name="Footer Placeholder 5"/>
          <p:cNvSpPr>
            <a:spLocks noGrp="1"/>
          </p:cNvSpPr>
          <p:nvPr>
            <p:ph type="ftr" sz="quarter" idx="17"/>
          </p:nvPr>
        </p:nvSpPr>
        <p:spPr/>
        <p:txBody>
          <a:bodyPr/>
          <a:lstStyle/>
          <a:p>
            <a:r>
              <a:rPr lang="en-GB" smtClean="0"/>
              <a:t>Data visualisation workshop - Excel</a:t>
            </a: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6552" y="3140968"/>
            <a:ext cx="5004048" cy="2814777"/>
          </a:xfrm>
          <a:prstGeom prst="rect">
            <a:avLst/>
          </a:prstGeom>
        </p:spPr>
      </p:pic>
      <p:sp>
        <p:nvSpPr>
          <p:cNvPr id="8" name="TextBox 7"/>
          <p:cNvSpPr txBox="1"/>
          <p:nvPr/>
        </p:nvSpPr>
        <p:spPr>
          <a:xfrm>
            <a:off x="530352" y="1988840"/>
            <a:ext cx="8080248" cy="1152128"/>
          </a:xfrm>
          <a:prstGeom prst="rect">
            <a:avLst/>
          </a:prstGeom>
          <a:noFill/>
        </p:spPr>
        <p:txBody>
          <a:bodyPr vert="horz" wrap="square" lIns="0" tIns="0" rIns="0" bIns="0" rtlCol="0">
            <a:noAutofit/>
          </a:bodyPr>
          <a:lstStyle/>
          <a:p>
            <a:pPr indent="-274320">
              <a:spcAft>
                <a:spcPts val="900"/>
              </a:spcAft>
            </a:pPr>
            <a:r>
              <a:rPr lang="en-GB" dirty="0" smtClean="0">
                <a:latin typeface="Georgia" pitchFamily="18" charset="0"/>
              </a:rPr>
              <a:t>In this step we ensure that we have </a:t>
            </a:r>
            <a:r>
              <a:rPr lang="en-GB" b="1" dirty="0" smtClean="0">
                <a:solidFill>
                  <a:schemeClr val="accent5"/>
                </a:solidFill>
                <a:latin typeface="Georgia" pitchFamily="18" charset="0"/>
              </a:rPr>
              <a:t>all the data </a:t>
            </a:r>
            <a:r>
              <a:rPr lang="en-GB" dirty="0" smtClean="0">
                <a:latin typeface="Georgia" pitchFamily="18" charset="0"/>
              </a:rPr>
              <a:t>we need and </a:t>
            </a:r>
            <a:r>
              <a:rPr lang="en-GB" b="1" dirty="0" smtClean="0">
                <a:solidFill>
                  <a:schemeClr val="accent5"/>
                </a:solidFill>
                <a:latin typeface="Georgia" pitchFamily="18" charset="0"/>
              </a:rPr>
              <a:t>the way we need it</a:t>
            </a:r>
            <a:r>
              <a:rPr lang="en-GB" dirty="0" smtClean="0">
                <a:latin typeface="Georgia" pitchFamily="18" charset="0"/>
              </a:rPr>
              <a:t>. It is often the case that the most time consuming step of a visualisation project is preparing the data to be used. Preparing the data involves, among others, ensuring the required:</a:t>
            </a:r>
          </a:p>
        </p:txBody>
      </p:sp>
      <p:sp>
        <p:nvSpPr>
          <p:cNvPr id="9" name="TextBox 8"/>
          <p:cNvSpPr txBox="1"/>
          <p:nvPr/>
        </p:nvSpPr>
        <p:spPr>
          <a:xfrm>
            <a:off x="530352" y="3284984"/>
            <a:ext cx="2961528" cy="2650976"/>
          </a:xfrm>
          <a:prstGeom prst="rect">
            <a:avLst/>
          </a:prstGeom>
          <a:noFill/>
        </p:spPr>
        <p:txBody>
          <a:bodyPr vert="horz" wrap="square" lIns="0" tIns="0" rIns="0" bIns="0" rtlCol="0">
            <a:noAutofit/>
          </a:bodyPr>
          <a:lstStyle/>
          <a:p>
            <a:pPr marL="68580" indent="-342900">
              <a:spcAft>
                <a:spcPts val="900"/>
              </a:spcAft>
              <a:buFont typeface="Arial" panose="020B0604020202020204" pitchFamily="34" charset="0"/>
              <a:buChar char="•"/>
            </a:pPr>
            <a:r>
              <a:rPr lang="en-GB" dirty="0" smtClean="0">
                <a:latin typeface="Georgia" pitchFamily="18" charset="0"/>
              </a:rPr>
              <a:t>Accessibility</a:t>
            </a:r>
          </a:p>
          <a:p>
            <a:pPr marL="68580" indent="-342900">
              <a:spcAft>
                <a:spcPts val="900"/>
              </a:spcAft>
              <a:buFont typeface="Arial" panose="020B0604020202020204" pitchFamily="34" charset="0"/>
              <a:buChar char="•"/>
            </a:pPr>
            <a:r>
              <a:rPr lang="en-GB" dirty="0" smtClean="0">
                <a:latin typeface="Georgia" pitchFamily="18" charset="0"/>
              </a:rPr>
              <a:t>Validity</a:t>
            </a:r>
          </a:p>
          <a:p>
            <a:pPr marL="68580" indent="-342900">
              <a:spcAft>
                <a:spcPts val="900"/>
              </a:spcAft>
              <a:buFont typeface="Arial" panose="020B0604020202020204" pitchFamily="34" charset="0"/>
              <a:buChar char="•"/>
            </a:pPr>
            <a:r>
              <a:rPr lang="en-GB" dirty="0" smtClean="0">
                <a:latin typeface="Georgia" pitchFamily="18" charset="0"/>
              </a:rPr>
              <a:t>Accuracy</a:t>
            </a:r>
          </a:p>
          <a:p>
            <a:pPr marL="68580" indent="-342900">
              <a:spcAft>
                <a:spcPts val="900"/>
              </a:spcAft>
              <a:buFont typeface="Arial" panose="020B0604020202020204" pitchFamily="34" charset="0"/>
              <a:buChar char="•"/>
            </a:pPr>
            <a:r>
              <a:rPr lang="en-GB" dirty="0" smtClean="0">
                <a:latin typeface="Georgia" pitchFamily="18" charset="0"/>
              </a:rPr>
              <a:t>Relevancy</a:t>
            </a:r>
            <a:endParaRPr lang="en-GB" dirty="0">
              <a:latin typeface="Georgia" pitchFamily="18" charset="0"/>
            </a:endParaRPr>
          </a:p>
          <a:p>
            <a:pPr marL="68580" indent="-342900">
              <a:spcAft>
                <a:spcPts val="900"/>
              </a:spcAft>
              <a:buFont typeface="Arial" panose="020B0604020202020204" pitchFamily="34" charset="0"/>
              <a:buChar char="•"/>
            </a:pPr>
            <a:r>
              <a:rPr lang="en-GB" dirty="0" smtClean="0">
                <a:latin typeface="Georgia" pitchFamily="18" charset="0"/>
              </a:rPr>
              <a:t>Format</a:t>
            </a:r>
          </a:p>
          <a:p>
            <a:pPr marL="68580" indent="-342900">
              <a:spcAft>
                <a:spcPts val="900"/>
              </a:spcAft>
              <a:buFont typeface="Arial" panose="020B0604020202020204" pitchFamily="34" charset="0"/>
              <a:buChar char="•"/>
            </a:pPr>
            <a:r>
              <a:rPr lang="en-GB" dirty="0" smtClean="0">
                <a:latin typeface="Georgia" pitchFamily="18" charset="0"/>
              </a:rPr>
              <a:t>Consistency</a:t>
            </a:r>
          </a:p>
          <a:p>
            <a:pPr marL="68580" indent="-342900">
              <a:spcAft>
                <a:spcPts val="900"/>
              </a:spcAft>
              <a:buFont typeface="Arial" panose="020B0604020202020204" pitchFamily="34" charset="0"/>
              <a:buChar char="•"/>
            </a:pPr>
            <a:r>
              <a:rPr lang="en-GB" dirty="0" smtClean="0">
                <a:latin typeface="Georgia" pitchFamily="18" charset="0"/>
              </a:rPr>
              <a:t>Granularity</a:t>
            </a:r>
          </a:p>
          <a:p>
            <a:pPr marL="68580" indent="-342900">
              <a:spcAft>
                <a:spcPts val="900"/>
              </a:spcAft>
              <a:buFont typeface="Arial" panose="020B0604020202020204" pitchFamily="34" charset="0"/>
              <a:buChar char="•"/>
            </a:pPr>
            <a:endParaRPr lang="en-GB" sz="2000" dirty="0" err="1" smtClean="0">
              <a:latin typeface="Georgia" pitchFamily="18" charset="0"/>
            </a:endParaRPr>
          </a:p>
        </p:txBody>
      </p:sp>
    </p:spTree>
    <p:extLst>
      <p:ext uri="{BB962C8B-B14F-4D97-AF65-F5344CB8AC3E}">
        <p14:creationId xmlns:p14="http://schemas.microsoft.com/office/powerpoint/2010/main" val="35336284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err="1" smtClean="0"/>
              <a:t>Visualisation</a:t>
            </a:r>
            <a:r>
              <a:rPr lang="en-GB" sz="2000" b="0" i="0" dirty="0" smtClean="0"/>
              <a:t> process</a:t>
            </a:r>
            <a:endParaRPr lang="en-GB" sz="2000" b="0" i="0" dirty="0"/>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sz="1800" b="1" dirty="0" smtClean="0">
                <a:solidFill>
                  <a:schemeClr val="tx2"/>
                </a:solidFill>
              </a:rPr>
              <a:t>Considering the Medium</a:t>
            </a:r>
          </a:p>
          <a:p>
            <a:pPr>
              <a:spcAft>
                <a:spcPts val="600"/>
              </a:spcAft>
            </a:pPr>
            <a:r>
              <a:rPr lang="en-GB" sz="1800" dirty="0" smtClean="0"/>
              <a:t>Another thing to consider before moving on to create a wonderful visualisation, one must consider the medium that will be used to display it. A couple of examples could be:</a:t>
            </a:r>
          </a:p>
          <a:p>
            <a:pPr marL="11430" indent="-285750">
              <a:spcAft>
                <a:spcPts val="600"/>
              </a:spcAft>
              <a:buFont typeface="Arial" panose="020B0604020202020204" pitchFamily="34" charset="0"/>
              <a:buChar char="•"/>
            </a:pPr>
            <a:r>
              <a:rPr lang="en-GB" sz="1800" dirty="0" smtClean="0"/>
              <a:t>Will it be </a:t>
            </a:r>
            <a:r>
              <a:rPr lang="en-GB" sz="1800" b="1" dirty="0" smtClean="0">
                <a:solidFill>
                  <a:schemeClr val="accent5"/>
                </a:solidFill>
              </a:rPr>
              <a:t>print or digital</a:t>
            </a:r>
            <a:r>
              <a:rPr lang="en-GB" sz="1800" dirty="0" smtClean="0"/>
              <a:t>?</a:t>
            </a:r>
          </a:p>
          <a:p>
            <a:pPr marL="285750" indent="-285750">
              <a:spcAft>
                <a:spcPts val="600"/>
              </a:spcAft>
              <a:buFont typeface="Georgia" panose="02040502050405020303" pitchFamily="18" charset="0"/>
              <a:buChar char="–"/>
            </a:pPr>
            <a:r>
              <a:rPr lang="en-GB" sz="1800" dirty="0" smtClean="0"/>
              <a:t>In print we have a set space that we can predefine, while in digital we have to take into account how it will look on different screen types and sizes.</a:t>
            </a:r>
          </a:p>
          <a:p>
            <a:pPr marL="285750" indent="-285750">
              <a:spcAft>
                <a:spcPts val="1800"/>
              </a:spcAft>
              <a:buFont typeface="Georgia" panose="02040502050405020303" pitchFamily="18" charset="0"/>
              <a:buChar char="–"/>
            </a:pPr>
            <a:r>
              <a:rPr lang="en-GB" sz="1800" dirty="0" smtClean="0"/>
              <a:t>Furthermore in print the colour output can be tested and set, but in digital colours can appear differently from screen to screen, and ruin the outcome.</a:t>
            </a:r>
          </a:p>
          <a:p>
            <a:pPr marL="11430" indent="-285750">
              <a:spcAft>
                <a:spcPts val="600"/>
              </a:spcAft>
              <a:buFont typeface="Arial" panose="020B0604020202020204" pitchFamily="34" charset="0"/>
              <a:buChar char="•"/>
            </a:pPr>
            <a:r>
              <a:rPr lang="en-GB" sz="1800" dirty="0" smtClean="0"/>
              <a:t>Will it be </a:t>
            </a:r>
            <a:r>
              <a:rPr lang="en-GB" sz="1800" b="1" dirty="0" smtClean="0">
                <a:solidFill>
                  <a:schemeClr val="accent5"/>
                </a:solidFill>
              </a:rPr>
              <a:t>static or interactive</a:t>
            </a:r>
            <a:r>
              <a:rPr lang="en-GB" sz="1800" dirty="0" smtClean="0"/>
              <a:t>?</a:t>
            </a:r>
          </a:p>
          <a:p>
            <a:pPr marL="11430" indent="-285750">
              <a:spcAft>
                <a:spcPts val="1800"/>
              </a:spcAft>
              <a:buFont typeface="Georgia" panose="02040502050405020303" pitchFamily="18" charset="0"/>
              <a:buChar char="–"/>
            </a:pPr>
            <a:r>
              <a:rPr lang="en-GB" sz="1800" dirty="0" smtClean="0"/>
              <a:t>If it is static all we need to do is design a single layout. But if it’s interactive we have to consider how elements change and how this affects the information conveyed and the aesthetics of the bigger picture.</a:t>
            </a:r>
          </a:p>
          <a:p>
            <a:pPr marL="11430" indent="-285750">
              <a:spcAft>
                <a:spcPts val="1800"/>
              </a:spcAft>
              <a:buFont typeface="Arial" panose="020B0604020202020204" pitchFamily="34" charset="0"/>
              <a:buChar char="•"/>
            </a:pPr>
            <a:endParaRPr lang="en-GB" sz="1800" b="1" dirty="0">
              <a:solidFill>
                <a:schemeClr val="accent5"/>
              </a:solidFill>
            </a:endParaRPr>
          </a:p>
        </p:txBody>
      </p:sp>
      <p:sp>
        <p:nvSpPr>
          <p:cNvPr id="7" name="Slide Number Placeholder 6"/>
          <p:cNvSpPr>
            <a:spLocks noGrp="1"/>
          </p:cNvSpPr>
          <p:nvPr>
            <p:ph type="sldNum" sz="quarter" idx="18"/>
          </p:nvPr>
        </p:nvSpPr>
        <p:spPr/>
        <p:txBody>
          <a:bodyPr/>
          <a:lstStyle/>
          <a:p>
            <a:fld id="{F5E609D5-BB2C-4735-B62A-4AB7F7AFBFEB}" type="slidenum">
              <a:rPr lang="en-GB" smtClean="0"/>
              <a:pPr/>
              <a:t>32</a:t>
            </a:fld>
            <a:endParaRPr lang="en-GB"/>
          </a:p>
        </p:txBody>
      </p:sp>
      <p:sp>
        <p:nvSpPr>
          <p:cNvPr id="8" name="Date Placeholder 7"/>
          <p:cNvSpPr>
            <a:spLocks noGrp="1"/>
          </p:cNvSpPr>
          <p:nvPr>
            <p:ph type="dt" sz="half" idx="16"/>
          </p:nvPr>
        </p:nvSpPr>
        <p:spPr/>
        <p:txBody>
          <a:bodyPr/>
          <a:lstStyle/>
          <a:p>
            <a:r>
              <a:rPr lang="en-US" smtClean="0"/>
              <a:t>November 2016</a:t>
            </a:r>
            <a:endParaRPr lang="en-GB"/>
          </a:p>
        </p:txBody>
      </p:sp>
      <p:sp>
        <p:nvSpPr>
          <p:cNvPr id="9" name="Footer Placeholder 8"/>
          <p:cNvSpPr>
            <a:spLocks noGrp="1"/>
          </p:cNvSpPr>
          <p:nvPr>
            <p:ph type="ftr" sz="quarter" idx="17"/>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27347783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err="1"/>
              <a:t>Visualisation</a:t>
            </a:r>
            <a:r>
              <a:rPr lang="en-GB" sz="2000" b="0" i="0" dirty="0"/>
              <a:t> </a:t>
            </a:r>
            <a:r>
              <a:rPr lang="en-GB" sz="2000" b="0" i="0" dirty="0" smtClean="0"/>
              <a:t>process</a:t>
            </a:r>
            <a:endParaRPr lang="en-GB" b="0" i="0" dirty="0"/>
          </a:p>
        </p:txBody>
      </p:sp>
      <p:sp>
        <p:nvSpPr>
          <p:cNvPr id="3" name="Content Placeholder 2"/>
          <p:cNvSpPr>
            <a:spLocks noGrp="1"/>
          </p:cNvSpPr>
          <p:nvPr>
            <p:ph sz="quarter" idx="15"/>
          </p:nvPr>
        </p:nvSpPr>
        <p:spPr>
          <a:xfrm>
            <a:off x="533400" y="1600200"/>
            <a:ext cx="8077200" cy="4572000"/>
          </a:xfrm>
        </p:spPr>
        <p:txBody>
          <a:bodyPr/>
          <a:lstStyle/>
          <a:p>
            <a:r>
              <a:rPr lang="en-GB" sz="1800" b="1" dirty="0" smtClean="0">
                <a:solidFill>
                  <a:schemeClr val="accent1"/>
                </a:solidFill>
              </a:rPr>
              <a:t>Development of visual representation</a:t>
            </a:r>
          </a:p>
        </p:txBody>
      </p:sp>
      <p:sp>
        <p:nvSpPr>
          <p:cNvPr id="4" name="Slide Number Placeholder 3"/>
          <p:cNvSpPr>
            <a:spLocks noGrp="1"/>
          </p:cNvSpPr>
          <p:nvPr>
            <p:ph type="sldNum" sz="quarter" idx="18"/>
          </p:nvPr>
        </p:nvSpPr>
        <p:spPr/>
        <p:txBody>
          <a:bodyPr/>
          <a:lstStyle/>
          <a:p>
            <a:fld id="{F5E609D5-BB2C-4735-B62A-4AB7F7AFBFEB}" type="slidenum">
              <a:rPr lang="en-GB" smtClean="0"/>
              <a:pPr/>
              <a:t>33</a:t>
            </a:fld>
            <a:endParaRPr lang="en-GB"/>
          </a:p>
        </p:txBody>
      </p:sp>
      <p:sp>
        <p:nvSpPr>
          <p:cNvPr id="5" name="Date Placeholder 4"/>
          <p:cNvSpPr>
            <a:spLocks noGrp="1"/>
          </p:cNvSpPr>
          <p:nvPr>
            <p:ph type="dt" sz="half" idx="16"/>
          </p:nvPr>
        </p:nvSpPr>
        <p:spPr/>
        <p:txBody>
          <a:bodyPr/>
          <a:lstStyle/>
          <a:p>
            <a:r>
              <a:rPr lang="en-US" smtClean="0"/>
              <a:t>November 2016</a:t>
            </a:r>
            <a:endParaRPr lang="en-GB"/>
          </a:p>
        </p:txBody>
      </p:sp>
      <p:sp>
        <p:nvSpPr>
          <p:cNvPr id="6" name="Footer Placeholder 5"/>
          <p:cNvSpPr>
            <a:spLocks noGrp="1"/>
          </p:cNvSpPr>
          <p:nvPr>
            <p:ph type="ftr" sz="quarter" idx="17"/>
          </p:nvPr>
        </p:nvSpPr>
        <p:spPr/>
        <p:txBody>
          <a:bodyPr/>
          <a:lstStyle/>
          <a:p>
            <a:r>
              <a:rPr lang="en-GB" smtClean="0"/>
              <a:t>Data visualisation workshop - Excel</a:t>
            </a:r>
            <a:endParaRPr lang="en-GB"/>
          </a:p>
        </p:txBody>
      </p:sp>
      <p:sp>
        <p:nvSpPr>
          <p:cNvPr id="7" name="TextBox 6"/>
          <p:cNvSpPr txBox="1"/>
          <p:nvPr/>
        </p:nvSpPr>
        <p:spPr>
          <a:xfrm>
            <a:off x="530352" y="1988840"/>
            <a:ext cx="8002088" cy="1055815"/>
          </a:xfrm>
          <a:prstGeom prst="rect">
            <a:avLst/>
          </a:prstGeom>
          <a:noFill/>
        </p:spPr>
        <p:txBody>
          <a:bodyPr vert="horz" wrap="square" lIns="0" tIns="0" rIns="0" bIns="0" rtlCol="0">
            <a:noAutofit/>
          </a:bodyPr>
          <a:lstStyle/>
          <a:p>
            <a:pPr indent="-274320">
              <a:spcAft>
                <a:spcPts val="900"/>
              </a:spcAft>
            </a:pPr>
            <a:r>
              <a:rPr lang="en-GB" dirty="0" smtClean="0">
                <a:latin typeface="Georgia" pitchFamily="18" charset="0"/>
              </a:rPr>
              <a:t>After having identified our question and prepared our data we can move on to creating the visualisation. Only now is it time to decide on any issue relating to the appearance of the visualisation itself. </a:t>
            </a:r>
          </a:p>
        </p:txBody>
      </p:sp>
      <p:sp>
        <p:nvSpPr>
          <p:cNvPr id="9" name="TextBox 8"/>
          <p:cNvSpPr txBox="1"/>
          <p:nvPr/>
        </p:nvSpPr>
        <p:spPr>
          <a:xfrm>
            <a:off x="530352" y="3197055"/>
            <a:ext cx="4185664" cy="2824233"/>
          </a:xfrm>
          <a:prstGeom prst="rect">
            <a:avLst/>
          </a:prstGeom>
          <a:noFill/>
        </p:spPr>
        <p:txBody>
          <a:bodyPr vert="horz" wrap="square" lIns="0" tIns="0" rIns="0" bIns="0" rtlCol="0">
            <a:noAutofit/>
          </a:bodyPr>
          <a:lstStyle/>
          <a:p>
            <a:pPr indent="-274320" algn="just">
              <a:spcAft>
                <a:spcPts val="900"/>
              </a:spcAft>
            </a:pPr>
            <a:r>
              <a:rPr lang="en-GB" dirty="0">
                <a:latin typeface="Georgia" pitchFamily="18" charset="0"/>
              </a:rPr>
              <a:t>The optimal visualisation design depends on two factors, primarily: the </a:t>
            </a:r>
            <a:r>
              <a:rPr lang="en-GB" b="1" dirty="0">
                <a:solidFill>
                  <a:schemeClr val="accent5"/>
                </a:solidFill>
                <a:latin typeface="Georgia" pitchFamily="18" charset="0"/>
              </a:rPr>
              <a:t>message </a:t>
            </a:r>
            <a:r>
              <a:rPr lang="en-GB" dirty="0">
                <a:latin typeface="Georgia" pitchFamily="18" charset="0"/>
              </a:rPr>
              <a:t>to be conveyed to the audience, meaning the question to be answered, and the </a:t>
            </a:r>
            <a:r>
              <a:rPr lang="en-GB" b="1" dirty="0">
                <a:solidFill>
                  <a:schemeClr val="accent5"/>
                </a:solidFill>
                <a:latin typeface="Georgia" pitchFamily="18" charset="0"/>
              </a:rPr>
              <a:t>variables</a:t>
            </a:r>
            <a:r>
              <a:rPr lang="en-GB" dirty="0">
                <a:latin typeface="Georgia" pitchFamily="18" charset="0"/>
              </a:rPr>
              <a:t> to be shown.</a:t>
            </a:r>
          </a:p>
          <a:p>
            <a:pPr indent="-274320">
              <a:spcAft>
                <a:spcPts val="900"/>
              </a:spcAft>
            </a:pPr>
            <a:endParaRPr lang="en-GB" sz="2000" dirty="0" err="1" smtClean="0">
              <a:latin typeface="Georgia"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9349" y="3433295"/>
            <a:ext cx="3655099" cy="2741324"/>
          </a:xfrm>
          <a:prstGeom prst="rect">
            <a:avLst/>
          </a:prstGeom>
        </p:spPr>
      </p:pic>
    </p:spTree>
    <p:extLst>
      <p:ext uri="{BB962C8B-B14F-4D97-AF65-F5344CB8AC3E}">
        <p14:creationId xmlns:p14="http://schemas.microsoft.com/office/powerpoint/2010/main" val="21358177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err="1"/>
              <a:t>Visualisation</a:t>
            </a:r>
            <a:r>
              <a:rPr lang="en-GB" sz="2000" b="0" i="0" dirty="0"/>
              <a:t> process</a:t>
            </a:r>
            <a:endParaRPr lang="en-GB" sz="2000" dirty="0"/>
          </a:p>
        </p:txBody>
      </p:sp>
      <p:sp>
        <p:nvSpPr>
          <p:cNvPr id="3" name="Content Placeholder 2"/>
          <p:cNvSpPr>
            <a:spLocks noGrp="1"/>
          </p:cNvSpPr>
          <p:nvPr>
            <p:ph sz="quarter" idx="15"/>
          </p:nvPr>
        </p:nvSpPr>
        <p:spPr/>
        <p:txBody>
          <a:bodyPr/>
          <a:lstStyle/>
          <a:p>
            <a:r>
              <a:rPr lang="en-GB" sz="1800" b="1" dirty="0" smtClean="0">
                <a:solidFill>
                  <a:schemeClr val="tx2"/>
                </a:solidFill>
              </a:rPr>
              <a:t>Good visualisation is about making good decisions</a:t>
            </a:r>
          </a:p>
          <a:p>
            <a:endParaRPr lang="en-GB" sz="1800" b="1" dirty="0" smtClean="0"/>
          </a:p>
          <a:p>
            <a:endParaRPr lang="en-GB" sz="1800" b="1" dirty="0"/>
          </a:p>
          <a:p>
            <a:pPr algn="ctr"/>
            <a:r>
              <a:rPr lang="en-GB" sz="1800" dirty="0" smtClean="0"/>
              <a:t>To make the best decisions you need to be familiar with all your </a:t>
            </a:r>
            <a:r>
              <a:rPr lang="en-GB" sz="1800" b="1" dirty="0" smtClean="0">
                <a:solidFill>
                  <a:schemeClr val="accent5"/>
                </a:solidFill>
              </a:rPr>
              <a:t>options</a:t>
            </a:r>
            <a:r>
              <a:rPr lang="en-GB" sz="1800" dirty="0" smtClean="0">
                <a:solidFill>
                  <a:schemeClr val="accent5"/>
                </a:solidFill>
              </a:rPr>
              <a:t> </a:t>
            </a:r>
            <a:r>
              <a:rPr lang="en-GB" sz="1800" dirty="0" smtClean="0"/>
              <a:t>and aware of the things that will influence your </a:t>
            </a:r>
            <a:r>
              <a:rPr lang="en-GB" sz="1800" b="1" dirty="0" smtClean="0">
                <a:solidFill>
                  <a:schemeClr val="accent5"/>
                </a:solidFill>
              </a:rPr>
              <a:t>choices</a:t>
            </a:r>
            <a:r>
              <a:rPr lang="en-GB" sz="1800" dirty="0" smtClean="0">
                <a:solidFill>
                  <a:schemeClr val="accent5"/>
                </a:solidFill>
              </a:rPr>
              <a:t>.</a:t>
            </a:r>
            <a:endParaRPr lang="en-GB" sz="1800" dirty="0">
              <a:solidFill>
                <a:schemeClr val="accent5"/>
              </a:solidFill>
            </a:endParaRPr>
          </a:p>
          <a:p>
            <a:endParaRPr lang="en-GB" dirty="0"/>
          </a:p>
        </p:txBody>
      </p:sp>
      <p:sp>
        <p:nvSpPr>
          <p:cNvPr id="7" name="Slide Number Placeholder 6"/>
          <p:cNvSpPr>
            <a:spLocks noGrp="1"/>
          </p:cNvSpPr>
          <p:nvPr>
            <p:ph type="sldNum" sz="quarter" idx="18"/>
          </p:nvPr>
        </p:nvSpPr>
        <p:spPr/>
        <p:txBody>
          <a:bodyPr/>
          <a:lstStyle/>
          <a:p>
            <a:fld id="{F5E609D5-BB2C-4735-B62A-4AB7F7AFBFEB}" type="slidenum">
              <a:rPr lang="en-GB" smtClean="0"/>
              <a:pPr/>
              <a:t>34</a:t>
            </a:fld>
            <a:endParaRPr lang="en-GB"/>
          </a:p>
        </p:txBody>
      </p:sp>
      <p:sp>
        <p:nvSpPr>
          <p:cNvPr id="8" name="Date Placeholder 7"/>
          <p:cNvSpPr>
            <a:spLocks noGrp="1"/>
          </p:cNvSpPr>
          <p:nvPr>
            <p:ph type="dt" sz="half" idx="16"/>
          </p:nvPr>
        </p:nvSpPr>
        <p:spPr/>
        <p:txBody>
          <a:bodyPr/>
          <a:lstStyle/>
          <a:p>
            <a:r>
              <a:rPr lang="en-US" smtClean="0"/>
              <a:t>November 2016</a:t>
            </a:r>
            <a:endParaRPr lang="en-GB"/>
          </a:p>
        </p:txBody>
      </p:sp>
      <p:sp>
        <p:nvSpPr>
          <p:cNvPr id="9" name="Footer Placeholder 8"/>
          <p:cNvSpPr>
            <a:spLocks noGrp="1"/>
          </p:cNvSpPr>
          <p:nvPr>
            <p:ph type="ftr" sz="quarter" idx="17"/>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20005604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err="1"/>
              <a:t>Visualisation</a:t>
            </a:r>
            <a:r>
              <a:rPr lang="en-GB" sz="2000" b="0" i="0" dirty="0"/>
              <a:t> process</a:t>
            </a:r>
            <a:endParaRPr lang="en-GB" sz="2000" dirty="0"/>
          </a:p>
        </p:txBody>
      </p:sp>
      <p:sp>
        <p:nvSpPr>
          <p:cNvPr id="3" name="Content Placeholder 2"/>
          <p:cNvSpPr>
            <a:spLocks noGrp="1"/>
          </p:cNvSpPr>
          <p:nvPr>
            <p:ph sz="quarter" idx="15"/>
          </p:nvPr>
        </p:nvSpPr>
        <p:spPr/>
        <p:txBody>
          <a:bodyPr/>
          <a:lstStyle/>
          <a:p>
            <a:r>
              <a:rPr lang="en-GB" sz="1800" b="1" dirty="0" smtClean="0">
                <a:solidFill>
                  <a:schemeClr val="tx2"/>
                </a:solidFill>
              </a:rPr>
              <a:t>Good data visualisations are trustworthy</a:t>
            </a:r>
            <a:endParaRPr lang="en-GB" sz="1800" b="1" dirty="0">
              <a:solidFill>
                <a:schemeClr val="tx2"/>
              </a:solidFill>
            </a:endParaRPr>
          </a:p>
          <a:p>
            <a:pPr algn="ctr"/>
            <a:endParaRPr lang="en-GB" sz="1800" dirty="0" smtClean="0"/>
          </a:p>
          <a:p>
            <a:pPr algn="ctr"/>
            <a:r>
              <a:rPr lang="en-GB" sz="1800" dirty="0" smtClean="0"/>
              <a:t>Communicating with numbers is, in many ways, just like communicating</a:t>
            </a:r>
          </a:p>
          <a:p>
            <a:pPr algn="ctr"/>
            <a:r>
              <a:rPr lang="en-GB" sz="1800" dirty="0" smtClean="0"/>
              <a:t> with words. You</a:t>
            </a:r>
            <a:r>
              <a:rPr lang="en-GB" sz="1800" dirty="0" smtClean="0">
                <a:solidFill>
                  <a:schemeClr val="accent1"/>
                </a:solidFill>
              </a:rPr>
              <a:t> </a:t>
            </a:r>
            <a:r>
              <a:rPr lang="en-GB" sz="1800" b="1" dirty="0" smtClean="0">
                <a:solidFill>
                  <a:schemeClr val="accent5"/>
                </a:solidFill>
              </a:rPr>
              <a:t>make decisions </a:t>
            </a:r>
            <a:r>
              <a:rPr lang="en-GB" sz="1800" dirty="0" smtClean="0"/>
              <a:t>about what to emphasize and </a:t>
            </a:r>
          </a:p>
          <a:p>
            <a:pPr algn="ctr"/>
            <a:r>
              <a:rPr lang="en-GB" sz="1800" dirty="0" smtClean="0"/>
              <a:t>what to downplay, and about how to convey a full </a:t>
            </a:r>
          </a:p>
          <a:p>
            <a:pPr algn="ctr"/>
            <a:r>
              <a:rPr lang="en-GB" sz="1800" dirty="0" smtClean="0"/>
              <a:t>understanding of the subject at hand.</a:t>
            </a:r>
          </a:p>
          <a:p>
            <a:pPr algn="ctr"/>
            <a:endParaRPr lang="en-GB" sz="1800" dirty="0"/>
          </a:p>
          <a:p>
            <a:pPr algn="ctr"/>
            <a:r>
              <a:rPr lang="en-GB" sz="1600" dirty="0" smtClean="0"/>
              <a:t>Christopher Ingraham, The Washington Post</a:t>
            </a:r>
            <a:endParaRPr lang="en-GB" sz="1600" dirty="0"/>
          </a:p>
        </p:txBody>
      </p:sp>
      <p:sp>
        <p:nvSpPr>
          <p:cNvPr id="8" name="Slide Number Placeholder 7"/>
          <p:cNvSpPr>
            <a:spLocks noGrp="1"/>
          </p:cNvSpPr>
          <p:nvPr>
            <p:ph type="sldNum" sz="quarter" idx="18"/>
          </p:nvPr>
        </p:nvSpPr>
        <p:spPr/>
        <p:txBody>
          <a:bodyPr/>
          <a:lstStyle/>
          <a:p>
            <a:fld id="{F5E609D5-BB2C-4735-B62A-4AB7F7AFBFEB}" type="slidenum">
              <a:rPr lang="en-GB" smtClean="0"/>
              <a:pPr/>
              <a:t>35</a:t>
            </a:fld>
            <a:endParaRPr lang="en-GB"/>
          </a:p>
        </p:txBody>
      </p:sp>
      <p:sp>
        <p:nvSpPr>
          <p:cNvPr id="9" name="Date Placeholder 8"/>
          <p:cNvSpPr>
            <a:spLocks noGrp="1"/>
          </p:cNvSpPr>
          <p:nvPr>
            <p:ph type="dt" sz="half" idx="16"/>
          </p:nvPr>
        </p:nvSpPr>
        <p:spPr/>
        <p:txBody>
          <a:bodyPr/>
          <a:lstStyle/>
          <a:p>
            <a:r>
              <a:rPr lang="en-US" smtClean="0"/>
              <a:t>November 2016</a:t>
            </a:r>
            <a:endParaRPr lang="en-GB"/>
          </a:p>
        </p:txBody>
      </p:sp>
      <p:sp>
        <p:nvSpPr>
          <p:cNvPr id="10" name="Footer Placeholder 9"/>
          <p:cNvSpPr>
            <a:spLocks noGrp="1"/>
          </p:cNvSpPr>
          <p:nvPr>
            <p:ph type="ftr" sz="quarter" idx="17"/>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16482976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err="1"/>
              <a:t>Visualisation</a:t>
            </a:r>
            <a:r>
              <a:rPr lang="en-GB" sz="2000" b="0" i="0" dirty="0"/>
              <a:t> </a:t>
            </a:r>
            <a:r>
              <a:rPr lang="en-GB" sz="2000" b="0" i="0" dirty="0" smtClean="0"/>
              <a:t>process</a:t>
            </a:r>
            <a:endParaRPr lang="en-GB" b="0" i="0" dirty="0"/>
          </a:p>
        </p:txBody>
      </p:sp>
      <p:sp>
        <p:nvSpPr>
          <p:cNvPr id="3" name="Content Placeholder 2"/>
          <p:cNvSpPr>
            <a:spLocks noGrp="1"/>
          </p:cNvSpPr>
          <p:nvPr>
            <p:ph sz="quarter" idx="15"/>
          </p:nvPr>
        </p:nvSpPr>
        <p:spPr>
          <a:xfrm>
            <a:off x="533400" y="1600200"/>
            <a:ext cx="8077200" cy="4572000"/>
          </a:xfrm>
        </p:spPr>
        <p:txBody>
          <a:bodyPr/>
          <a:lstStyle/>
          <a:p>
            <a:pPr>
              <a:spcAft>
                <a:spcPts val="600"/>
              </a:spcAft>
            </a:pPr>
            <a:r>
              <a:rPr lang="en-GB" sz="1800" b="1" dirty="0" smtClean="0">
                <a:solidFill>
                  <a:schemeClr val="accent1"/>
                </a:solidFill>
              </a:rPr>
              <a:t>Things to consider</a:t>
            </a:r>
          </a:p>
          <a:p>
            <a:r>
              <a:rPr lang="en-GB" sz="1800" dirty="0" smtClean="0"/>
              <a:t>The </a:t>
            </a:r>
            <a:r>
              <a:rPr lang="en-GB" sz="1800" dirty="0"/>
              <a:t>first </a:t>
            </a:r>
            <a:r>
              <a:rPr lang="en-GB" sz="1800" dirty="0" smtClean="0"/>
              <a:t>things </a:t>
            </a:r>
            <a:r>
              <a:rPr lang="en-GB" sz="1800" dirty="0"/>
              <a:t>to </a:t>
            </a:r>
            <a:r>
              <a:rPr lang="en-GB" sz="1800" b="1" dirty="0">
                <a:solidFill>
                  <a:schemeClr val="accent5"/>
                </a:solidFill>
              </a:rPr>
              <a:t>consider</a:t>
            </a:r>
            <a:r>
              <a:rPr lang="en-GB" sz="1800" dirty="0"/>
              <a:t> when visualising data </a:t>
            </a:r>
            <a:r>
              <a:rPr lang="en-GB" sz="1800" dirty="0" smtClean="0"/>
              <a:t>are:</a:t>
            </a:r>
            <a:endParaRPr lang="en-GB" sz="1800" dirty="0"/>
          </a:p>
          <a:p>
            <a:pPr marL="560070" lvl="2" indent="-285750">
              <a:buFont typeface="Arial" panose="020B0604020202020204" pitchFamily="34" charset="0"/>
              <a:buChar char="•"/>
            </a:pPr>
            <a:r>
              <a:rPr lang="en-GB" sz="1800" b="1" dirty="0">
                <a:solidFill>
                  <a:schemeClr val="accent5"/>
                </a:solidFill>
              </a:rPr>
              <a:t>What </a:t>
            </a:r>
            <a:r>
              <a:rPr lang="en-GB" sz="1800" b="1" dirty="0" smtClean="0">
                <a:solidFill>
                  <a:schemeClr val="accent5"/>
                </a:solidFill>
              </a:rPr>
              <a:t>do </a:t>
            </a:r>
            <a:r>
              <a:rPr lang="en-GB" sz="1800" b="1" dirty="0">
                <a:solidFill>
                  <a:schemeClr val="accent5"/>
                </a:solidFill>
              </a:rPr>
              <a:t>we want to present? </a:t>
            </a:r>
          </a:p>
          <a:p>
            <a:pPr marL="560070" lvl="2" indent="-285750">
              <a:buFont typeface="Arial" panose="020B0604020202020204" pitchFamily="34" charset="0"/>
              <a:buChar char="•"/>
            </a:pPr>
            <a:r>
              <a:rPr lang="en-GB" sz="1800" b="1" dirty="0" smtClean="0">
                <a:solidFill>
                  <a:schemeClr val="accent5"/>
                </a:solidFill>
              </a:rPr>
              <a:t>Which </a:t>
            </a:r>
            <a:r>
              <a:rPr lang="en-GB" sz="1800" b="1" dirty="0">
                <a:solidFill>
                  <a:schemeClr val="accent5"/>
                </a:solidFill>
              </a:rPr>
              <a:t>variables? </a:t>
            </a:r>
            <a:endParaRPr lang="en-GB" sz="1800" b="1" dirty="0" smtClean="0">
              <a:solidFill>
                <a:schemeClr val="accent5"/>
              </a:solidFill>
            </a:endParaRPr>
          </a:p>
          <a:p>
            <a:pPr marL="560070" lvl="2" indent="-285750">
              <a:buFont typeface="Arial" panose="020B0604020202020204" pitchFamily="34" charset="0"/>
              <a:buChar char="•"/>
            </a:pPr>
            <a:r>
              <a:rPr lang="en-GB" sz="1800" b="1" dirty="0" smtClean="0">
                <a:solidFill>
                  <a:schemeClr val="accent5"/>
                </a:solidFill>
              </a:rPr>
              <a:t>What types of variables?</a:t>
            </a:r>
            <a:endParaRPr lang="en-GB" sz="1800" b="1" dirty="0">
              <a:solidFill>
                <a:schemeClr val="accent5"/>
              </a:solidFill>
            </a:endParaRPr>
          </a:p>
          <a:p>
            <a:pPr marL="560070" lvl="2" indent="-285750">
              <a:buFont typeface="Arial" panose="020B0604020202020204" pitchFamily="34" charset="0"/>
              <a:buChar char="•"/>
            </a:pPr>
            <a:r>
              <a:rPr lang="en-GB" sz="1800" b="1" dirty="0">
                <a:solidFill>
                  <a:schemeClr val="accent5"/>
                </a:solidFill>
              </a:rPr>
              <a:t>Which properties? </a:t>
            </a:r>
          </a:p>
          <a:p>
            <a:pPr marL="560070" lvl="2" indent="-285750">
              <a:buFont typeface="Arial" panose="020B0604020202020204" pitchFamily="34" charset="0"/>
              <a:buChar char="•"/>
            </a:pPr>
            <a:r>
              <a:rPr lang="en-GB" sz="1800" b="1" dirty="0">
                <a:solidFill>
                  <a:schemeClr val="accent5"/>
                </a:solidFill>
              </a:rPr>
              <a:t>Which aspects</a:t>
            </a:r>
            <a:r>
              <a:rPr lang="en-GB" sz="1800" b="1" dirty="0" smtClean="0">
                <a:solidFill>
                  <a:schemeClr val="accent5"/>
                </a:solidFill>
              </a:rPr>
              <a:t>?</a:t>
            </a:r>
            <a:endParaRPr lang="en-GB" sz="1800" b="1" dirty="0">
              <a:solidFill>
                <a:schemeClr val="accent5"/>
              </a:solidFill>
            </a:endParaRPr>
          </a:p>
          <a:p>
            <a:pPr marL="560070" lvl="1" indent="-285750">
              <a:buFont typeface="Arial" panose="020B0604020202020204" pitchFamily="34" charset="0"/>
              <a:buChar char="•"/>
            </a:pPr>
            <a:r>
              <a:rPr lang="en-GB" sz="1800" b="1" dirty="0" smtClean="0">
                <a:solidFill>
                  <a:schemeClr val="accent5"/>
                </a:solidFill>
              </a:rPr>
              <a:t>What is the range of the variable values?</a:t>
            </a:r>
          </a:p>
          <a:p>
            <a:pPr marL="560070" lvl="1" indent="-285750">
              <a:buFont typeface="Arial" panose="020B0604020202020204" pitchFamily="34" charset="0"/>
              <a:buChar char="•"/>
            </a:pPr>
            <a:r>
              <a:rPr lang="en-GB" sz="1800" b="1" dirty="0" smtClean="0">
                <a:solidFill>
                  <a:schemeClr val="accent5"/>
                </a:solidFill>
              </a:rPr>
              <a:t>What medium will display our visualisation?</a:t>
            </a:r>
            <a:endParaRPr lang="en-GB" sz="1800" b="1" dirty="0">
              <a:solidFill>
                <a:schemeClr val="accent5"/>
              </a:solidFill>
            </a:endParaRPr>
          </a:p>
          <a:p>
            <a:pPr marL="560070" lvl="1" indent="-285750">
              <a:buFont typeface="Arial" panose="020B0604020202020204" pitchFamily="34" charset="0"/>
              <a:buChar char="•"/>
            </a:pPr>
            <a:endParaRPr lang="en-GB" sz="1800" b="1" dirty="0">
              <a:solidFill>
                <a:schemeClr val="accent5"/>
              </a:solidFill>
            </a:endParaRPr>
          </a:p>
          <a:p>
            <a:pPr marL="560070" lvl="1" indent="-285750">
              <a:spcAft>
                <a:spcPts val="600"/>
              </a:spcAft>
              <a:buFont typeface="Arial" panose="020B0604020202020204" pitchFamily="34" charset="0"/>
              <a:buChar char="•"/>
            </a:pPr>
            <a:endParaRPr lang="en-GB" sz="1400" b="1" dirty="0">
              <a:solidFill>
                <a:schemeClr val="accent1"/>
              </a:solidFill>
            </a:endParaRPr>
          </a:p>
        </p:txBody>
      </p:sp>
      <p:sp>
        <p:nvSpPr>
          <p:cNvPr id="4" name="Slide Number Placeholder 3"/>
          <p:cNvSpPr>
            <a:spLocks noGrp="1"/>
          </p:cNvSpPr>
          <p:nvPr>
            <p:ph type="sldNum" sz="quarter" idx="18"/>
          </p:nvPr>
        </p:nvSpPr>
        <p:spPr/>
        <p:txBody>
          <a:bodyPr/>
          <a:lstStyle/>
          <a:p>
            <a:fld id="{F5E609D5-BB2C-4735-B62A-4AB7F7AFBFEB}" type="slidenum">
              <a:rPr lang="en-GB" smtClean="0"/>
              <a:pPr/>
              <a:t>36</a:t>
            </a:fld>
            <a:endParaRPr lang="en-GB"/>
          </a:p>
        </p:txBody>
      </p:sp>
      <p:sp>
        <p:nvSpPr>
          <p:cNvPr id="5" name="Date Placeholder 4"/>
          <p:cNvSpPr>
            <a:spLocks noGrp="1"/>
          </p:cNvSpPr>
          <p:nvPr>
            <p:ph type="dt" sz="half" idx="16"/>
          </p:nvPr>
        </p:nvSpPr>
        <p:spPr/>
        <p:txBody>
          <a:bodyPr/>
          <a:lstStyle/>
          <a:p>
            <a:r>
              <a:rPr lang="en-US" smtClean="0"/>
              <a:t>November 2016</a:t>
            </a:r>
            <a:endParaRPr lang="en-GB"/>
          </a:p>
        </p:txBody>
      </p:sp>
      <p:sp>
        <p:nvSpPr>
          <p:cNvPr id="6" name="Footer Placeholder 5"/>
          <p:cNvSpPr>
            <a:spLocks noGrp="1"/>
          </p:cNvSpPr>
          <p:nvPr>
            <p:ph type="ftr" sz="quarter" idx="17"/>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11632705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r>
              <a:rPr lang="en-GB"/>
              <a:t/>
            </a:r>
            <a:br>
              <a:rPr lang="en-GB"/>
            </a:br>
            <a:r>
              <a:rPr lang="en-GB" sz="2000" b="0" i="0" dirty="0"/>
              <a:t>Types</a:t>
            </a:r>
            <a:r>
              <a:rPr lang="en-GB" sz="2000" b="0" i="0"/>
              <a:t> of </a:t>
            </a:r>
            <a:r>
              <a:rPr lang="en-GB" sz="2000" b="0" i="0" smtClean="0"/>
              <a:t>data</a:t>
            </a:r>
            <a:endParaRPr lang="en-GB" b="0" i="0" dirty="0"/>
          </a:p>
        </p:txBody>
      </p:sp>
      <p:sp>
        <p:nvSpPr>
          <p:cNvPr id="3" name="Content Placeholder 2"/>
          <p:cNvSpPr>
            <a:spLocks noGrp="1"/>
          </p:cNvSpPr>
          <p:nvPr>
            <p:ph sz="quarter" idx="14"/>
          </p:nvPr>
        </p:nvSpPr>
        <p:spPr>
          <a:xfrm>
            <a:off x="533400" y="2033737"/>
            <a:ext cx="3962400" cy="4419599"/>
          </a:xfrm>
        </p:spPr>
        <p:txBody>
          <a:bodyPr/>
          <a:lstStyle/>
          <a:p>
            <a:pPr>
              <a:spcAft>
                <a:spcPts val="1200"/>
              </a:spcAft>
            </a:pPr>
            <a:r>
              <a:rPr lang="en-GB" sz="1600" b="1" dirty="0">
                <a:solidFill>
                  <a:schemeClr val="tx2"/>
                </a:solidFill>
              </a:rPr>
              <a:t>Quantitative </a:t>
            </a:r>
            <a:r>
              <a:rPr lang="en-GB" sz="1600" b="1" dirty="0" smtClean="0">
                <a:solidFill>
                  <a:schemeClr val="tx2"/>
                </a:solidFill>
              </a:rPr>
              <a:t>Data</a:t>
            </a:r>
            <a:endParaRPr lang="en-GB" sz="1600" b="1" dirty="0"/>
          </a:p>
          <a:p>
            <a:pPr marL="342900" indent="-342900">
              <a:spcAft>
                <a:spcPts val="1200"/>
              </a:spcAft>
              <a:buFont typeface="Arial" panose="020B0604020202020204" pitchFamily="34" charset="0"/>
              <a:buChar char="•"/>
            </a:pPr>
            <a:r>
              <a:rPr lang="en-GB" sz="1600" dirty="0"/>
              <a:t>Data dealing with </a:t>
            </a:r>
            <a:r>
              <a:rPr lang="en-GB" sz="1600" dirty="0" smtClean="0"/>
              <a:t>numbers</a:t>
            </a:r>
            <a:endParaRPr lang="en-GB" sz="1600" dirty="0"/>
          </a:p>
          <a:p>
            <a:pPr marL="342900" indent="-342900">
              <a:spcAft>
                <a:spcPts val="1200"/>
              </a:spcAft>
              <a:buFont typeface="Arial" panose="020B0604020202020204" pitchFamily="34" charset="0"/>
              <a:buChar char="•"/>
            </a:pPr>
            <a:r>
              <a:rPr lang="en-GB" sz="1600" dirty="0"/>
              <a:t>Data </a:t>
            </a:r>
            <a:r>
              <a:rPr lang="en-GB" sz="1600" dirty="0" smtClean="0"/>
              <a:t>can </a:t>
            </a:r>
            <a:r>
              <a:rPr lang="en-GB" sz="1600" dirty="0"/>
              <a:t>be </a:t>
            </a:r>
            <a:r>
              <a:rPr lang="en-GB" sz="1600" dirty="0" smtClean="0"/>
              <a:t>measured</a:t>
            </a:r>
            <a:endParaRPr lang="en-GB" sz="1600" dirty="0"/>
          </a:p>
          <a:p>
            <a:pPr marL="342900" indent="-342900">
              <a:spcAft>
                <a:spcPts val="1200"/>
              </a:spcAft>
              <a:buFont typeface="Arial" panose="020B0604020202020204" pitchFamily="34" charset="0"/>
              <a:buChar char="•"/>
            </a:pPr>
            <a:r>
              <a:rPr lang="en-GB" sz="1600" dirty="0"/>
              <a:t>Continuous </a:t>
            </a:r>
            <a:r>
              <a:rPr lang="en-GB" sz="1600" dirty="0" smtClean="0"/>
              <a:t>data </a:t>
            </a:r>
            <a:r>
              <a:rPr lang="en-GB" sz="1600" dirty="0"/>
              <a:t>deriving from measurements or processed data such as means, variances etc.</a:t>
            </a:r>
          </a:p>
          <a:p>
            <a:pPr marL="342900" indent="-342900">
              <a:spcAft>
                <a:spcPts val="1200"/>
              </a:spcAft>
              <a:buFont typeface="Arial" panose="020B0604020202020204" pitchFamily="34" charset="0"/>
              <a:buChar char="•"/>
            </a:pPr>
            <a:r>
              <a:rPr lang="en-GB" sz="1600" dirty="0"/>
              <a:t>Data can be categorical or continuous</a:t>
            </a:r>
          </a:p>
          <a:p>
            <a:pPr marL="342900" indent="-342900">
              <a:spcAft>
                <a:spcPts val="1200"/>
              </a:spcAft>
              <a:buFont typeface="Arial" panose="020B0604020202020204" pitchFamily="34" charset="0"/>
              <a:buChar char="•"/>
            </a:pPr>
            <a:r>
              <a:rPr lang="en-GB" sz="1600" dirty="0"/>
              <a:t>E.g.: length, volume, speed, </a:t>
            </a:r>
            <a:r>
              <a:rPr lang="en-GB" sz="1600" dirty="0" smtClean="0"/>
              <a:t>etc.</a:t>
            </a:r>
            <a:endParaRPr lang="en-GB" sz="1600" dirty="0"/>
          </a:p>
          <a:p>
            <a:pPr marL="342900" indent="-342900">
              <a:spcAft>
                <a:spcPts val="1200"/>
              </a:spcAft>
              <a:buFont typeface="Arial" panose="020B0604020202020204" pitchFamily="34" charset="0"/>
              <a:buChar char="•"/>
            </a:pPr>
            <a:r>
              <a:rPr lang="en-GB" sz="1600" dirty="0"/>
              <a:t>Sub-categories </a:t>
            </a:r>
            <a:r>
              <a:rPr lang="en-GB" sz="1600" dirty="0" smtClean="0"/>
              <a:t>of </a:t>
            </a:r>
            <a:r>
              <a:rPr lang="en-GB" sz="1600" dirty="0"/>
              <a:t>numerical data are:</a:t>
            </a:r>
          </a:p>
          <a:p>
            <a:pPr marL="617220" lvl="1" indent="-342900">
              <a:spcAft>
                <a:spcPts val="1200"/>
              </a:spcAft>
              <a:buFont typeface="Arial" panose="020B0604020202020204" pitchFamily="34" charset="0"/>
              <a:buChar char="•"/>
            </a:pPr>
            <a:r>
              <a:rPr lang="en-GB" sz="1600" dirty="0"/>
              <a:t> </a:t>
            </a:r>
            <a:r>
              <a:rPr lang="en-GB" sz="1600" b="1" i="1" dirty="0"/>
              <a:t>Shape</a:t>
            </a:r>
            <a:r>
              <a:rPr lang="en-GB" sz="1600" dirty="0"/>
              <a:t> data</a:t>
            </a:r>
          </a:p>
          <a:p>
            <a:pPr marL="617220" lvl="1" indent="-342900">
              <a:spcAft>
                <a:spcPts val="1200"/>
              </a:spcAft>
              <a:buFont typeface="Arial" panose="020B0604020202020204" pitchFamily="34" charset="0"/>
              <a:buChar char="•"/>
            </a:pPr>
            <a:r>
              <a:rPr lang="en-GB" sz="1600" b="1" i="1" dirty="0"/>
              <a:t>Coordinate</a:t>
            </a:r>
            <a:r>
              <a:rPr lang="en-GB" dirty="0"/>
              <a:t> </a:t>
            </a:r>
            <a:r>
              <a:rPr lang="en-GB" sz="1600" dirty="0" smtClean="0"/>
              <a:t>data</a:t>
            </a:r>
            <a:endParaRPr lang="en-GB" sz="1600" dirty="0"/>
          </a:p>
        </p:txBody>
      </p:sp>
      <p:sp>
        <p:nvSpPr>
          <p:cNvPr id="6" name="Content Placeholder 5"/>
          <p:cNvSpPr>
            <a:spLocks noGrp="1"/>
          </p:cNvSpPr>
          <p:nvPr>
            <p:ph sz="quarter" idx="15"/>
          </p:nvPr>
        </p:nvSpPr>
        <p:spPr>
          <a:xfrm>
            <a:off x="4648201" y="2033736"/>
            <a:ext cx="3962399" cy="4419600"/>
          </a:xfrm>
        </p:spPr>
        <p:txBody>
          <a:bodyPr/>
          <a:lstStyle/>
          <a:p>
            <a:r>
              <a:rPr lang="en-GB" sz="1600" b="1" dirty="0">
                <a:solidFill>
                  <a:schemeClr val="tx2"/>
                </a:solidFill>
              </a:rPr>
              <a:t>Qualitative Data</a:t>
            </a:r>
          </a:p>
          <a:p>
            <a:pPr marL="68580" indent="-342900">
              <a:buFont typeface="Arial" panose="020B0604020202020204" pitchFamily="34" charset="0"/>
              <a:buChar char="•"/>
            </a:pPr>
            <a:r>
              <a:rPr lang="en-GB" sz="1600" dirty="0"/>
              <a:t>Data dealing with descriptions</a:t>
            </a:r>
          </a:p>
          <a:p>
            <a:pPr marL="68580" indent="-342900">
              <a:buFont typeface="Arial" panose="020B0604020202020204" pitchFamily="34" charset="0"/>
              <a:buChar char="•"/>
            </a:pPr>
            <a:r>
              <a:rPr lang="en-GB" sz="1600" dirty="0"/>
              <a:t>Data can be observed but not measured</a:t>
            </a:r>
          </a:p>
          <a:p>
            <a:pPr marL="68580" indent="-342900">
              <a:buFont typeface="Arial" panose="020B0604020202020204" pitchFamily="34" charset="0"/>
              <a:buChar char="•"/>
            </a:pPr>
            <a:r>
              <a:rPr lang="en-GB" sz="1600" dirty="0"/>
              <a:t>Data can be categorical only</a:t>
            </a:r>
          </a:p>
          <a:p>
            <a:pPr marL="68580" indent="-342900">
              <a:buFont typeface="Arial" panose="020B0604020202020204" pitchFamily="34" charset="0"/>
              <a:buChar char="•"/>
            </a:pPr>
            <a:r>
              <a:rPr lang="en-GB" sz="1600" dirty="0"/>
              <a:t>Consider</a:t>
            </a:r>
            <a:r>
              <a:rPr lang="en-GB" sz="1600"/>
              <a:t> quantifying the data</a:t>
            </a:r>
            <a:endParaRPr lang="en-GB" sz="1600" dirty="0"/>
          </a:p>
          <a:p>
            <a:pPr marL="68580" indent="-342900">
              <a:buFont typeface="Arial" panose="020B0604020202020204" pitchFamily="34" charset="0"/>
              <a:buChar char="•"/>
            </a:pPr>
            <a:r>
              <a:rPr lang="en-GB" sz="1600"/>
              <a:t>E.g</a:t>
            </a:r>
            <a:r>
              <a:rPr lang="en-GB" sz="1600" dirty="0"/>
              <a:t>. </a:t>
            </a:r>
            <a:r>
              <a:rPr lang="en-GB" sz="1600" dirty="0" err="1"/>
              <a:t>colors</a:t>
            </a:r>
            <a:r>
              <a:rPr lang="en-GB" sz="1600" dirty="0"/>
              <a:t>, mood, appearance, etc.</a:t>
            </a:r>
          </a:p>
          <a:p>
            <a:endParaRPr lang="en-GB" dirty="0"/>
          </a:p>
        </p:txBody>
      </p:sp>
      <p:sp>
        <p:nvSpPr>
          <p:cNvPr id="4" name="TextBox 3"/>
          <p:cNvSpPr txBox="1"/>
          <p:nvPr/>
        </p:nvSpPr>
        <p:spPr>
          <a:xfrm>
            <a:off x="533400" y="1556792"/>
            <a:ext cx="8077200" cy="404936"/>
          </a:xfrm>
          <a:prstGeom prst="rect">
            <a:avLst/>
          </a:prstGeom>
          <a:noFill/>
        </p:spPr>
        <p:txBody>
          <a:bodyPr wrap="square" lIns="0" tIns="0" rIns="0" bIns="0" rtlCol="0">
            <a:noAutofit/>
          </a:bodyPr>
          <a:lstStyle/>
          <a:p>
            <a:pPr indent="-274320">
              <a:spcAft>
                <a:spcPts val="900"/>
              </a:spcAft>
            </a:pPr>
            <a:r>
              <a:rPr lang="en-GB" dirty="0" smtClean="0">
                <a:latin typeface="Georgia" pitchFamily="18" charset="0"/>
              </a:rPr>
              <a:t>That is why we must understand the type of data at hand.</a:t>
            </a:r>
          </a:p>
        </p:txBody>
      </p:sp>
      <p:sp>
        <p:nvSpPr>
          <p:cNvPr id="5" name="Slide Number Placeholder 4"/>
          <p:cNvSpPr>
            <a:spLocks noGrp="1"/>
          </p:cNvSpPr>
          <p:nvPr>
            <p:ph type="sldNum" sz="quarter" idx="18"/>
          </p:nvPr>
        </p:nvSpPr>
        <p:spPr/>
        <p:txBody>
          <a:bodyPr/>
          <a:lstStyle/>
          <a:p>
            <a:fld id="{89A9057D-8FBE-42A3-904C-3C9C1E42AB7C}" type="slidenum">
              <a:rPr lang="en-GB" smtClean="0"/>
              <a:pPr/>
              <a:t>37</a:t>
            </a:fld>
            <a:endParaRPr lang="en-GB"/>
          </a:p>
        </p:txBody>
      </p:sp>
      <p:sp>
        <p:nvSpPr>
          <p:cNvPr id="10" name="Date Placeholder 9"/>
          <p:cNvSpPr>
            <a:spLocks noGrp="1"/>
          </p:cNvSpPr>
          <p:nvPr>
            <p:ph type="dt" sz="half" idx="16"/>
          </p:nvPr>
        </p:nvSpPr>
        <p:spPr/>
        <p:txBody>
          <a:bodyPr/>
          <a:lstStyle/>
          <a:p>
            <a:r>
              <a:rPr lang="en-US" smtClean="0"/>
              <a:t>November 2016</a:t>
            </a:r>
            <a:endParaRPr lang="en-GB"/>
          </a:p>
        </p:txBody>
      </p:sp>
      <p:sp>
        <p:nvSpPr>
          <p:cNvPr id="11" name="Footer Placeholder 10"/>
          <p:cNvSpPr>
            <a:spLocks noGrp="1"/>
          </p:cNvSpPr>
          <p:nvPr>
            <p:ph type="ftr" sz="quarter" idx="17"/>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20947010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r>
              <a:rPr lang="en-GB"/>
              <a:t/>
            </a:r>
            <a:br>
              <a:rPr lang="en-GB"/>
            </a:br>
            <a:r>
              <a:rPr lang="en-GB" sz="2000" b="0" i="0" dirty="0"/>
              <a:t>Types</a:t>
            </a:r>
            <a:r>
              <a:rPr lang="en-GB" sz="2000" b="0" i="0"/>
              <a:t> of data– Example </a:t>
            </a:r>
            <a:endParaRPr lang="en-GB" b="0" i="0" dirty="0"/>
          </a:p>
        </p:txBody>
      </p:sp>
      <p:sp>
        <p:nvSpPr>
          <p:cNvPr id="3" name="Content Placeholder 2"/>
          <p:cNvSpPr>
            <a:spLocks noGrp="1"/>
          </p:cNvSpPr>
          <p:nvPr>
            <p:ph sz="quarter" idx="13"/>
          </p:nvPr>
        </p:nvSpPr>
        <p:spPr>
          <a:xfrm>
            <a:off x="467544" y="1556792"/>
            <a:ext cx="2741022" cy="4419599"/>
          </a:xfrm>
        </p:spPr>
        <p:txBody>
          <a:bodyPr/>
          <a:lstStyle/>
          <a:p>
            <a:pPr>
              <a:spcAft>
                <a:spcPts val="1200"/>
              </a:spcAft>
            </a:pPr>
            <a:r>
              <a:rPr lang="en-GB" sz="1600" b="1" smtClean="0">
                <a:solidFill>
                  <a:schemeClr val="tx2"/>
                </a:solidFill>
              </a:rPr>
              <a:t>Geospatial Data</a:t>
            </a:r>
            <a:endParaRPr lang="en-GB" b="1" dirty="0"/>
          </a:p>
          <a:p>
            <a:pPr marL="342900" indent="-342900">
              <a:spcAft>
                <a:spcPts val="1200"/>
              </a:spcAft>
              <a:buFont typeface="Arial" panose="020B0604020202020204" pitchFamily="34" charset="0"/>
              <a:buChar char="•"/>
            </a:pPr>
            <a:r>
              <a:rPr lang="en-GB" sz="1400" dirty="0"/>
              <a:t>Data </a:t>
            </a:r>
            <a:r>
              <a:rPr lang="en-GB" sz="1400" dirty="0" smtClean="0"/>
              <a:t>that </a:t>
            </a:r>
            <a:r>
              <a:rPr lang="en-GB" sz="1400" dirty="0"/>
              <a:t>can be characterised by a specific location in space and time</a:t>
            </a:r>
          </a:p>
          <a:p>
            <a:pPr marL="342900" indent="-342900">
              <a:spcAft>
                <a:spcPts val="1200"/>
              </a:spcAft>
              <a:buFont typeface="Arial" panose="020B0604020202020204" pitchFamily="34" charset="0"/>
              <a:buChar char="•"/>
            </a:pPr>
            <a:r>
              <a:rPr lang="en-GB" sz="1400" dirty="0"/>
              <a:t>Information </a:t>
            </a:r>
            <a:r>
              <a:rPr lang="en-GB" sz="1400" dirty="0" smtClean="0"/>
              <a:t>about </a:t>
            </a:r>
            <a:r>
              <a:rPr lang="en-GB" sz="1400" dirty="0"/>
              <a:t>a physical object that can be represented by numerical values in a geographic coordinate system</a:t>
            </a:r>
          </a:p>
          <a:p>
            <a:pPr marL="342900" indent="-342900">
              <a:spcAft>
                <a:spcPts val="1200"/>
              </a:spcAft>
              <a:buFont typeface="Arial" panose="020B0604020202020204" pitchFamily="34" charset="0"/>
              <a:buChar char="•"/>
            </a:pPr>
            <a:r>
              <a:rPr lang="en-GB" sz="1400" dirty="0"/>
              <a:t>Describes </a:t>
            </a:r>
            <a:r>
              <a:rPr lang="en-GB" sz="1400" dirty="0" smtClean="0"/>
              <a:t>the </a:t>
            </a:r>
            <a:r>
              <a:rPr lang="en-GB" sz="1400" dirty="0"/>
              <a:t>location, size and shape of an object</a:t>
            </a:r>
          </a:p>
        </p:txBody>
      </p:sp>
      <p:sp>
        <p:nvSpPr>
          <p:cNvPr id="4" name="Content Placeholder 3"/>
          <p:cNvSpPr>
            <a:spLocks noGrp="1"/>
          </p:cNvSpPr>
          <p:nvPr>
            <p:ph sz="quarter" idx="14"/>
          </p:nvPr>
        </p:nvSpPr>
        <p:spPr>
          <a:xfrm>
            <a:off x="3276601" y="1556792"/>
            <a:ext cx="2590799" cy="4419599"/>
          </a:xfrm>
        </p:spPr>
        <p:txBody>
          <a:bodyPr/>
          <a:lstStyle/>
          <a:p>
            <a:pPr indent="0">
              <a:spcAft>
                <a:spcPts val="1200"/>
              </a:spcAft>
            </a:pPr>
            <a:r>
              <a:rPr lang="en-GB" sz="1600" b="1">
                <a:solidFill>
                  <a:schemeClr val="accent1"/>
                </a:solidFill>
              </a:rPr>
              <a:t>Network </a:t>
            </a:r>
            <a:r>
              <a:rPr lang="en-GB" sz="1600" b="1" smtClean="0">
                <a:solidFill>
                  <a:schemeClr val="accent1"/>
                </a:solidFill>
              </a:rPr>
              <a:t>Data</a:t>
            </a:r>
            <a:endParaRPr lang="en-GB" sz="1600" b="1" dirty="0">
              <a:solidFill>
                <a:schemeClr val="accent1"/>
              </a:solidFill>
            </a:endParaRPr>
          </a:p>
          <a:p>
            <a:pPr marL="342900" indent="-342900">
              <a:spcAft>
                <a:spcPts val="1200"/>
              </a:spcAft>
              <a:buFont typeface="Arial" panose="020B0604020202020204" pitchFamily="34" charset="0"/>
              <a:buChar char="•"/>
            </a:pPr>
            <a:r>
              <a:rPr lang="en-GB" sz="1400" dirty="0" smtClean="0"/>
              <a:t>Represents </a:t>
            </a:r>
            <a:r>
              <a:rPr lang="en-GB" sz="1400" dirty="0"/>
              <a:t>hierarchical or non-hierarchical relationships and interactions between entities, examples include:</a:t>
            </a:r>
          </a:p>
          <a:p>
            <a:pPr marL="617220" lvl="1" indent="-342900">
              <a:spcAft>
                <a:spcPts val="1200"/>
              </a:spcAft>
              <a:buFont typeface="Arial" panose="020B0604020202020204" pitchFamily="34" charset="0"/>
              <a:buChar char="•"/>
            </a:pPr>
            <a:r>
              <a:rPr lang="en-GB" sz="1200" dirty="0" smtClean="0"/>
              <a:t>Graphs </a:t>
            </a:r>
            <a:r>
              <a:rPr lang="en-GB" sz="1200" dirty="0"/>
              <a:t>representing </a:t>
            </a:r>
            <a:r>
              <a:rPr lang="en-GB" sz="1200" dirty="0" smtClean="0"/>
              <a:t>relationships between entities (e.g</a:t>
            </a:r>
            <a:r>
              <a:rPr lang="en-GB" sz="1200" dirty="0"/>
              <a:t>., </a:t>
            </a:r>
            <a:r>
              <a:rPr lang="en-GB" sz="1200" dirty="0" smtClean="0"/>
              <a:t>FB friends);</a:t>
            </a:r>
            <a:endParaRPr lang="en-GB" sz="1200" dirty="0"/>
          </a:p>
          <a:p>
            <a:pPr marL="617220" lvl="1" indent="-342900">
              <a:spcAft>
                <a:spcPts val="1200"/>
              </a:spcAft>
              <a:buFont typeface="Arial" panose="020B0604020202020204" pitchFamily="34" charset="0"/>
              <a:buChar char="•"/>
            </a:pPr>
            <a:r>
              <a:rPr lang="en-GB" sz="1200" dirty="0" smtClean="0"/>
              <a:t>Interactions </a:t>
            </a:r>
            <a:r>
              <a:rPr lang="en-GB" sz="1200" dirty="0"/>
              <a:t>(e.g., communication traces in social networks</a:t>
            </a:r>
            <a:r>
              <a:rPr lang="en-GB" sz="1200" dirty="0" smtClean="0"/>
              <a:t>);</a:t>
            </a:r>
            <a:endParaRPr lang="en-GB" sz="1200" dirty="0"/>
          </a:p>
          <a:p>
            <a:pPr marL="617220" lvl="1" indent="-342900">
              <a:spcAft>
                <a:spcPts val="1200"/>
              </a:spcAft>
              <a:buFont typeface="Arial" panose="020B0604020202020204" pitchFamily="34" charset="0"/>
              <a:buChar char="•"/>
            </a:pPr>
            <a:r>
              <a:rPr lang="en-GB" sz="1200" dirty="0" smtClean="0"/>
              <a:t>And </a:t>
            </a:r>
            <a:r>
              <a:rPr lang="en-GB" sz="1200" dirty="0"/>
              <a:t>hierarchies (e.g. taxonomies</a:t>
            </a:r>
            <a:r>
              <a:rPr lang="en-GB" sz="1200" dirty="0" smtClean="0"/>
              <a:t>).</a:t>
            </a:r>
            <a:endParaRPr lang="en-GB" sz="1200" dirty="0"/>
          </a:p>
          <a:p>
            <a:endParaRPr lang="en-GB" sz="1600" dirty="0"/>
          </a:p>
        </p:txBody>
      </p:sp>
      <p:sp>
        <p:nvSpPr>
          <p:cNvPr id="5" name="Content Placeholder 4"/>
          <p:cNvSpPr>
            <a:spLocks noGrp="1"/>
          </p:cNvSpPr>
          <p:nvPr>
            <p:ph sz="quarter" idx="15"/>
          </p:nvPr>
        </p:nvSpPr>
        <p:spPr>
          <a:xfrm>
            <a:off x="6019800" y="1556792"/>
            <a:ext cx="2590800" cy="4419599"/>
          </a:xfrm>
        </p:spPr>
        <p:txBody>
          <a:bodyPr/>
          <a:lstStyle/>
          <a:p>
            <a:pPr>
              <a:spcAft>
                <a:spcPts val="1200"/>
              </a:spcAft>
            </a:pPr>
            <a:r>
              <a:rPr lang="en-GB" sz="1600" b="1" smtClean="0">
                <a:solidFill>
                  <a:schemeClr val="accent1"/>
                </a:solidFill>
              </a:rPr>
              <a:t>Textual Data</a:t>
            </a:r>
            <a:endParaRPr lang="en-GB" sz="1600" b="1" dirty="0">
              <a:solidFill>
                <a:schemeClr val="accent1"/>
              </a:solidFill>
            </a:endParaRPr>
          </a:p>
          <a:p>
            <a:pPr marL="342900" indent="-342900">
              <a:spcAft>
                <a:spcPts val="1200"/>
              </a:spcAft>
              <a:buFont typeface="Arial" panose="020B0604020202020204" pitchFamily="34" charset="0"/>
              <a:buChar char="•"/>
            </a:pPr>
            <a:r>
              <a:rPr lang="en-GB" sz="1400" dirty="0" smtClean="0"/>
              <a:t>Data </a:t>
            </a:r>
            <a:r>
              <a:rPr lang="en-GB" sz="1400" dirty="0"/>
              <a:t>consisting of text</a:t>
            </a:r>
          </a:p>
          <a:p>
            <a:pPr marL="342900" indent="-342900">
              <a:spcAft>
                <a:spcPts val="1200"/>
              </a:spcAft>
              <a:buFont typeface="Arial" panose="020B0604020202020204" pitchFamily="34" charset="0"/>
              <a:buChar char="•"/>
            </a:pPr>
            <a:r>
              <a:rPr lang="en-GB" sz="1400" dirty="0" smtClean="0"/>
              <a:t>Usually </a:t>
            </a:r>
            <a:r>
              <a:rPr lang="en-GB" sz="1400" dirty="0"/>
              <a:t>analysed to </a:t>
            </a:r>
            <a:r>
              <a:rPr lang="en-GB" sz="1400" dirty="0" smtClean="0"/>
              <a:t>produce:</a:t>
            </a:r>
          </a:p>
          <a:p>
            <a:pPr marL="617220" lvl="1" indent="-342900">
              <a:spcAft>
                <a:spcPts val="1200"/>
              </a:spcAft>
              <a:buFont typeface="Arial" panose="020B0604020202020204" pitchFamily="34" charset="0"/>
              <a:buChar char="•"/>
            </a:pPr>
            <a:r>
              <a:rPr lang="en-GB" sz="1200" dirty="0"/>
              <a:t>T</a:t>
            </a:r>
            <a:r>
              <a:rPr lang="en-GB" sz="1200" dirty="0" smtClean="0"/>
              <a:t>ext categorisation; </a:t>
            </a:r>
          </a:p>
          <a:p>
            <a:pPr marL="617220" lvl="1" indent="-342900">
              <a:spcAft>
                <a:spcPts val="1200"/>
              </a:spcAft>
              <a:buFont typeface="Arial" panose="020B0604020202020204" pitchFamily="34" charset="0"/>
              <a:buChar char="•"/>
            </a:pPr>
            <a:r>
              <a:rPr lang="en-GB" sz="1200" dirty="0"/>
              <a:t>T</a:t>
            </a:r>
            <a:r>
              <a:rPr lang="en-GB" sz="1200" dirty="0" smtClean="0"/>
              <a:t>ext clustering</a:t>
            </a:r>
            <a:r>
              <a:rPr lang="en-GB" sz="1200" dirty="0"/>
              <a:t>;</a:t>
            </a:r>
            <a:endParaRPr lang="en-GB" sz="1200" dirty="0" smtClean="0"/>
          </a:p>
          <a:p>
            <a:pPr marL="617220" lvl="1" indent="-342900">
              <a:spcAft>
                <a:spcPts val="1200"/>
              </a:spcAft>
              <a:buFont typeface="Arial" panose="020B0604020202020204" pitchFamily="34" charset="0"/>
              <a:buChar char="•"/>
            </a:pPr>
            <a:r>
              <a:rPr lang="en-GB" sz="1200" dirty="0" smtClean="0"/>
              <a:t>Concept and pattern extraction;</a:t>
            </a:r>
          </a:p>
          <a:p>
            <a:pPr marL="617220" lvl="1" indent="-342900">
              <a:spcAft>
                <a:spcPts val="1200"/>
              </a:spcAft>
              <a:buFont typeface="Arial" panose="020B0604020202020204" pitchFamily="34" charset="0"/>
              <a:buChar char="•"/>
            </a:pPr>
            <a:r>
              <a:rPr lang="en-GB" sz="1200" dirty="0" smtClean="0"/>
              <a:t>document </a:t>
            </a:r>
            <a:r>
              <a:rPr lang="en-GB" sz="1200" dirty="0"/>
              <a:t>summaries, </a:t>
            </a:r>
            <a:endParaRPr lang="en-GB" sz="1200" dirty="0" smtClean="0"/>
          </a:p>
          <a:p>
            <a:pPr marL="617220" lvl="1" indent="-342900">
              <a:spcAft>
                <a:spcPts val="1200"/>
              </a:spcAft>
              <a:buFont typeface="Arial" panose="020B0604020202020204" pitchFamily="34" charset="0"/>
              <a:buChar char="•"/>
            </a:pPr>
            <a:r>
              <a:rPr lang="en-GB" sz="1200" dirty="0" smtClean="0"/>
              <a:t>And sentiment </a:t>
            </a:r>
            <a:r>
              <a:rPr lang="en-GB" sz="1200" dirty="0"/>
              <a:t>analysis etc.</a:t>
            </a:r>
          </a:p>
          <a:p>
            <a:pPr marL="342900" indent="-342900">
              <a:spcAft>
                <a:spcPts val="1200"/>
              </a:spcAft>
              <a:buFont typeface="Arial" panose="020B0604020202020204" pitchFamily="34" charset="0"/>
              <a:buChar char="•"/>
            </a:pPr>
            <a:r>
              <a:rPr lang="en-GB" sz="1400" dirty="0" smtClean="0"/>
              <a:t>Has </a:t>
            </a:r>
            <a:r>
              <a:rPr lang="en-GB" sz="1400" dirty="0"/>
              <a:t>to be “mined” before analysis</a:t>
            </a:r>
          </a:p>
          <a:p>
            <a:endParaRPr lang="en-GB" sz="1600" dirty="0"/>
          </a:p>
        </p:txBody>
      </p:sp>
      <p:sp>
        <p:nvSpPr>
          <p:cNvPr id="6" name="TextBox 12"/>
          <p:cNvSpPr txBox="1"/>
          <p:nvPr/>
        </p:nvSpPr>
        <p:spPr>
          <a:xfrm>
            <a:off x="683568" y="5373216"/>
            <a:ext cx="2232248" cy="936104"/>
          </a:xfrm>
          <a:prstGeom prst="rect">
            <a:avLst/>
          </a:prstGeom>
          <a:noFill/>
        </p:spPr>
        <p:txBody>
          <a:bodyPr wrap="square" lIns="0" tIns="0" rIns="0" bIns="0" rtlCol="0">
            <a:noAutofit/>
          </a:bodyPr>
          <a:lstStyle/>
          <a:p>
            <a:pPr indent="-274320">
              <a:spcAft>
                <a:spcPts val="900"/>
              </a:spcAft>
            </a:pPr>
            <a:r>
              <a:rPr lang="en-GB" sz="1200" b="1" dirty="0" smtClean="0">
                <a:solidFill>
                  <a:schemeClr val="accent3"/>
                </a:solidFill>
                <a:latin typeface="Georgia" pitchFamily="18" charset="0"/>
              </a:rPr>
              <a:t>E.g. Coordinates:</a:t>
            </a:r>
          </a:p>
          <a:p>
            <a:pPr lvl="1" indent="-274320">
              <a:spcAft>
                <a:spcPts val="900"/>
              </a:spcAft>
            </a:pPr>
            <a:r>
              <a:rPr lang="en-GB" sz="1100" dirty="0" err="1" smtClean="0">
                <a:solidFill>
                  <a:schemeClr val="accent3"/>
                </a:solidFill>
                <a:latin typeface="Georgia" pitchFamily="18" charset="0"/>
              </a:rPr>
              <a:t>Lat</a:t>
            </a:r>
            <a:r>
              <a:rPr lang="en-GB" sz="1100" dirty="0" smtClean="0">
                <a:solidFill>
                  <a:schemeClr val="accent3"/>
                </a:solidFill>
                <a:latin typeface="Georgia" pitchFamily="18" charset="0"/>
              </a:rPr>
              <a:t>: 51.0543, long: 3.7174</a:t>
            </a:r>
          </a:p>
          <a:p>
            <a:pPr lvl="1" indent="-274320">
              <a:spcAft>
                <a:spcPts val="900"/>
              </a:spcAft>
            </a:pPr>
            <a:r>
              <a:rPr lang="en-GB" sz="1100" dirty="0" smtClean="0">
                <a:solidFill>
                  <a:schemeClr val="accent3"/>
                </a:solidFill>
                <a:latin typeface="Georgia" pitchFamily="18" charset="0"/>
              </a:rPr>
              <a:t>N 51  3’16”, E 3 43’3”</a:t>
            </a:r>
          </a:p>
        </p:txBody>
      </p:sp>
      <p:sp>
        <p:nvSpPr>
          <p:cNvPr id="10" name="TextBox 13"/>
          <p:cNvSpPr txBox="1"/>
          <p:nvPr/>
        </p:nvSpPr>
        <p:spPr>
          <a:xfrm>
            <a:off x="3498059" y="5373216"/>
            <a:ext cx="2232248" cy="936104"/>
          </a:xfrm>
          <a:prstGeom prst="rect">
            <a:avLst/>
          </a:prstGeom>
          <a:noFill/>
        </p:spPr>
        <p:txBody>
          <a:bodyPr wrap="square" lIns="0" tIns="0" rIns="0" bIns="0" rtlCol="0">
            <a:noAutofit/>
          </a:bodyPr>
          <a:lstStyle/>
          <a:p>
            <a:pPr indent="-274320">
              <a:spcAft>
                <a:spcPts val="900"/>
              </a:spcAft>
            </a:pPr>
            <a:r>
              <a:rPr lang="en-GB" sz="1200" b="1" dirty="0" smtClean="0">
                <a:solidFill>
                  <a:schemeClr val="accent3"/>
                </a:solidFill>
                <a:latin typeface="Georgia" pitchFamily="18" charset="0"/>
              </a:rPr>
              <a:t>E.g. LinkedIn data</a:t>
            </a:r>
          </a:p>
        </p:txBody>
      </p:sp>
      <p:pic>
        <p:nvPicPr>
          <p:cNvPr id="3074" name="Picture 2" descr="https://www.seeklogo.net/wp-content/uploads/2012/03/linkedin-icon-logo-vector-400x4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5661248"/>
            <a:ext cx="568423" cy="5684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4"/>
          <p:cNvSpPr txBox="1"/>
          <p:nvPr/>
        </p:nvSpPr>
        <p:spPr>
          <a:xfrm>
            <a:off x="6271084" y="5373216"/>
            <a:ext cx="2232248" cy="936104"/>
          </a:xfrm>
          <a:prstGeom prst="rect">
            <a:avLst/>
          </a:prstGeom>
          <a:noFill/>
        </p:spPr>
        <p:txBody>
          <a:bodyPr wrap="square" lIns="0" tIns="0" rIns="0" bIns="0" rtlCol="0">
            <a:noAutofit/>
          </a:bodyPr>
          <a:lstStyle/>
          <a:p>
            <a:pPr indent="-274320">
              <a:spcAft>
                <a:spcPts val="900"/>
              </a:spcAft>
            </a:pPr>
            <a:r>
              <a:rPr lang="en-GB" sz="1200" b="1" dirty="0" smtClean="0">
                <a:solidFill>
                  <a:schemeClr val="accent3"/>
                </a:solidFill>
                <a:latin typeface="Georgia" pitchFamily="18" charset="0"/>
              </a:rPr>
              <a:t>E.g. Poetry text</a:t>
            </a:r>
          </a:p>
          <a:p>
            <a:pPr indent="-274320">
              <a:spcAft>
                <a:spcPts val="900"/>
              </a:spcAft>
            </a:pPr>
            <a:r>
              <a:rPr lang="en-GB" sz="1000" dirty="0" smtClean="0">
                <a:solidFill>
                  <a:schemeClr val="accent3"/>
                </a:solidFill>
                <a:latin typeface="Georgia" pitchFamily="18" charset="0"/>
              </a:rPr>
              <a:t>Shakespeare (sonnet 18) </a:t>
            </a:r>
          </a:p>
          <a:p>
            <a:pPr indent="-274320">
              <a:spcAft>
                <a:spcPts val="900"/>
              </a:spcAft>
            </a:pPr>
            <a:r>
              <a:rPr lang="en-GB" sz="1000" dirty="0" smtClean="0">
                <a:solidFill>
                  <a:schemeClr val="accent3"/>
                </a:solidFill>
                <a:latin typeface="Georgia" pitchFamily="18" charset="0"/>
              </a:rPr>
              <a:t>“</a:t>
            </a:r>
            <a:r>
              <a:rPr lang="en-GB" sz="1000" i="1" dirty="0" smtClean="0">
                <a:solidFill>
                  <a:schemeClr val="accent3"/>
                </a:solidFill>
                <a:latin typeface="Georgia" pitchFamily="18" charset="0"/>
              </a:rPr>
              <a:t>Shall I compare thee to a summer’s day? Thou art more..</a:t>
            </a:r>
            <a:r>
              <a:rPr lang="en-GB" sz="1000" dirty="0" smtClean="0">
                <a:solidFill>
                  <a:schemeClr val="accent3"/>
                </a:solidFill>
                <a:latin typeface="Georgia" pitchFamily="18" charset="0"/>
              </a:rPr>
              <a:t>”</a:t>
            </a:r>
          </a:p>
        </p:txBody>
      </p:sp>
      <p:sp>
        <p:nvSpPr>
          <p:cNvPr id="11" name="Slide Number Placeholder 10"/>
          <p:cNvSpPr>
            <a:spLocks noGrp="1"/>
          </p:cNvSpPr>
          <p:nvPr>
            <p:ph type="sldNum" sz="quarter" idx="18"/>
          </p:nvPr>
        </p:nvSpPr>
        <p:spPr/>
        <p:txBody>
          <a:bodyPr/>
          <a:lstStyle/>
          <a:p>
            <a:fld id="{2D9C7994-D205-48A4-8805-59C7A50FC7EE}" type="slidenum">
              <a:rPr lang="en-GB" smtClean="0"/>
              <a:pPr/>
              <a:t>38</a:t>
            </a:fld>
            <a:endParaRPr lang="en-GB"/>
          </a:p>
        </p:txBody>
      </p:sp>
      <p:sp>
        <p:nvSpPr>
          <p:cNvPr id="13" name="Date Placeholder 12"/>
          <p:cNvSpPr>
            <a:spLocks noGrp="1"/>
          </p:cNvSpPr>
          <p:nvPr>
            <p:ph type="dt" sz="half" idx="16"/>
          </p:nvPr>
        </p:nvSpPr>
        <p:spPr/>
        <p:txBody>
          <a:bodyPr/>
          <a:lstStyle/>
          <a:p>
            <a:r>
              <a:rPr lang="en-US" smtClean="0"/>
              <a:t>November 2016</a:t>
            </a:r>
            <a:endParaRPr lang="en-GB"/>
          </a:p>
        </p:txBody>
      </p:sp>
      <p:sp>
        <p:nvSpPr>
          <p:cNvPr id="14" name="Footer Placeholder 13"/>
          <p:cNvSpPr>
            <a:spLocks noGrp="1"/>
          </p:cNvSpPr>
          <p:nvPr>
            <p:ph type="ftr" sz="quarter" idx="17"/>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20613939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smtClean="0"/>
              <a:t>Types of visualisation by technique</a:t>
            </a:r>
            <a:endParaRPr lang="en-GB" b="0" i="0" dirty="0"/>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sz="1800" dirty="0"/>
              <a:t>After understanding our </a:t>
            </a:r>
            <a:r>
              <a:rPr lang="en-GB" sz="1800" dirty="0" smtClean="0"/>
              <a:t>data, </a:t>
            </a:r>
            <a:r>
              <a:rPr lang="en-GB" sz="1800" dirty="0"/>
              <a:t>we need to decide on the most effective way to visualise it for our needs</a:t>
            </a:r>
            <a:r>
              <a:rPr lang="en-GB" sz="1800" dirty="0" smtClean="0"/>
              <a:t>.</a:t>
            </a:r>
            <a:endParaRPr lang="en-GB" sz="1800" b="1" dirty="0">
              <a:solidFill>
                <a:schemeClr val="tx2"/>
              </a:solidFill>
            </a:endParaRPr>
          </a:p>
          <a:p>
            <a:pPr>
              <a:spcAft>
                <a:spcPts val="1200"/>
              </a:spcAft>
            </a:pPr>
            <a:r>
              <a:rPr lang="en-GB" sz="1800" b="1" dirty="0" smtClean="0">
                <a:solidFill>
                  <a:schemeClr val="tx2"/>
                </a:solidFill>
              </a:rPr>
              <a:t>Maps</a:t>
            </a:r>
            <a:endParaRPr lang="en-GB" sz="1800" b="1" dirty="0"/>
          </a:p>
          <a:p>
            <a:pPr>
              <a:spcAft>
                <a:spcPts val="1200"/>
              </a:spcAft>
            </a:pPr>
            <a:r>
              <a:rPr lang="en-GB" sz="1800" dirty="0"/>
              <a:t>Display </a:t>
            </a:r>
            <a:r>
              <a:rPr lang="en-GB" sz="1800" dirty="0" smtClean="0"/>
              <a:t>data </a:t>
            </a:r>
            <a:r>
              <a:rPr lang="en-GB" sz="1800" dirty="0"/>
              <a:t>according to spatial relations, representations showing how data is distributed spatially.</a:t>
            </a:r>
            <a:endParaRPr lang="en-GB" sz="1800" b="1" dirty="0">
              <a:solidFill>
                <a:schemeClr val="tx2"/>
              </a:solidFill>
            </a:endParaRPr>
          </a:p>
        </p:txBody>
      </p:sp>
      <p:pic>
        <p:nvPicPr>
          <p:cNvPr id="11" name="Imagen 1">
            <a:hlinkClick r:id="rId3"/>
          </p:cNvPr>
          <p:cNvPicPr/>
          <p:nvPr/>
        </p:nvPicPr>
        <p:blipFill>
          <a:blip r:embed="rId4" cstate="print">
            <a:extLst>
              <a:ext uri="{28A0092B-C50C-407E-A947-70E740481C1C}">
                <a14:useLocalDpi xmlns:a14="http://schemas.microsoft.com/office/drawing/2010/main" val="0"/>
              </a:ext>
            </a:extLst>
          </a:blip>
          <a:stretch>
            <a:fillRect/>
          </a:stretch>
        </p:blipFill>
        <p:spPr>
          <a:xfrm>
            <a:off x="516424" y="3876584"/>
            <a:ext cx="2687424" cy="2040390"/>
          </a:xfrm>
          <a:prstGeom prst="rect">
            <a:avLst/>
          </a:prstGeom>
        </p:spPr>
      </p:pic>
      <p:pic>
        <p:nvPicPr>
          <p:cNvPr id="12" name="Imagen 6">
            <a:hlinkClick r:id="rId5"/>
          </p:cNvPr>
          <p:cNvPicPr/>
          <p:nvPr/>
        </p:nvPicPr>
        <p:blipFill>
          <a:blip r:embed="rId6" cstate="print">
            <a:extLst>
              <a:ext uri="{28A0092B-C50C-407E-A947-70E740481C1C}">
                <a14:useLocalDpi xmlns:a14="http://schemas.microsoft.com/office/drawing/2010/main" val="0"/>
              </a:ext>
            </a:extLst>
          </a:blip>
          <a:stretch>
            <a:fillRect/>
          </a:stretch>
        </p:blipFill>
        <p:spPr>
          <a:xfrm>
            <a:off x="3275856" y="3890198"/>
            <a:ext cx="2726794" cy="2026776"/>
          </a:xfrm>
          <a:prstGeom prst="rect">
            <a:avLst/>
          </a:prstGeom>
        </p:spPr>
      </p:pic>
      <p:pic>
        <p:nvPicPr>
          <p:cNvPr id="13" name="Imagen 4">
            <a:hlinkClick r:id="rId7"/>
          </p:cNvPr>
          <p:cNvPicPr/>
          <p:nvPr/>
        </p:nvPicPr>
        <p:blipFill>
          <a:blip r:embed="rId8" cstate="print">
            <a:extLst>
              <a:ext uri="{28A0092B-C50C-407E-A947-70E740481C1C}">
                <a14:useLocalDpi xmlns:a14="http://schemas.microsoft.com/office/drawing/2010/main" val="0"/>
              </a:ext>
            </a:extLst>
          </a:blip>
          <a:stretch>
            <a:fillRect/>
          </a:stretch>
        </p:blipFill>
        <p:spPr>
          <a:xfrm>
            <a:off x="6148636" y="3876584"/>
            <a:ext cx="2461963" cy="2040390"/>
          </a:xfrm>
          <a:prstGeom prst="rect">
            <a:avLst/>
          </a:prstGeom>
        </p:spPr>
      </p:pic>
      <p:sp>
        <p:nvSpPr>
          <p:cNvPr id="4" name="Slide Number Placeholder 3"/>
          <p:cNvSpPr>
            <a:spLocks noGrp="1"/>
          </p:cNvSpPr>
          <p:nvPr>
            <p:ph type="sldNum" sz="quarter" idx="18"/>
          </p:nvPr>
        </p:nvSpPr>
        <p:spPr/>
        <p:txBody>
          <a:bodyPr/>
          <a:lstStyle/>
          <a:p>
            <a:fld id="{F5E609D5-BB2C-4735-B62A-4AB7F7AFBFEB}" type="slidenum">
              <a:rPr lang="en-GB" smtClean="0"/>
              <a:pPr/>
              <a:t>39</a:t>
            </a:fld>
            <a:endParaRPr lang="en-GB"/>
          </a:p>
        </p:txBody>
      </p:sp>
      <p:sp>
        <p:nvSpPr>
          <p:cNvPr id="5" name="Date Placeholder 4"/>
          <p:cNvSpPr>
            <a:spLocks noGrp="1"/>
          </p:cNvSpPr>
          <p:nvPr>
            <p:ph type="dt" sz="half" idx="16"/>
          </p:nvPr>
        </p:nvSpPr>
        <p:spPr/>
        <p:txBody>
          <a:bodyPr/>
          <a:lstStyle/>
          <a:p>
            <a:r>
              <a:rPr lang="en-US" smtClean="0"/>
              <a:t>November 2016</a:t>
            </a:r>
            <a:endParaRPr lang="en-GB"/>
          </a:p>
        </p:txBody>
      </p:sp>
      <p:sp>
        <p:nvSpPr>
          <p:cNvPr id="6" name="Footer Placeholder 5"/>
          <p:cNvSpPr>
            <a:spLocks noGrp="1"/>
          </p:cNvSpPr>
          <p:nvPr>
            <p:ph type="ftr" sz="quarter" idx="17"/>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37033400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Introduction to Data Visualisation</a:t>
            </a:r>
            <a:endParaRPr lang="en-GB" dirty="0"/>
          </a:p>
        </p:txBody>
      </p:sp>
      <p:sp>
        <p:nvSpPr>
          <p:cNvPr id="2" name="Subtitle 1"/>
          <p:cNvSpPr>
            <a:spLocks noGrp="1"/>
          </p:cNvSpPr>
          <p:nvPr>
            <p:ph type="subTitle" idx="1"/>
          </p:nvPr>
        </p:nvSpPr>
        <p:spPr/>
        <p:txBody>
          <a:bodyPr/>
          <a:lstStyle/>
          <a:p>
            <a:pPr marL="457200" indent="-457200">
              <a:buClr>
                <a:schemeClr val="bg1"/>
              </a:buClr>
              <a:buFont typeface="Wingdings" panose="05000000000000000000" pitchFamily="2" charset="2"/>
              <a:buChar char="v"/>
            </a:pPr>
            <a:r>
              <a:rPr lang="en-GB" dirty="0" smtClean="0"/>
              <a:t>Intro</a:t>
            </a:r>
            <a:endParaRPr lang="en-GB" dirty="0"/>
          </a:p>
        </p:txBody>
      </p:sp>
      <p:sp>
        <p:nvSpPr>
          <p:cNvPr id="8" name="Slide Number Placeholder 7"/>
          <p:cNvSpPr>
            <a:spLocks noGrp="1"/>
          </p:cNvSpPr>
          <p:nvPr>
            <p:ph type="sldNum" sz="quarter" idx="12"/>
          </p:nvPr>
        </p:nvSpPr>
        <p:spPr/>
        <p:txBody>
          <a:bodyPr/>
          <a:lstStyle/>
          <a:p>
            <a:fld id="{73DE2538-1682-4691-9D76-BD63A21848D4}" type="slidenum">
              <a:rPr lang="en-GB" smtClean="0"/>
              <a:pPr/>
              <a:t>4</a:t>
            </a:fld>
            <a:endParaRPr lang="en-GB"/>
          </a:p>
        </p:txBody>
      </p:sp>
      <p:sp>
        <p:nvSpPr>
          <p:cNvPr id="9" name="Date Placeholder 8"/>
          <p:cNvSpPr>
            <a:spLocks noGrp="1"/>
          </p:cNvSpPr>
          <p:nvPr>
            <p:ph type="dt" sz="half" idx="10"/>
          </p:nvPr>
        </p:nvSpPr>
        <p:spPr/>
        <p:txBody>
          <a:bodyPr/>
          <a:lstStyle/>
          <a:p>
            <a:r>
              <a:rPr lang="en-US" smtClean="0"/>
              <a:t>November 2016</a:t>
            </a:r>
            <a:endParaRPr lang="en-GB"/>
          </a:p>
        </p:txBody>
      </p:sp>
      <p:sp>
        <p:nvSpPr>
          <p:cNvPr id="10" name="Footer Placeholder 9"/>
          <p:cNvSpPr>
            <a:spLocks noGrp="1"/>
          </p:cNvSpPr>
          <p:nvPr>
            <p:ph type="ftr" sz="quarter" idx="11"/>
          </p:nvPr>
        </p:nvSpPr>
        <p:spPr/>
        <p:txBody>
          <a:bodyPr/>
          <a:lstStyle/>
          <a:p>
            <a:r>
              <a:rPr lang="en-GB" smtClean="0"/>
              <a:t>Data visualisation workshop - Excel</a:t>
            </a:r>
            <a:endParaRPr lang="en-GB" dirty="0"/>
          </a:p>
        </p:txBody>
      </p:sp>
    </p:spTree>
    <p:extLst>
      <p:ext uri="{BB962C8B-B14F-4D97-AF65-F5344CB8AC3E}">
        <p14:creationId xmlns:p14="http://schemas.microsoft.com/office/powerpoint/2010/main" val="11814930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smtClean="0"/>
              <a:t>Types of visualisation by technique</a:t>
            </a:r>
            <a:endParaRPr lang="en-GB" b="0" i="0" dirty="0"/>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sz="1800" b="1" dirty="0" smtClean="0">
                <a:solidFill>
                  <a:schemeClr val="tx2"/>
                </a:solidFill>
              </a:rPr>
              <a:t>Maps</a:t>
            </a:r>
            <a:endParaRPr lang="en-GB" sz="1800" b="1" dirty="0"/>
          </a:p>
          <a:p>
            <a:pPr>
              <a:spcAft>
                <a:spcPts val="1200"/>
              </a:spcAft>
            </a:pPr>
            <a:r>
              <a:rPr lang="en-GB" sz="1800" dirty="0"/>
              <a:t>Display </a:t>
            </a:r>
            <a:r>
              <a:rPr lang="en-GB" sz="1800" dirty="0" smtClean="0"/>
              <a:t>data </a:t>
            </a:r>
            <a:r>
              <a:rPr lang="en-GB" sz="1800" dirty="0"/>
              <a:t>according to spatial relations, representations showing how data is distributed spatially.</a:t>
            </a:r>
            <a:endParaRPr lang="en-GB" sz="1800" b="1" dirty="0">
              <a:solidFill>
                <a:schemeClr val="tx2"/>
              </a:solidFill>
            </a:endParaRPr>
          </a:p>
        </p:txBody>
      </p:sp>
      <p:sp>
        <p:nvSpPr>
          <p:cNvPr id="4" name="Slide Number Placeholder 3"/>
          <p:cNvSpPr>
            <a:spLocks noGrp="1"/>
          </p:cNvSpPr>
          <p:nvPr>
            <p:ph type="sldNum" sz="quarter" idx="18"/>
          </p:nvPr>
        </p:nvSpPr>
        <p:spPr/>
        <p:txBody>
          <a:bodyPr/>
          <a:lstStyle/>
          <a:p>
            <a:fld id="{F5E609D5-BB2C-4735-B62A-4AB7F7AFBFEB}" type="slidenum">
              <a:rPr lang="en-GB" smtClean="0"/>
              <a:pPr/>
              <a:t>40</a:t>
            </a:fld>
            <a:endParaRPr lang="en-GB"/>
          </a:p>
        </p:txBody>
      </p:sp>
      <p:sp>
        <p:nvSpPr>
          <p:cNvPr id="5" name="Date Placeholder 4"/>
          <p:cNvSpPr>
            <a:spLocks noGrp="1"/>
          </p:cNvSpPr>
          <p:nvPr>
            <p:ph type="dt" sz="half" idx="16"/>
          </p:nvPr>
        </p:nvSpPr>
        <p:spPr/>
        <p:txBody>
          <a:bodyPr/>
          <a:lstStyle/>
          <a:p>
            <a:r>
              <a:rPr lang="en-US" smtClean="0"/>
              <a:t>November 2016</a:t>
            </a:r>
            <a:endParaRPr lang="en-GB"/>
          </a:p>
        </p:txBody>
      </p:sp>
      <p:sp>
        <p:nvSpPr>
          <p:cNvPr id="6" name="Footer Placeholder 5"/>
          <p:cNvSpPr>
            <a:spLocks noGrp="1"/>
          </p:cNvSpPr>
          <p:nvPr>
            <p:ph type="ftr" sz="quarter" idx="17"/>
          </p:nvPr>
        </p:nvSpPr>
        <p:spPr/>
        <p:txBody>
          <a:bodyPr/>
          <a:lstStyle/>
          <a:p>
            <a:r>
              <a:rPr lang="en-GB" smtClean="0"/>
              <a:t>Data visualisation workshop - Excel</a:t>
            </a:r>
            <a:endParaRPr lang="en-GB"/>
          </a:p>
        </p:txBody>
      </p:sp>
      <p:pic>
        <p:nvPicPr>
          <p:cNvPr id="7" name="Picture 6"/>
          <p:cNvPicPr>
            <a:picLocks noChangeAspect="1"/>
          </p:cNvPicPr>
          <p:nvPr/>
        </p:nvPicPr>
        <p:blipFill>
          <a:blip r:embed="rId3"/>
          <a:stretch>
            <a:fillRect/>
          </a:stretch>
        </p:blipFill>
        <p:spPr>
          <a:xfrm>
            <a:off x="5148065" y="2906911"/>
            <a:ext cx="3462536" cy="3394007"/>
          </a:xfrm>
          <a:prstGeom prst="rect">
            <a:avLst/>
          </a:prstGeom>
          <a:ln>
            <a:solidFill>
              <a:schemeClr val="tx1">
                <a:lumMod val="50000"/>
                <a:lumOff val="50000"/>
              </a:schemeClr>
            </a:solidFill>
          </a:ln>
        </p:spPr>
      </p:pic>
      <p:graphicFrame>
        <p:nvGraphicFramePr>
          <p:cNvPr id="9" name="Table 8"/>
          <p:cNvGraphicFramePr>
            <a:graphicFrameLocks noGrp="1"/>
          </p:cNvGraphicFramePr>
          <p:nvPr>
            <p:extLst>
              <p:ext uri="{D42A27DB-BD31-4B8C-83A1-F6EECF244321}">
                <p14:modId xmlns:p14="http://schemas.microsoft.com/office/powerpoint/2010/main" val="1388422173"/>
              </p:ext>
            </p:extLst>
          </p:nvPr>
        </p:nvGraphicFramePr>
        <p:xfrm>
          <a:off x="534172" y="3268980"/>
          <a:ext cx="4152900" cy="2903220"/>
        </p:xfrm>
        <a:graphic>
          <a:graphicData uri="http://schemas.openxmlformats.org/drawingml/2006/table">
            <a:tbl>
              <a:tblPr>
                <a:tableStyleId>{69D073F8-1565-44D7-B386-08B59EADF2EE}</a:tableStyleId>
              </a:tblPr>
              <a:tblGrid>
                <a:gridCol w="1549400"/>
                <a:gridCol w="1168400"/>
                <a:gridCol w="1435100"/>
              </a:tblGrid>
              <a:tr h="182880">
                <a:tc>
                  <a:txBody>
                    <a:bodyPr/>
                    <a:lstStyle/>
                    <a:p>
                      <a:pPr algn="ctr" fontAlgn="b"/>
                      <a:r>
                        <a:rPr lang="en-GB" sz="1100" b="1" u="none" strike="noStrike" dirty="0" smtClean="0">
                          <a:effectLst/>
                        </a:rPr>
                        <a:t>Country</a:t>
                      </a:r>
                      <a:endParaRPr lang="en-GB" sz="1100" b="1"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b"/>
                      <a:r>
                        <a:rPr lang="en-GB" sz="1100" b="1" u="none" strike="noStrike" dirty="0">
                          <a:effectLst/>
                        </a:rPr>
                        <a:t>Religion Important</a:t>
                      </a:r>
                      <a:endParaRPr lang="en-GB" sz="1100" b="1"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b"/>
                      <a:r>
                        <a:rPr lang="en-GB" sz="1100" b="1" u="none" strike="noStrike" dirty="0">
                          <a:effectLst/>
                        </a:rPr>
                        <a:t>Religion Not Important</a:t>
                      </a:r>
                      <a:endParaRPr lang="en-GB" sz="1100" b="1" i="0" u="none" strike="noStrike" dirty="0">
                        <a:solidFill>
                          <a:srgbClr val="000000"/>
                        </a:solidFill>
                        <a:effectLst/>
                        <a:latin typeface="Arial" panose="020B0604020202020204" pitchFamily="34" charset="0"/>
                      </a:endParaRPr>
                    </a:p>
                  </a:txBody>
                  <a:tcPr marL="7620" marR="7620" marT="7620" marB="0" anchor="ctr"/>
                </a:tc>
              </a:tr>
              <a:tr h="182880">
                <a:tc>
                  <a:txBody>
                    <a:bodyPr/>
                    <a:lstStyle/>
                    <a:p>
                      <a:pPr algn="ctr" fontAlgn="b"/>
                      <a:r>
                        <a:rPr lang="en-GB" sz="1100" u="none" strike="noStrike" dirty="0">
                          <a:effectLst/>
                        </a:rPr>
                        <a:t> Estonia</a:t>
                      </a:r>
                      <a:endParaRPr lang="en-GB" sz="11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en-GB" sz="800" u="none" strike="noStrike">
                          <a:effectLst/>
                        </a:rPr>
                        <a:t>16%</a:t>
                      </a:r>
                      <a:endParaRPr lang="en-GB" sz="8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GB" sz="800" u="none" strike="noStrike">
                          <a:effectLst/>
                        </a:rPr>
                        <a:t>84%</a:t>
                      </a:r>
                      <a:endParaRPr lang="en-GB" sz="800" b="0" i="0" u="none" strike="noStrike">
                        <a:solidFill>
                          <a:srgbClr val="000000"/>
                        </a:solidFill>
                        <a:effectLst/>
                        <a:latin typeface="Arial" panose="020B0604020202020204" pitchFamily="34" charset="0"/>
                      </a:endParaRPr>
                    </a:p>
                  </a:txBody>
                  <a:tcPr marL="7620" marR="7620" marT="7620" marB="0" anchor="ctr"/>
                </a:tc>
              </a:tr>
              <a:tr h="182880">
                <a:tc>
                  <a:txBody>
                    <a:bodyPr/>
                    <a:lstStyle/>
                    <a:p>
                      <a:pPr algn="ctr" fontAlgn="b"/>
                      <a:r>
                        <a:rPr lang="en-GB" sz="1100" u="none" strike="noStrike">
                          <a:effectLst/>
                        </a:rPr>
                        <a:t> Sweden</a:t>
                      </a:r>
                      <a:endParaRPr lang="en-GB" sz="11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GB" sz="800" u="none" strike="noStrike">
                          <a:effectLst/>
                        </a:rPr>
                        <a:t>17%</a:t>
                      </a:r>
                      <a:endParaRPr lang="en-GB" sz="8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GB" sz="800" u="none" strike="noStrike">
                          <a:effectLst/>
                        </a:rPr>
                        <a:t>82%</a:t>
                      </a:r>
                      <a:endParaRPr lang="en-GB" sz="800" b="0" i="0" u="none" strike="noStrike">
                        <a:solidFill>
                          <a:srgbClr val="000000"/>
                        </a:solidFill>
                        <a:effectLst/>
                        <a:latin typeface="Arial" panose="020B0604020202020204" pitchFamily="34" charset="0"/>
                      </a:endParaRPr>
                    </a:p>
                  </a:txBody>
                  <a:tcPr marL="7620" marR="7620" marT="7620" marB="0" anchor="ctr"/>
                </a:tc>
              </a:tr>
              <a:tr h="182880">
                <a:tc>
                  <a:txBody>
                    <a:bodyPr/>
                    <a:lstStyle/>
                    <a:p>
                      <a:pPr algn="ctr" fontAlgn="b"/>
                      <a:r>
                        <a:rPr lang="en-GB" sz="1100" u="none" strike="noStrike" dirty="0">
                          <a:effectLst/>
                        </a:rPr>
                        <a:t> Denmark</a:t>
                      </a:r>
                      <a:endParaRPr lang="en-GB" sz="11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en-GB" sz="800" u="none" strike="noStrike">
                          <a:effectLst/>
                        </a:rPr>
                        <a:t>19%</a:t>
                      </a:r>
                      <a:endParaRPr lang="en-GB" sz="8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GB" sz="800" u="none" strike="noStrike">
                          <a:effectLst/>
                        </a:rPr>
                        <a:t>80%</a:t>
                      </a:r>
                      <a:endParaRPr lang="en-GB" sz="800" b="0" i="0" u="none" strike="noStrike">
                        <a:solidFill>
                          <a:srgbClr val="000000"/>
                        </a:solidFill>
                        <a:effectLst/>
                        <a:latin typeface="Arial" panose="020B0604020202020204" pitchFamily="34" charset="0"/>
                      </a:endParaRPr>
                    </a:p>
                  </a:txBody>
                  <a:tcPr marL="7620" marR="7620" marT="7620" marB="0" anchor="ctr"/>
                </a:tc>
              </a:tr>
              <a:tr h="182880">
                <a:tc>
                  <a:txBody>
                    <a:bodyPr/>
                    <a:lstStyle/>
                    <a:p>
                      <a:pPr algn="ctr" fontAlgn="b"/>
                      <a:r>
                        <a:rPr lang="en-GB" sz="1100" u="none" strike="noStrike" dirty="0">
                          <a:effectLst/>
                        </a:rPr>
                        <a:t>Norway</a:t>
                      </a:r>
                      <a:endParaRPr lang="en-GB" sz="11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en-GB" sz="800" u="none" strike="noStrike">
                          <a:effectLst/>
                        </a:rPr>
                        <a:t>21%</a:t>
                      </a:r>
                      <a:endParaRPr lang="en-GB" sz="8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GB" sz="800" u="none" strike="noStrike" dirty="0">
                          <a:effectLst/>
                        </a:rPr>
                        <a:t>78%</a:t>
                      </a:r>
                      <a:endParaRPr lang="en-GB" sz="800" b="0" i="0" u="none" strike="noStrike" dirty="0">
                        <a:solidFill>
                          <a:srgbClr val="000000"/>
                        </a:solidFill>
                        <a:effectLst/>
                        <a:latin typeface="Arial" panose="020B0604020202020204" pitchFamily="34" charset="0"/>
                      </a:endParaRPr>
                    </a:p>
                  </a:txBody>
                  <a:tcPr marL="7620" marR="7620" marT="7620" marB="0" anchor="ctr"/>
                </a:tc>
              </a:tr>
              <a:tr h="182880">
                <a:tc>
                  <a:txBody>
                    <a:bodyPr/>
                    <a:lstStyle/>
                    <a:p>
                      <a:pPr algn="ctr" fontAlgn="b"/>
                      <a:r>
                        <a:rPr lang="en-GB" sz="1100" u="none" strike="noStrike" dirty="0">
                          <a:effectLst/>
                        </a:rPr>
                        <a:t>Czech Republic</a:t>
                      </a:r>
                      <a:endParaRPr lang="en-GB" sz="11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en-GB" sz="800" u="none" strike="noStrike">
                          <a:effectLst/>
                        </a:rPr>
                        <a:t>21%</a:t>
                      </a:r>
                      <a:endParaRPr lang="en-GB" sz="8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GB" sz="800" u="none" strike="noStrike">
                          <a:effectLst/>
                        </a:rPr>
                        <a:t>75%</a:t>
                      </a:r>
                      <a:endParaRPr lang="en-GB" sz="800" b="0" i="0" u="none" strike="noStrike">
                        <a:solidFill>
                          <a:srgbClr val="000000"/>
                        </a:solidFill>
                        <a:effectLst/>
                        <a:latin typeface="Arial" panose="020B0604020202020204" pitchFamily="34" charset="0"/>
                      </a:endParaRPr>
                    </a:p>
                  </a:txBody>
                  <a:tcPr marL="7620" marR="7620" marT="7620" marB="0" anchor="ctr"/>
                </a:tc>
              </a:tr>
              <a:tr h="182880">
                <a:tc>
                  <a:txBody>
                    <a:bodyPr/>
                    <a:lstStyle/>
                    <a:p>
                      <a:pPr algn="ctr" fontAlgn="b"/>
                      <a:r>
                        <a:rPr lang="en-GB" sz="1100" u="none" strike="noStrike">
                          <a:effectLst/>
                        </a:rPr>
                        <a:t> United Kingdom</a:t>
                      </a:r>
                      <a:endParaRPr lang="en-GB" sz="11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GB" sz="800" u="none" strike="noStrike">
                          <a:effectLst/>
                        </a:rPr>
                        <a:t>27%</a:t>
                      </a:r>
                      <a:endParaRPr lang="en-GB" sz="8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GB" sz="800" u="none" strike="noStrike">
                          <a:effectLst/>
                        </a:rPr>
                        <a:t>73%</a:t>
                      </a:r>
                      <a:endParaRPr lang="en-GB" sz="800" b="0" i="0" u="none" strike="noStrike">
                        <a:solidFill>
                          <a:srgbClr val="000000"/>
                        </a:solidFill>
                        <a:effectLst/>
                        <a:latin typeface="Arial" panose="020B0604020202020204" pitchFamily="34" charset="0"/>
                      </a:endParaRPr>
                    </a:p>
                  </a:txBody>
                  <a:tcPr marL="7620" marR="7620" marT="7620" marB="0" anchor="ctr"/>
                </a:tc>
              </a:tr>
              <a:tr h="182880">
                <a:tc>
                  <a:txBody>
                    <a:bodyPr/>
                    <a:lstStyle/>
                    <a:p>
                      <a:pPr algn="ctr" fontAlgn="b"/>
                      <a:r>
                        <a:rPr lang="en-GB" sz="1100" u="none" strike="noStrike">
                          <a:effectLst/>
                        </a:rPr>
                        <a:t>Finland</a:t>
                      </a:r>
                      <a:endParaRPr lang="en-GB" sz="11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GB" sz="800" u="none" strike="noStrike" dirty="0">
                          <a:effectLst/>
                        </a:rPr>
                        <a:t>28%</a:t>
                      </a:r>
                      <a:endParaRPr lang="en-GB" sz="8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en-GB" sz="800" u="none" strike="noStrike">
                          <a:effectLst/>
                        </a:rPr>
                        <a:t>70%</a:t>
                      </a:r>
                      <a:endParaRPr lang="en-GB" sz="800" b="0" i="0" u="none" strike="noStrike">
                        <a:solidFill>
                          <a:srgbClr val="000000"/>
                        </a:solidFill>
                        <a:effectLst/>
                        <a:latin typeface="Arial" panose="020B0604020202020204" pitchFamily="34" charset="0"/>
                      </a:endParaRPr>
                    </a:p>
                  </a:txBody>
                  <a:tcPr marL="7620" marR="7620" marT="7620" marB="0" anchor="ctr"/>
                </a:tc>
              </a:tr>
              <a:tr h="182880">
                <a:tc>
                  <a:txBody>
                    <a:bodyPr/>
                    <a:lstStyle/>
                    <a:p>
                      <a:pPr algn="ctr" fontAlgn="b"/>
                      <a:r>
                        <a:rPr lang="en-GB" sz="1100" u="none" strike="noStrike">
                          <a:effectLst/>
                        </a:rPr>
                        <a:t> France</a:t>
                      </a:r>
                      <a:endParaRPr lang="en-GB" sz="11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GB" sz="800" u="none" strike="noStrike" dirty="0">
                          <a:effectLst/>
                        </a:rPr>
                        <a:t>30%</a:t>
                      </a:r>
                      <a:endParaRPr lang="en-GB" sz="8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en-GB" sz="800" u="none" strike="noStrike">
                          <a:effectLst/>
                        </a:rPr>
                        <a:t>69%</a:t>
                      </a:r>
                      <a:endParaRPr lang="en-GB" sz="800" b="0" i="0" u="none" strike="noStrike">
                        <a:solidFill>
                          <a:srgbClr val="000000"/>
                        </a:solidFill>
                        <a:effectLst/>
                        <a:latin typeface="Arial" panose="020B0604020202020204" pitchFamily="34" charset="0"/>
                      </a:endParaRPr>
                    </a:p>
                  </a:txBody>
                  <a:tcPr marL="7620" marR="7620" marT="7620" marB="0" anchor="ctr"/>
                </a:tc>
              </a:tr>
              <a:tr h="182880">
                <a:tc>
                  <a:txBody>
                    <a:bodyPr/>
                    <a:lstStyle/>
                    <a:p>
                      <a:pPr algn="ctr" fontAlgn="b"/>
                      <a:r>
                        <a:rPr lang="en-GB" sz="1100" u="none" strike="noStrike">
                          <a:effectLst/>
                        </a:rPr>
                        <a:t>The netherlands</a:t>
                      </a:r>
                      <a:endParaRPr lang="en-GB" sz="11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GB" sz="800" u="none" strike="noStrike" dirty="0">
                          <a:effectLst/>
                        </a:rPr>
                        <a:t>33%</a:t>
                      </a:r>
                      <a:endParaRPr lang="en-GB" sz="8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en-GB" sz="800" u="none" strike="noStrike">
                          <a:effectLst/>
                        </a:rPr>
                        <a:t>67%</a:t>
                      </a:r>
                      <a:endParaRPr lang="en-GB" sz="800" b="0" i="0" u="none" strike="noStrike">
                        <a:solidFill>
                          <a:srgbClr val="000000"/>
                        </a:solidFill>
                        <a:effectLst/>
                        <a:latin typeface="Arial" panose="020B0604020202020204" pitchFamily="34" charset="0"/>
                      </a:endParaRPr>
                    </a:p>
                  </a:txBody>
                  <a:tcPr marL="7620" marR="7620" marT="7620" marB="0" anchor="ctr"/>
                </a:tc>
              </a:tr>
              <a:tr h="182880">
                <a:tc>
                  <a:txBody>
                    <a:bodyPr/>
                    <a:lstStyle/>
                    <a:p>
                      <a:pPr algn="ctr" fontAlgn="b"/>
                      <a:r>
                        <a:rPr lang="en-GB" sz="1100" u="none" strike="noStrike">
                          <a:effectLst/>
                        </a:rPr>
                        <a:t>Belgium</a:t>
                      </a:r>
                      <a:endParaRPr lang="en-GB" sz="11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GB" sz="800" u="none" strike="noStrike">
                          <a:effectLst/>
                        </a:rPr>
                        <a:t>33%</a:t>
                      </a:r>
                      <a:endParaRPr lang="en-GB" sz="8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GB" sz="800" u="none" strike="noStrike" dirty="0">
                          <a:effectLst/>
                        </a:rPr>
                        <a:t>58%</a:t>
                      </a:r>
                      <a:endParaRPr lang="en-GB" sz="800" b="0" i="0" u="none" strike="noStrike" dirty="0">
                        <a:solidFill>
                          <a:srgbClr val="000000"/>
                        </a:solidFill>
                        <a:effectLst/>
                        <a:latin typeface="Arial" panose="020B0604020202020204" pitchFamily="34" charset="0"/>
                      </a:endParaRPr>
                    </a:p>
                  </a:txBody>
                  <a:tcPr marL="7620" marR="7620" marT="7620" marB="0" anchor="ctr"/>
                </a:tc>
              </a:tr>
              <a:tr h="182880">
                <a:tc>
                  <a:txBody>
                    <a:bodyPr/>
                    <a:lstStyle/>
                    <a:p>
                      <a:pPr algn="ctr" fontAlgn="b"/>
                      <a:r>
                        <a:rPr lang="en-GB" sz="1100" u="none" strike="noStrike">
                          <a:effectLst/>
                        </a:rPr>
                        <a:t>Bulgaria</a:t>
                      </a:r>
                      <a:endParaRPr lang="en-GB" sz="11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GB" sz="800" u="none" strike="noStrike">
                          <a:effectLst/>
                        </a:rPr>
                        <a:t>34%</a:t>
                      </a:r>
                      <a:endParaRPr lang="en-GB" sz="8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GB" sz="800" u="none" strike="noStrike" dirty="0">
                          <a:effectLst/>
                        </a:rPr>
                        <a:t>62%</a:t>
                      </a:r>
                      <a:endParaRPr lang="en-GB" sz="800" b="0" i="0" u="none" strike="noStrike" dirty="0">
                        <a:solidFill>
                          <a:srgbClr val="000000"/>
                        </a:solidFill>
                        <a:effectLst/>
                        <a:latin typeface="Arial" panose="020B0604020202020204" pitchFamily="34" charset="0"/>
                      </a:endParaRPr>
                    </a:p>
                  </a:txBody>
                  <a:tcPr marL="7620" marR="7620" marT="7620" marB="0" anchor="ctr"/>
                </a:tc>
              </a:tr>
              <a:tr h="182880">
                <a:tc>
                  <a:txBody>
                    <a:bodyPr/>
                    <a:lstStyle/>
                    <a:p>
                      <a:pPr algn="ctr" fontAlgn="b"/>
                      <a:r>
                        <a:rPr lang="en-GB" sz="1100" u="none" strike="noStrike">
                          <a:effectLst/>
                        </a:rPr>
                        <a:t> Russia</a:t>
                      </a:r>
                      <a:endParaRPr lang="en-GB" sz="11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GB" sz="800" u="none" strike="noStrike">
                          <a:effectLst/>
                        </a:rPr>
                        <a:t>34%</a:t>
                      </a:r>
                      <a:endParaRPr lang="en-GB" sz="8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GB" sz="800" u="none" strike="noStrike" dirty="0">
                          <a:effectLst/>
                        </a:rPr>
                        <a:t>60%</a:t>
                      </a:r>
                      <a:endParaRPr lang="en-GB" sz="800" b="0" i="0" u="none" strike="noStrike" dirty="0">
                        <a:solidFill>
                          <a:srgbClr val="000000"/>
                        </a:solidFill>
                        <a:effectLst/>
                        <a:latin typeface="Arial" panose="020B0604020202020204" pitchFamily="34" charset="0"/>
                      </a:endParaRPr>
                    </a:p>
                  </a:txBody>
                  <a:tcPr marL="7620" marR="7620" marT="7620" marB="0" anchor="ctr"/>
                </a:tc>
              </a:tr>
              <a:tr h="182880">
                <a:tc>
                  <a:txBody>
                    <a:bodyPr/>
                    <a:lstStyle/>
                    <a:p>
                      <a:pPr algn="ctr" fontAlgn="b"/>
                      <a:r>
                        <a:rPr lang="en-GB" sz="1100" u="none" strike="noStrike">
                          <a:effectLst/>
                        </a:rPr>
                        <a:t> Belarus</a:t>
                      </a:r>
                      <a:endParaRPr lang="en-GB" sz="11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GB" sz="800" u="none" strike="noStrike">
                          <a:effectLst/>
                        </a:rPr>
                        <a:t>34%</a:t>
                      </a:r>
                      <a:endParaRPr lang="en-GB" sz="8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GB" sz="800" u="none" strike="noStrike" dirty="0">
                          <a:effectLst/>
                        </a:rPr>
                        <a:t>56%</a:t>
                      </a:r>
                      <a:endParaRPr lang="en-GB" sz="800" b="0" i="0" u="none" strike="noStrike" dirty="0">
                        <a:solidFill>
                          <a:srgbClr val="000000"/>
                        </a:solidFill>
                        <a:effectLst/>
                        <a:latin typeface="Arial" panose="020B0604020202020204" pitchFamily="34" charset="0"/>
                      </a:endParaRPr>
                    </a:p>
                  </a:txBody>
                  <a:tcPr marL="7620" marR="7620" marT="7620" marB="0" anchor="ctr"/>
                </a:tc>
              </a:tr>
              <a:tr h="182880">
                <a:tc>
                  <a:txBody>
                    <a:bodyPr/>
                    <a:lstStyle/>
                    <a:p>
                      <a:pPr algn="ctr" fontAlgn="b"/>
                      <a:r>
                        <a:rPr lang="en-GB" sz="1100" u="none" strike="noStrike">
                          <a:effectLst/>
                        </a:rPr>
                        <a:t> Luxembourg</a:t>
                      </a:r>
                      <a:endParaRPr lang="en-GB" sz="11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GB" sz="800" u="none" strike="noStrike">
                          <a:effectLst/>
                        </a:rPr>
                        <a:t>39%</a:t>
                      </a:r>
                      <a:endParaRPr lang="en-GB" sz="8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GB" sz="800" u="none" strike="noStrike" dirty="0">
                          <a:effectLst/>
                        </a:rPr>
                        <a:t>59%</a:t>
                      </a:r>
                      <a:endParaRPr lang="en-GB" sz="800" b="0" i="0" u="none" strike="noStrike" dirty="0">
                        <a:solidFill>
                          <a:srgbClr val="000000"/>
                        </a:solidFill>
                        <a:effectLst/>
                        <a:latin typeface="Arial" panose="020B0604020202020204" pitchFamily="34" charset="0"/>
                      </a:endParaRPr>
                    </a:p>
                  </a:txBody>
                  <a:tcPr marL="7620" marR="7620" marT="7620" marB="0" anchor="ctr"/>
                </a:tc>
              </a:tr>
            </a:tbl>
          </a:graphicData>
        </a:graphic>
      </p:graphicFrame>
    </p:spTree>
    <p:extLst>
      <p:ext uri="{BB962C8B-B14F-4D97-AF65-F5344CB8AC3E}">
        <p14:creationId xmlns:p14="http://schemas.microsoft.com/office/powerpoint/2010/main" val="22748017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smtClean="0"/>
              <a:t>Types of visualisation by technique</a:t>
            </a:r>
            <a:endParaRPr lang="en-GB" sz="2000" b="0" i="0" dirty="0"/>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sz="1800" b="1" dirty="0">
                <a:solidFill>
                  <a:schemeClr val="tx2"/>
                </a:solidFill>
              </a:rPr>
              <a:t>Relations and </a:t>
            </a:r>
            <a:r>
              <a:rPr lang="en-GB" sz="1800" b="1" dirty="0" smtClean="0">
                <a:solidFill>
                  <a:schemeClr val="tx2"/>
                </a:solidFill>
              </a:rPr>
              <a:t>dependencies</a:t>
            </a:r>
            <a:endParaRPr lang="en-GB" sz="1800" b="1" dirty="0">
              <a:solidFill>
                <a:schemeClr val="tx2"/>
              </a:solidFill>
            </a:endParaRPr>
          </a:p>
          <a:p>
            <a:r>
              <a:rPr lang="en-GB" sz="1800" dirty="0"/>
              <a:t>Relationships and dependencies between entities can be represented by </a:t>
            </a:r>
            <a:r>
              <a:rPr lang="en-GB" sz="1800" dirty="0" smtClean="0"/>
              <a:t>using </a:t>
            </a:r>
            <a:r>
              <a:rPr lang="en-GB" sz="1800" dirty="0"/>
              <a:t>nodes (representing </a:t>
            </a:r>
            <a:r>
              <a:rPr lang="en-GB" sz="1800" dirty="0" smtClean="0"/>
              <a:t>data </a:t>
            </a:r>
            <a:r>
              <a:rPr lang="en-GB" sz="1800" dirty="0"/>
              <a:t>elements)</a:t>
            </a:r>
            <a:r>
              <a:rPr lang="en-GB" dirty="0"/>
              <a:t> </a:t>
            </a:r>
            <a:r>
              <a:rPr lang="en-GB" sz="1800" dirty="0"/>
              <a:t>and links (representing relationships or dependencies</a:t>
            </a:r>
            <a:r>
              <a:rPr lang="en-GB" sz="1800" dirty="0" smtClean="0"/>
              <a:t>).</a:t>
            </a:r>
            <a:endParaRPr lang="en-GB" b="1" dirty="0">
              <a:solidFill>
                <a:schemeClr val="tx2"/>
              </a:solidFill>
            </a:endParaRPr>
          </a:p>
        </p:txBody>
      </p:sp>
      <p:pic>
        <p:nvPicPr>
          <p:cNvPr id="10" name="Imagen 1"/>
          <p:cNvPicPr/>
          <p:nvPr/>
        </p:nvPicPr>
        <p:blipFill rotWithShape="1">
          <a:blip r:embed="rId3" cstate="print">
            <a:extLst>
              <a:ext uri="{28A0092B-C50C-407E-A947-70E740481C1C}">
                <a14:useLocalDpi xmlns:a14="http://schemas.microsoft.com/office/drawing/2010/main" val="0"/>
              </a:ext>
            </a:extLst>
          </a:blip>
          <a:srcRect t="16594"/>
          <a:stretch/>
        </p:blipFill>
        <p:spPr>
          <a:xfrm>
            <a:off x="2920480" y="3501008"/>
            <a:ext cx="2766836" cy="1769558"/>
          </a:xfrm>
          <a:prstGeom prst="rect">
            <a:avLst/>
          </a:prstGeom>
        </p:spPr>
      </p:pic>
      <p:pic>
        <p:nvPicPr>
          <p:cNvPr id="11" name="Imagen 1">
            <a:hlinkClick r:id="rId4"/>
          </p:cNvPr>
          <p:cNvPicPr/>
          <p:nvPr/>
        </p:nvPicPr>
        <p:blipFill>
          <a:blip r:embed="rId5" cstate="print">
            <a:extLst>
              <a:ext uri="{28A0092B-C50C-407E-A947-70E740481C1C}">
                <a14:useLocalDpi xmlns:a14="http://schemas.microsoft.com/office/drawing/2010/main" val="0"/>
              </a:ext>
            </a:extLst>
          </a:blip>
          <a:stretch>
            <a:fillRect/>
          </a:stretch>
        </p:blipFill>
        <p:spPr>
          <a:xfrm>
            <a:off x="5724128" y="3517476"/>
            <a:ext cx="2701108" cy="1711626"/>
          </a:xfrm>
          <a:prstGeom prst="rect">
            <a:avLst/>
          </a:prstGeom>
        </p:spPr>
      </p:pic>
      <p:pic>
        <p:nvPicPr>
          <p:cNvPr id="12" name="Imagen 1">
            <a:hlinkClick r:id="rId6"/>
          </p:cNvPr>
          <p:cNvPicPr/>
          <p:nvPr/>
        </p:nvPicPr>
        <p:blipFill rotWithShape="1">
          <a:blip r:embed="rId7" cstate="print">
            <a:extLst>
              <a:ext uri="{28A0092B-C50C-407E-A947-70E740481C1C}">
                <a14:useLocalDpi xmlns:a14="http://schemas.microsoft.com/office/drawing/2010/main" val="0"/>
              </a:ext>
            </a:extLst>
          </a:blip>
          <a:srcRect l="9849" t="13801" r="10038" b="6127"/>
          <a:stretch/>
        </p:blipFill>
        <p:spPr>
          <a:xfrm>
            <a:off x="539552" y="3640586"/>
            <a:ext cx="2407938" cy="1629979"/>
          </a:xfrm>
          <a:prstGeom prst="rect">
            <a:avLst/>
          </a:prstGeom>
        </p:spPr>
      </p:pic>
      <p:sp>
        <p:nvSpPr>
          <p:cNvPr id="4" name="Slide Number Placeholder 3"/>
          <p:cNvSpPr>
            <a:spLocks noGrp="1"/>
          </p:cNvSpPr>
          <p:nvPr>
            <p:ph type="sldNum" sz="quarter" idx="18"/>
          </p:nvPr>
        </p:nvSpPr>
        <p:spPr/>
        <p:txBody>
          <a:bodyPr/>
          <a:lstStyle/>
          <a:p>
            <a:fld id="{F5E609D5-BB2C-4735-B62A-4AB7F7AFBFEB}" type="slidenum">
              <a:rPr lang="en-GB" smtClean="0"/>
              <a:pPr/>
              <a:t>41</a:t>
            </a:fld>
            <a:endParaRPr lang="en-GB"/>
          </a:p>
        </p:txBody>
      </p:sp>
      <p:sp>
        <p:nvSpPr>
          <p:cNvPr id="5" name="Date Placeholder 4"/>
          <p:cNvSpPr>
            <a:spLocks noGrp="1"/>
          </p:cNvSpPr>
          <p:nvPr>
            <p:ph type="dt" sz="half" idx="16"/>
          </p:nvPr>
        </p:nvSpPr>
        <p:spPr/>
        <p:txBody>
          <a:bodyPr/>
          <a:lstStyle/>
          <a:p>
            <a:r>
              <a:rPr lang="en-US" smtClean="0"/>
              <a:t>November 2016</a:t>
            </a:r>
            <a:endParaRPr lang="en-GB"/>
          </a:p>
        </p:txBody>
      </p:sp>
      <p:sp>
        <p:nvSpPr>
          <p:cNvPr id="6" name="Footer Placeholder 5"/>
          <p:cNvSpPr>
            <a:spLocks noGrp="1"/>
          </p:cNvSpPr>
          <p:nvPr>
            <p:ph type="ftr" sz="quarter" idx="17"/>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16114948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Types of visualisation by technique</a:t>
            </a:r>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sz="1800" b="1" dirty="0">
                <a:solidFill>
                  <a:schemeClr val="tx2"/>
                </a:solidFill>
              </a:rPr>
              <a:t>Line </a:t>
            </a:r>
            <a:r>
              <a:rPr lang="en-GB" sz="1800" b="1" dirty="0" smtClean="0">
                <a:solidFill>
                  <a:schemeClr val="tx2"/>
                </a:solidFill>
              </a:rPr>
              <a:t>Graphs</a:t>
            </a:r>
            <a:endParaRPr lang="en-GB" sz="1800" b="1" dirty="0">
              <a:solidFill>
                <a:schemeClr val="tx2"/>
              </a:solidFill>
            </a:endParaRPr>
          </a:p>
          <a:p>
            <a:pPr>
              <a:spcAft>
                <a:spcPts val="1200"/>
              </a:spcAft>
            </a:pPr>
            <a:r>
              <a:rPr lang="en-GB" sz="1800" dirty="0"/>
              <a:t>Represent </a:t>
            </a:r>
            <a:r>
              <a:rPr lang="en-GB" sz="1800" dirty="0" smtClean="0"/>
              <a:t>the </a:t>
            </a:r>
            <a:r>
              <a:rPr lang="en-GB" sz="1800" dirty="0"/>
              <a:t>relation between two or more variables as a single line or area.</a:t>
            </a:r>
            <a:endParaRPr lang="en-GB" b="1" dirty="0">
              <a:solidFill>
                <a:schemeClr val="tx2"/>
              </a:solidFill>
            </a:endParaRPr>
          </a:p>
        </p:txBody>
      </p:sp>
      <p:pic>
        <p:nvPicPr>
          <p:cNvPr id="10" name="Imagen 2">
            <a:hlinkClick r:id="rId3"/>
          </p:cNvPr>
          <p:cNvPicPr/>
          <p:nvPr/>
        </p:nvPicPr>
        <p:blipFill>
          <a:blip r:embed="rId4" cstate="print">
            <a:extLst>
              <a:ext uri="{28A0092B-C50C-407E-A947-70E740481C1C}">
                <a14:useLocalDpi xmlns:a14="http://schemas.microsoft.com/office/drawing/2010/main" val="0"/>
              </a:ext>
            </a:extLst>
          </a:blip>
          <a:stretch>
            <a:fillRect/>
          </a:stretch>
        </p:blipFill>
        <p:spPr>
          <a:xfrm>
            <a:off x="162367" y="3508750"/>
            <a:ext cx="3444870" cy="1988972"/>
          </a:xfrm>
          <a:prstGeom prst="rect">
            <a:avLst/>
          </a:prstGeom>
        </p:spPr>
      </p:pic>
      <p:pic>
        <p:nvPicPr>
          <p:cNvPr id="11" name="Imagen 2">
            <a:hlinkClick r:id="rId5"/>
          </p:cNvPr>
          <p:cNvPicPr/>
          <p:nvPr/>
        </p:nvPicPr>
        <p:blipFill>
          <a:blip r:embed="rId6" cstate="print">
            <a:extLst>
              <a:ext uri="{28A0092B-C50C-407E-A947-70E740481C1C}">
                <a14:useLocalDpi xmlns:a14="http://schemas.microsoft.com/office/drawing/2010/main" val="0"/>
              </a:ext>
            </a:extLst>
          </a:blip>
          <a:stretch>
            <a:fillRect/>
          </a:stretch>
        </p:blipFill>
        <p:spPr>
          <a:xfrm>
            <a:off x="3491880" y="3509486"/>
            <a:ext cx="2651284" cy="1895186"/>
          </a:xfrm>
          <a:prstGeom prst="rect">
            <a:avLst/>
          </a:prstGeom>
        </p:spPr>
      </p:pic>
      <p:pic>
        <p:nvPicPr>
          <p:cNvPr id="12" name="Picture 11">
            <a:hlinkClick r:id="rId7"/>
          </p:cNvPr>
          <p:cNvPicPr/>
          <p:nvPr/>
        </p:nvPicPr>
        <p:blipFill>
          <a:blip r:embed="rId8"/>
          <a:stretch>
            <a:fillRect/>
          </a:stretch>
        </p:blipFill>
        <p:spPr>
          <a:xfrm>
            <a:off x="6306879" y="3501008"/>
            <a:ext cx="2445102" cy="1863884"/>
          </a:xfrm>
          <a:prstGeom prst="rect">
            <a:avLst/>
          </a:prstGeom>
        </p:spPr>
      </p:pic>
      <p:sp>
        <p:nvSpPr>
          <p:cNvPr id="4" name="Slide Number Placeholder 3"/>
          <p:cNvSpPr>
            <a:spLocks noGrp="1"/>
          </p:cNvSpPr>
          <p:nvPr>
            <p:ph type="sldNum" sz="quarter" idx="18"/>
          </p:nvPr>
        </p:nvSpPr>
        <p:spPr/>
        <p:txBody>
          <a:bodyPr/>
          <a:lstStyle/>
          <a:p>
            <a:fld id="{F5E609D5-BB2C-4735-B62A-4AB7F7AFBFEB}" type="slidenum">
              <a:rPr lang="en-GB" smtClean="0"/>
              <a:pPr/>
              <a:t>42</a:t>
            </a:fld>
            <a:endParaRPr lang="en-GB"/>
          </a:p>
        </p:txBody>
      </p:sp>
      <p:sp>
        <p:nvSpPr>
          <p:cNvPr id="5" name="Date Placeholder 4"/>
          <p:cNvSpPr>
            <a:spLocks noGrp="1"/>
          </p:cNvSpPr>
          <p:nvPr>
            <p:ph type="dt" sz="half" idx="16"/>
          </p:nvPr>
        </p:nvSpPr>
        <p:spPr/>
        <p:txBody>
          <a:bodyPr/>
          <a:lstStyle/>
          <a:p>
            <a:r>
              <a:rPr lang="en-US" smtClean="0"/>
              <a:t>November 2016</a:t>
            </a:r>
            <a:endParaRPr lang="en-GB"/>
          </a:p>
        </p:txBody>
      </p:sp>
      <p:sp>
        <p:nvSpPr>
          <p:cNvPr id="6" name="Footer Placeholder 5"/>
          <p:cNvSpPr>
            <a:spLocks noGrp="1"/>
          </p:cNvSpPr>
          <p:nvPr>
            <p:ph type="ftr" sz="quarter" idx="17"/>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38760774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Types of visualisation by technique</a:t>
            </a:r>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sz="1800" b="1" dirty="0">
                <a:solidFill>
                  <a:schemeClr val="tx2"/>
                </a:solidFill>
              </a:rPr>
              <a:t>Line </a:t>
            </a:r>
            <a:r>
              <a:rPr lang="en-GB" sz="1800" b="1" dirty="0" smtClean="0">
                <a:solidFill>
                  <a:schemeClr val="tx2"/>
                </a:solidFill>
              </a:rPr>
              <a:t>Graphs</a:t>
            </a:r>
            <a:endParaRPr lang="en-GB" sz="1800" b="1" dirty="0">
              <a:solidFill>
                <a:schemeClr val="tx2"/>
              </a:solidFill>
            </a:endParaRPr>
          </a:p>
          <a:p>
            <a:pPr>
              <a:spcAft>
                <a:spcPts val="1200"/>
              </a:spcAft>
            </a:pPr>
            <a:r>
              <a:rPr lang="en-GB" sz="1800" dirty="0"/>
              <a:t>Represent </a:t>
            </a:r>
            <a:r>
              <a:rPr lang="en-GB" sz="1800" dirty="0" smtClean="0"/>
              <a:t>the </a:t>
            </a:r>
            <a:r>
              <a:rPr lang="en-GB" sz="1800" dirty="0"/>
              <a:t>relation between two or more variables as a single line or area</a:t>
            </a:r>
            <a:r>
              <a:rPr lang="en-GB" sz="1800" dirty="0" smtClean="0"/>
              <a:t>.</a:t>
            </a:r>
            <a:endParaRPr lang="en-GB" sz="1800" dirty="0"/>
          </a:p>
          <a:p>
            <a:pPr>
              <a:spcAft>
                <a:spcPts val="1200"/>
              </a:spcAft>
            </a:pPr>
            <a:endParaRPr lang="en-GB" sz="1800" b="1" dirty="0" smtClean="0">
              <a:solidFill>
                <a:schemeClr val="tx2"/>
              </a:solidFill>
            </a:endParaRPr>
          </a:p>
          <a:p>
            <a:pPr>
              <a:spcAft>
                <a:spcPts val="1200"/>
              </a:spcAft>
            </a:pPr>
            <a:endParaRPr lang="en-GB" sz="1800" b="1" dirty="0" smtClean="0">
              <a:solidFill>
                <a:schemeClr val="tx2"/>
              </a:solidFill>
            </a:endParaRPr>
          </a:p>
          <a:p>
            <a:pPr>
              <a:spcAft>
                <a:spcPts val="1200"/>
              </a:spcAft>
            </a:pPr>
            <a:r>
              <a:rPr lang="en-GB" sz="1400" dirty="0" smtClean="0"/>
              <a:t>Select Data -&gt; Insert -&gt; Charts -&gt; …</a:t>
            </a:r>
            <a:endParaRPr lang="en-GB" sz="1200" dirty="0"/>
          </a:p>
        </p:txBody>
      </p:sp>
      <p:sp>
        <p:nvSpPr>
          <p:cNvPr id="4" name="Slide Number Placeholder 3"/>
          <p:cNvSpPr>
            <a:spLocks noGrp="1"/>
          </p:cNvSpPr>
          <p:nvPr>
            <p:ph type="sldNum" sz="quarter" idx="18"/>
          </p:nvPr>
        </p:nvSpPr>
        <p:spPr/>
        <p:txBody>
          <a:bodyPr/>
          <a:lstStyle/>
          <a:p>
            <a:fld id="{F5E609D5-BB2C-4735-B62A-4AB7F7AFBFEB}" type="slidenum">
              <a:rPr lang="en-GB" smtClean="0"/>
              <a:pPr/>
              <a:t>43</a:t>
            </a:fld>
            <a:endParaRPr lang="en-GB"/>
          </a:p>
        </p:txBody>
      </p:sp>
      <p:sp>
        <p:nvSpPr>
          <p:cNvPr id="5" name="Date Placeholder 4"/>
          <p:cNvSpPr>
            <a:spLocks noGrp="1"/>
          </p:cNvSpPr>
          <p:nvPr>
            <p:ph type="dt" sz="half" idx="16"/>
          </p:nvPr>
        </p:nvSpPr>
        <p:spPr/>
        <p:txBody>
          <a:bodyPr/>
          <a:lstStyle/>
          <a:p>
            <a:r>
              <a:rPr lang="en-US" smtClean="0"/>
              <a:t>November 2016</a:t>
            </a:r>
            <a:endParaRPr lang="en-GB"/>
          </a:p>
        </p:txBody>
      </p:sp>
      <p:sp>
        <p:nvSpPr>
          <p:cNvPr id="6" name="Footer Placeholder 5"/>
          <p:cNvSpPr>
            <a:spLocks noGrp="1"/>
          </p:cNvSpPr>
          <p:nvPr>
            <p:ph type="ftr" sz="quarter" idx="17"/>
          </p:nvPr>
        </p:nvSpPr>
        <p:spPr/>
        <p:txBody>
          <a:bodyPr/>
          <a:lstStyle/>
          <a:p>
            <a:r>
              <a:rPr lang="en-GB" smtClean="0"/>
              <a:t>Data visualisation workshop - Excel</a:t>
            </a:r>
            <a:endParaRPr lang="en-GB"/>
          </a:p>
        </p:txBody>
      </p:sp>
      <p:graphicFrame>
        <p:nvGraphicFramePr>
          <p:cNvPr id="13" name="Chart 12"/>
          <p:cNvGraphicFramePr>
            <a:graphicFrameLocks/>
          </p:cNvGraphicFramePr>
          <p:nvPr>
            <p:extLst>
              <p:ext uri="{D42A27DB-BD31-4B8C-83A1-F6EECF244321}">
                <p14:modId xmlns:p14="http://schemas.microsoft.com/office/powerpoint/2010/main" val="205235136"/>
              </p:ext>
            </p:extLst>
          </p:nvPr>
        </p:nvGraphicFramePr>
        <p:xfrm>
          <a:off x="530352" y="3861048"/>
          <a:ext cx="3969640" cy="21419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a:graphicFrameLocks/>
          </p:cNvGraphicFramePr>
          <p:nvPr>
            <p:extLst>
              <p:ext uri="{D42A27DB-BD31-4B8C-83A1-F6EECF244321}">
                <p14:modId xmlns:p14="http://schemas.microsoft.com/office/powerpoint/2010/main" val="3923250494"/>
              </p:ext>
            </p:extLst>
          </p:nvPr>
        </p:nvGraphicFramePr>
        <p:xfrm>
          <a:off x="4716016" y="3861048"/>
          <a:ext cx="3894584" cy="214198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738336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Types of visualisation </a:t>
            </a:r>
            <a:r>
              <a:rPr lang="en-GB" sz="2000" b="0" i="0" dirty="0" smtClean="0"/>
              <a:t>by </a:t>
            </a:r>
            <a:r>
              <a:rPr lang="en-GB" sz="2000" b="0" i="0" dirty="0"/>
              <a:t>technique</a:t>
            </a:r>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sz="1800" b="1" dirty="0">
                <a:solidFill>
                  <a:schemeClr val="tx2"/>
                </a:solidFill>
              </a:rPr>
              <a:t>Dots or Bubble </a:t>
            </a:r>
            <a:r>
              <a:rPr lang="en-GB" sz="1800" b="1" dirty="0" smtClean="0">
                <a:solidFill>
                  <a:schemeClr val="tx2"/>
                </a:solidFill>
              </a:rPr>
              <a:t>graphs</a:t>
            </a:r>
            <a:endParaRPr lang="en-GB" sz="1800" b="1" dirty="0">
              <a:solidFill>
                <a:schemeClr val="tx2"/>
              </a:solidFill>
            </a:endParaRPr>
          </a:p>
          <a:p>
            <a:pPr>
              <a:spcAft>
                <a:spcPts val="1200"/>
              </a:spcAft>
            </a:pPr>
            <a:r>
              <a:rPr lang="en-GB" sz="1800" dirty="0"/>
              <a:t>Are </a:t>
            </a:r>
            <a:r>
              <a:rPr lang="en-GB" sz="1800" dirty="0" smtClean="0"/>
              <a:t>a </a:t>
            </a:r>
            <a:r>
              <a:rPr lang="en-GB" sz="1800" dirty="0"/>
              <a:t>graphical display of data, representing the relation between two or more variables using dots or bubbles.</a:t>
            </a:r>
            <a:endParaRPr lang="en-GB" sz="1800" b="1" dirty="0">
              <a:solidFill>
                <a:schemeClr val="tx2"/>
              </a:solidFill>
            </a:endParaRPr>
          </a:p>
        </p:txBody>
      </p:sp>
      <p:pic>
        <p:nvPicPr>
          <p:cNvPr id="10" name="Picture 9">
            <a:hlinkClick r:id="rId3"/>
          </p:cNvPr>
          <p:cNvPicPr/>
          <p:nvPr/>
        </p:nvPicPr>
        <p:blipFill rotWithShape="1">
          <a:blip r:embed="rId4" cstate="print">
            <a:extLst>
              <a:ext uri="{28A0092B-C50C-407E-A947-70E740481C1C}">
                <a14:useLocalDpi xmlns:a14="http://schemas.microsoft.com/office/drawing/2010/main" val="0"/>
              </a:ext>
            </a:extLst>
          </a:blip>
          <a:srcRect r="4512"/>
          <a:stretch/>
        </p:blipFill>
        <p:spPr bwMode="auto">
          <a:xfrm>
            <a:off x="533400" y="3212975"/>
            <a:ext cx="2526432" cy="2641133"/>
          </a:xfrm>
          <a:prstGeom prst="rect">
            <a:avLst/>
          </a:prstGeom>
          <a:ln>
            <a:noFill/>
          </a:ln>
          <a:extLst>
            <a:ext uri="{53640926-AAD7-44D8-BBD7-CCE9431645EC}">
              <a14:shadowObscured xmlns:a14="http://schemas.microsoft.com/office/drawing/2010/main"/>
            </a:ext>
          </a:extLst>
        </p:spPr>
      </p:pic>
      <p:pic>
        <p:nvPicPr>
          <p:cNvPr id="11" name="Picture 10">
            <a:hlinkClick r:id="rId5"/>
          </p:cNvPr>
          <p:cNvPicPr/>
          <p:nvPr/>
        </p:nvPicPr>
        <p:blipFill>
          <a:blip r:embed="rId6"/>
          <a:stretch>
            <a:fillRect/>
          </a:stretch>
        </p:blipFill>
        <p:spPr>
          <a:xfrm>
            <a:off x="3275856" y="3462579"/>
            <a:ext cx="2121992" cy="2141924"/>
          </a:xfrm>
          <a:prstGeom prst="rect">
            <a:avLst/>
          </a:prstGeom>
        </p:spPr>
      </p:pic>
      <p:pic>
        <p:nvPicPr>
          <p:cNvPr id="12" name="Picture 11">
            <a:hlinkClick r:id="rId7"/>
          </p:cNvPr>
          <p:cNvPicPr/>
          <p:nvPr/>
        </p:nvPicPr>
        <p:blipFill>
          <a:blip r:embed="rId8"/>
          <a:stretch>
            <a:fillRect/>
          </a:stretch>
        </p:blipFill>
        <p:spPr>
          <a:xfrm>
            <a:off x="5508104" y="3535437"/>
            <a:ext cx="2770552" cy="2069066"/>
          </a:xfrm>
          <a:prstGeom prst="rect">
            <a:avLst/>
          </a:prstGeom>
        </p:spPr>
      </p:pic>
      <p:sp>
        <p:nvSpPr>
          <p:cNvPr id="4" name="Slide Number Placeholder 3"/>
          <p:cNvSpPr>
            <a:spLocks noGrp="1"/>
          </p:cNvSpPr>
          <p:nvPr>
            <p:ph type="sldNum" sz="quarter" idx="18"/>
          </p:nvPr>
        </p:nvSpPr>
        <p:spPr/>
        <p:txBody>
          <a:bodyPr/>
          <a:lstStyle/>
          <a:p>
            <a:fld id="{F5E609D5-BB2C-4735-B62A-4AB7F7AFBFEB}" type="slidenum">
              <a:rPr lang="en-GB" smtClean="0"/>
              <a:pPr/>
              <a:t>44</a:t>
            </a:fld>
            <a:endParaRPr lang="en-GB"/>
          </a:p>
        </p:txBody>
      </p:sp>
      <p:sp>
        <p:nvSpPr>
          <p:cNvPr id="5" name="Date Placeholder 4"/>
          <p:cNvSpPr>
            <a:spLocks noGrp="1"/>
          </p:cNvSpPr>
          <p:nvPr>
            <p:ph type="dt" sz="half" idx="16"/>
          </p:nvPr>
        </p:nvSpPr>
        <p:spPr/>
        <p:txBody>
          <a:bodyPr/>
          <a:lstStyle/>
          <a:p>
            <a:r>
              <a:rPr lang="en-US" smtClean="0"/>
              <a:t>November 2016</a:t>
            </a:r>
            <a:endParaRPr lang="en-GB"/>
          </a:p>
        </p:txBody>
      </p:sp>
      <p:sp>
        <p:nvSpPr>
          <p:cNvPr id="6" name="Footer Placeholder 5"/>
          <p:cNvSpPr>
            <a:spLocks noGrp="1"/>
          </p:cNvSpPr>
          <p:nvPr>
            <p:ph type="ftr" sz="quarter" idx="17"/>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39088755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Types of visualisation </a:t>
            </a:r>
            <a:r>
              <a:rPr lang="en-GB" sz="2000" b="0" i="0" dirty="0" smtClean="0"/>
              <a:t>by </a:t>
            </a:r>
            <a:r>
              <a:rPr lang="en-GB" sz="2000" b="0" i="0" dirty="0"/>
              <a:t>technique</a:t>
            </a:r>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sz="1800" b="1" dirty="0">
                <a:solidFill>
                  <a:schemeClr val="tx2"/>
                </a:solidFill>
              </a:rPr>
              <a:t>Dots or Bubble </a:t>
            </a:r>
            <a:r>
              <a:rPr lang="en-GB" sz="1800" b="1" dirty="0" smtClean="0">
                <a:solidFill>
                  <a:schemeClr val="tx2"/>
                </a:solidFill>
              </a:rPr>
              <a:t>graphs</a:t>
            </a:r>
            <a:endParaRPr lang="en-GB" sz="1800" b="1" dirty="0">
              <a:solidFill>
                <a:schemeClr val="tx2"/>
              </a:solidFill>
            </a:endParaRPr>
          </a:p>
          <a:p>
            <a:pPr>
              <a:spcAft>
                <a:spcPts val="1200"/>
              </a:spcAft>
            </a:pPr>
            <a:r>
              <a:rPr lang="en-GB" sz="1800" dirty="0"/>
              <a:t>Are </a:t>
            </a:r>
            <a:r>
              <a:rPr lang="en-GB" sz="1800" dirty="0" smtClean="0"/>
              <a:t>a </a:t>
            </a:r>
            <a:r>
              <a:rPr lang="en-GB" sz="1800" dirty="0"/>
              <a:t>graphical display of data, representing the relation between two or more variables using dots or bubbles</a:t>
            </a:r>
            <a:r>
              <a:rPr lang="en-GB" sz="1800" dirty="0" smtClean="0"/>
              <a:t>.</a:t>
            </a:r>
          </a:p>
          <a:p>
            <a:pPr>
              <a:spcAft>
                <a:spcPts val="1200"/>
              </a:spcAft>
            </a:pPr>
            <a:endParaRPr lang="en-GB" sz="1800" b="1" dirty="0">
              <a:solidFill>
                <a:schemeClr val="tx2"/>
              </a:solidFill>
            </a:endParaRPr>
          </a:p>
          <a:p>
            <a:pPr>
              <a:spcAft>
                <a:spcPts val="1200"/>
              </a:spcAft>
            </a:pPr>
            <a:endParaRPr lang="en-GB" sz="1800" b="1" dirty="0" smtClean="0">
              <a:solidFill>
                <a:schemeClr val="tx2"/>
              </a:solidFill>
            </a:endParaRPr>
          </a:p>
          <a:p>
            <a:pPr>
              <a:spcAft>
                <a:spcPts val="1200"/>
              </a:spcAft>
            </a:pPr>
            <a:r>
              <a:rPr lang="en-GB" sz="1400" dirty="0"/>
              <a:t>Select Data -&gt; Insert -&gt; Charts -&gt; …</a:t>
            </a:r>
          </a:p>
          <a:p>
            <a:pPr>
              <a:spcAft>
                <a:spcPts val="1200"/>
              </a:spcAft>
            </a:pPr>
            <a:endParaRPr lang="en-GB" sz="1800" b="1" dirty="0">
              <a:solidFill>
                <a:schemeClr val="tx2"/>
              </a:solidFill>
            </a:endParaRPr>
          </a:p>
        </p:txBody>
      </p:sp>
      <p:sp>
        <p:nvSpPr>
          <p:cNvPr id="4" name="Slide Number Placeholder 3"/>
          <p:cNvSpPr>
            <a:spLocks noGrp="1"/>
          </p:cNvSpPr>
          <p:nvPr>
            <p:ph type="sldNum" sz="quarter" idx="18"/>
          </p:nvPr>
        </p:nvSpPr>
        <p:spPr/>
        <p:txBody>
          <a:bodyPr/>
          <a:lstStyle/>
          <a:p>
            <a:fld id="{F5E609D5-BB2C-4735-B62A-4AB7F7AFBFEB}" type="slidenum">
              <a:rPr lang="en-GB" smtClean="0"/>
              <a:pPr/>
              <a:t>45</a:t>
            </a:fld>
            <a:endParaRPr lang="en-GB"/>
          </a:p>
        </p:txBody>
      </p:sp>
      <p:sp>
        <p:nvSpPr>
          <p:cNvPr id="5" name="Date Placeholder 4"/>
          <p:cNvSpPr>
            <a:spLocks noGrp="1"/>
          </p:cNvSpPr>
          <p:nvPr>
            <p:ph type="dt" sz="half" idx="16"/>
          </p:nvPr>
        </p:nvSpPr>
        <p:spPr/>
        <p:txBody>
          <a:bodyPr/>
          <a:lstStyle/>
          <a:p>
            <a:r>
              <a:rPr lang="en-US" smtClean="0"/>
              <a:t>November 2016</a:t>
            </a:r>
            <a:endParaRPr lang="en-GB"/>
          </a:p>
        </p:txBody>
      </p:sp>
      <p:sp>
        <p:nvSpPr>
          <p:cNvPr id="6" name="Footer Placeholder 5"/>
          <p:cNvSpPr>
            <a:spLocks noGrp="1"/>
          </p:cNvSpPr>
          <p:nvPr>
            <p:ph type="ftr" sz="quarter" idx="17"/>
          </p:nvPr>
        </p:nvSpPr>
        <p:spPr/>
        <p:txBody>
          <a:bodyPr/>
          <a:lstStyle/>
          <a:p>
            <a:r>
              <a:rPr lang="en-GB" smtClean="0"/>
              <a:t>Data visualisation workshop - Excel</a:t>
            </a:r>
            <a:endParaRPr lang="en-GB"/>
          </a:p>
        </p:txBody>
      </p:sp>
      <p:graphicFrame>
        <p:nvGraphicFramePr>
          <p:cNvPr id="13" name="Chart 12"/>
          <p:cNvGraphicFramePr>
            <a:graphicFrameLocks/>
          </p:cNvGraphicFramePr>
          <p:nvPr>
            <p:extLst>
              <p:ext uri="{D42A27DB-BD31-4B8C-83A1-F6EECF244321}">
                <p14:modId xmlns:p14="http://schemas.microsoft.com/office/powerpoint/2010/main" val="3596260432"/>
              </p:ext>
            </p:extLst>
          </p:nvPr>
        </p:nvGraphicFramePr>
        <p:xfrm>
          <a:off x="543856" y="4071600"/>
          <a:ext cx="3673204" cy="20951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a:graphicFrameLocks/>
          </p:cNvGraphicFramePr>
          <p:nvPr>
            <p:extLst>
              <p:ext uri="{D42A27DB-BD31-4B8C-83A1-F6EECF244321}">
                <p14:modId xmlns:p14="http://schemas.microsoft.com/office/powerpoint/2010/main" val="2201757669"/>
              </p:ext>
            </p:extLst>
          </p:nvPr>
        </p:nvGraphicFramePr>
        <p:xfrm>
          <a:off x="4743160" y="4071600"/>
          <a:ext cx="3833016" cy="209512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750573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Types of </a:t>
            </a:r>
            <a:r>
              <a:rPr lang="en-GB" sz="2000" b="0" i="0" dirty="0" smtClean="0"/>
              <a:t>visualisation </a:t>
            </a:r>
            <a:r>
              <a:rPr lang="en-GB" sz="2000" b="0" i="0" dirty="0"/>
              <a:t>by technique</a:t>
            </a:r>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sz="1800" b="1" dirty="0" smtClean="0">
                <a:solidFill>
                  <a:schemeClr val="tx2"/>
                </a:solidFill>
              </a:rPr>
              <a:t>Bar </a:t>
            </a:r>
            <a:r>
              <a:rPr lang="en-GB" sz="1800" b="1" dirty="0">
                <a:solidFill>
                  <a:schemeClr val="tx2"/>
                </a:solidFill>
              </a:rPr>
              <a:t>graphs</a:t>
            </a:r>
          </a:p>
          <a:p>
            <a:pPr>
              <a:spcAft>
                <a:spcPts val="1200"/>
              </a:spcAft>
            </a:pPr>
            <a:r>
              <a:rPr lang="en-GB" sz="1800" dirty="0"/>
              <a:t>Are </a:t>
            </a:r>
            <a:r>
              <a:rPr lang="en-GB" sz="1800" dirty="0" smtClean="0"/>
              <a:t>visualisations </a:t>
            </a:r>
            <a:r>
              <a:rPr lang="en-GB" sz="1800" dirty="0"/>
              <a:t>representing the relation between a categorical variable and a continuous variable.</a:t>
            </a:r>
            <a:endParaRPr lang="en-GB" sz="1800" b="1" dirty="0">
              <a:solidFill>
                <a:schemeClr val="tx2"/>
              </a:solidFill>
            </a:endParaRPr>
          </a:p>
        </p:txBody>
      </p:sp>
      <p:pic>
        <p:nvPicPr>
          <p:cNvPr id="10" name="Imagen 2">
            <a:hlinkClick r:id="rId3"/>
          </p:cNvPr>
          <p:cNvPicPr/>
          <p:nvPr/>
        </p:nvPicPr>
        <p:blipFill>
          <a:blip r:embed="rId4" cstate="print">
            <a:extLst>
              <a:ext uri="{28A0092B-C50C-407E-A947-70E740481C1C}">
                <a14:useLocalDpi xmlns:a14="http://schemas.microsoft.com/office/drawing/2010/main" val="0"/>
              </a:ext>
            </a:extLst>
          </a:blip>
          <a:stretch>
            <a:fillRect/>
          </a:stretch>
        </p:blipFill>
        <p:spPr>
          <a:xfrm>
            <a:off x="395536" y="3789040"/>
            <a:ext cx="2959146" cy="1842620"/>
          </a:xfrm>
          <a:prstGeom prst="rect">
            <a:avLst/>
          </a:prstGeom>
        </p:spPr>
      </p:pic>
      <p:pic>
        <p:nvPicPr>
          <p:cNvPr id="11" name="Imagen 1">
            <a:hlinkClick r:id="rId5"/>
          </p:cNvPr>
          <p:cNvPicPr/>
          <p:nvPr/>
        </p:nvPicPr>
        <p:blipFill>
          <a:blip r:embed="rId6" cstate="print">
            <a:extLst>
              <a:ext uri="{28A0092B-C50C-407E-A947-70E740481C1C}">
                <a14:useLocalDpi xmlns:a14="http://schemas.microsoft.com/office/drawing/2010/main" val="0"/>
              </a:ext>
            </a:extLst>
          </a:blip>
          <a:stretch>
            <a:fillRect/>
          </a:stretch>
        </p:blipFill>
        <p:spPr>
          <a:xfrm>
            <a:off x="3354682" y="3820839"/>
            <a:ext cx="2736306" cy="1671972"/>
          </a:xfrm>
          <a:prstGeom prst="rect">
            <a:avLst/>
          </a:prstGeom>
        </p:spPr>
      </p:pic>
      <p:pic>
        <p:nvPicPr>
          <p:cNvPr id="12" name="Picture 11">
            <a:hlinkClick r:id="rId7"/>
          </p:cNvPr>
          <p:cNvPicPr/>
          <p:nvPr/>
        </p:nvPicPr>
        <p:blipFill>
          <a:blip r:embed="rId8"/>
          <a:stretch>
            <a:fillRect/>
          </a:stretch>
        </p:blipFill>
        <p:spPr>
          <a:xfrm>
            <a:off x="6085081" y="3738256"/>
            <a:ext cx="2567666" cy="1790980"/>
          </a:xfrm>
          <a:prstGeom prst="rect">
            <a:avLst/>
          </a:prstGeom>
        </p:spPr>
      </p:pic>
      <p:sp>
        <p:nvSpPr>
          <p:cNvPr id="4" name="Slide Number Placeholder 3"/>
          <p:cNvSpPr>
            <a:spLocks noGrp="1"/>
          </p:cNvSpPr>
          <p:nvPr>
            <p:ph type="sldNum" sz="quarter" idx="18"/>
          </p:nvPr>
        </p:nvSpPr>
        <p:spPr/>
        <p:txBody>
          <a:bodyPr/>
          <a:lstStyle/>
          <a:p>
            <a:fld id="{F5E609D5-BB2C-4735-B62A-4AB7F7AFBFEB}" type="slidenum">
              <a:rPr lang="en-GB" smtClean="0"/>
              <a:pPr/>
              <a:t>46</a:t>
            </a:fld>
            <a:endParaRPr lang="en-GB"/>
          </a:p>
        </p:txBody>
      </p:sp>
      <p:sp>
        <p:nvSpPr>
          <p:cNvPr id="5" name="Date Placeholder 4"/>
          <p:cNvSpPr>
            <a:spLocks noGrp="1"/>
          </p:cNvSpPr>
          <p:nvPr>
            <p:ph type="dt" sz="half" idx="16"/>
          </p:nvPr>
        </p:nvSpPr>
        <p:spPr/>
        <p:txBody>
          <a:bodyPr/>
          <a:lstStyle/>
          <a:p>
            <a:r>
              <a:rPr lang="en-US" smtClean="0"/>
              <a:t>November 2016</a:t>
            </a:r>
            <a:endParaRPr lang="en-GB"/>
          </a:p>
        </p:txBody>
      </p:sp>
      <p:sp>
        <p:nvSpPr>
          <p:cNvPr id="6" name="Footer Placeholder 5"/>
          <p:cNvSpPr>
            <a:spLocks noGrp="1"/>
          </p:cNvSpPr>
          <p:nvPr>
            <p:ph type="ftr" sz="quarter" idx="17"/>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37412660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Types of </a:t>
            </a:r>
            <a:r>
              <a:rPr lang="en-GB" sz="2000" b="0" i="0" dirty="0" smtClean="0"/>
              <a:t>visualisation </a:t>
            </a:r>
            <a:r>
              <a:rPr lang="en-GB" sz="2000" b="0" i="0" dirty="0"/>
              <a:t>by technique</a:t>
            </a:r>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sz="1800" b="1" dirty="0" smtClean="0">
                <a:solidFill>
                  <a:schemeClr val="tx2"/>
                </a:solidFill>
              </a:rPr>
              <a:t>Bar </a:t>
            </a:r>
            <a:r>
              <a:rPr lang="en-GB" sz="1800" b="1" dirty="0">
                <a:solidFill>
                  <a:schemeClr val="tx2"/>
                </a:solidFill>
              </a:rPr>
              <a:t>graphs</a:t>
            </a:r>
          </a:p>
          <a:p>
            <a:pPr>
              <a:spcAft>
                <a:spcPts val="1200"/>
              </a:spcAft>
            </a:pPr>
            <a:r>
              <a:rPr lang="en-GB" sz="1800" dirty="0"/>
              <a:t>Are </a:t>
            </a:r>
            <a:r>
              <a:rPr lang="en-GB" sz="1800" dirty="0" smtClean="0"/>
              <a:t>visualisations </a:t>
            </a:r>
            <a:r>
              <a:rPr lang="en-GB" sz="1800" dirty="0"/>
              <a:t>representing the relation between a categorical variable and a continuous variable</a:t>
            </a:r>
            <a:r>
              <a:rPr lang="en-GB" sz="1800" dirty="0" smtClean="0"/>
              <a:t>.</a:t>
            </a:r>
          </a:p>
          <a:p>
            <a:pPr>
              <a:spcAft>
                <a:spcPts val="1200"/>
              </a:spcAft>
            </a:pPr>
            <a:endParaRPr lang="en-GB" sz="1800" b="1" dirty="0">
              <a:solidFill>
                <a:schemeClr val="tx2"/>
              </a:solidFill>
            </a:endParaRPr>
          </a:p>
          <a:p>
            <a:pPr>
              <a:spcAft>
                <a:spcPts val="1200"/>
              </a:spcAft>
            </a:pPr>
            <a:r>
              <a:rPr lang="en-GB" sz="1400" dirty="0"/>
              <a:t>Select Data -&gt; Insert -&gt; Charts -&gt; …</a:t>
            </a:r>
          </a:p>
          <a:p>
            <a:pPr>
              <a:spcAft>
                <a:spcPts val="1200"/>
              </a:spcAft>
            </a:pPr>
            <a:endParaRPr lang="en-GB" sz="1800" b="1" dirty="0">
              <a:solidFill>
                <a:schemeClr val="tx2"/>
              </a:solidFill>
            </a:endParaRPr>
          </a:p>
        </p:txBody>
      </p:sp>
      <p:sp>
        <p:nvSpPr>
          <p:cNvPr id="4" name="Slide Number Placeholder 3"/>
          <p:cNvSpPr>
            <a:spLocks noGrp="1"/>
          </p:cNvSpPr>
          <p:nvPr>
            <p:ph type="sldNum" sz="quarter" idx="18"/>
          </p:nvPr>
        </p:nvSpPr>
        <p:spPr/>
        <p:txBody>
          <a:bodyPr/>
          <a:lstStyle/>
          <a:p>
            <a:fld id="{F5E609D5-BB2C-4735-B62A-4AB7F7AFBFEB}" type="slidenum">
              <a:rPr lang="en-GB" smtClean="0"/>
              <a:pPr/>
              <a:t>47</a:t>
            </a:fld>
            <a:endParaRPr lang="en-GB"/>
          </a:p>
        </p:txBody>
      </p:sp>
      <p:sp>
        <p:nvSpPr>
          <p:cNvPr id="5" name="Date Placeholder 4"/>
          <p:cNvSpPr>
            <a:spLocks noGrp="1"/>
          </p:cNvSpPr>
          <p:nvPr>
            <p:ph type="dt" sz="half" idx="16"/>
          </p:nvPr>
        </p:nvSpPr>
        <p:spPr/>
        <p:txBody>
          <a:bodyPr/>
          <a:lstStyle/>
          <a:p>
            <a:r>
              <a:rPr lang="en-US" smtClean="0"/>
              <a:t>November 2016</a:t>
            </a:r>
            <a:endParaRPr lang="en-GB"/>
          </a:p>
        </p:txBody>
      </p:sp>
      <p:sp>
        <p:nvSpPr>
          <p:cNvPr id="6" name="Footer Placeholder 5"/>
          <p:cNvSpPr>
            <a:spLocks noGrp="1"/>
          </p:cNvSpPr>
          <p:nvPr>
            <p:ph type="ftr" sz="quarter" idx="17"/>
          </p:nvPr>
        </p:nvSpPr>
        <p:spPr/>
        <p:txBody>
          <a:bodyPr/>
          <a:lstStyle/>
          <a:p>
            <a:r>
              <a:rPr lang="en-GB" smtClean="0"/>
              <a:t>Data visualisation workshop - Excel</a:t>
            </a:r>
            <a:endParaRPr lang="en-GB"/>
          </a:p>
        </p:txBody>
      </p:sp>
      <p:graphicFrame>
        <p:nvGraphicFramePr>
          <p:cNvPr id="13" name="Chart 12"/>
          <p:cNvGraphicFramePr>
            <a:graphicFrameLocks/>
          </p:cNvGraphicFramePr>
          <p:nvPr>
            <p:extLst>
              <p:ext uri="{D42A27DB-BD31-4B8C-83A1-F6EECF244321}">
                <p14:modId xmlns:p14="http://schemas.microsoft.com/office/powerpoint/2010/main" val="4064134806"/>
              </p:ext>
            </p:extLst>
          </p:nvPr>
        </p:nvGraphicFramePr>
        <p:xfrm>
          <a:off x="4644008" y="3501008"/>
          <a:ext cx="3966592" cy="27473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a:graphicFrameLocks/>
          </p:cNvGraphicFramePr>
          <p:nvPr>
            <p:extLst>
              <p:ext uri="{D42A27DB-BD31-4B8C-83A1-F6EECF244321}">
                <p14:modId xmlns:p14="http://schemas.microsoft.com/office/powerpoint/2010/main" val="2306123539"/>
              </p:ext>
            </p:extLst>
          </p:nvPr>
        </p:nvGraphicFramePr>
        <p:xfrm>
          <a:off x="533400" y="3501008"/>
          <a:ext cx="3894584" cy="274739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647997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Types of visualisation </a:t>
            </a:r>
            <a:r>
              <a:rPr lang="en-GB" sz="2000" b="0" i="0" dirty="0" smtClean="0"/>
              <a:t>by </a:t>
            </a:r>
            <a:r>
              <a:rPr lang="en-GB" sz="2000" b="0" i="0" dirty="0"/>
              <a:t>technique</a:t>
            </a:r>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sz="1800" b="1" dirty="0">
                <a:solidFill>
                  <a:schemeClr val="tx2"/>
                </a:solidFill>
              </a:rPr>
              <a:t>Grids</a:t>
            </a:r>
          </a:p>
          <a:p>
            <a:pPr>
              <a:spcAft>
                <a:spcPts val="1200"/>
              </a:spcAft>
            </a:pPr>
            <a:r>
              <a:rPr lang="en-GB" sz="1800" dirty="0"/>
              <a:t>Representing entities in a grid to map them according to two or more </a:t>
            </a:r>
            <a:r>
              <a:rPr lang="en-GB" sz="1800" dirty="0" smtClean="0"/>
              <a:t>axes.</a:t>
            </a:r>
            <a:endParaRPr lang="en-GB" b="1" dirty="0">
              <a:solidFill>
                <a:schemeClr val="tx2"/>
              </a:solidFill>
            </a:endParaRPr>
          </a:p>
        </p:txBody>
      </p:sp>
      <p:pic>
        <p:nvPicPr>
          <p:cNvPr id="11" name="Imagen 1">
            <a:hlinkClick r:id="rId3"/>
          </p:cNvPr>
          <p:cNvPicPr/>
          <p:nvPr/>
        </p:nvPicPr>
        <p:blipFill>
          <a:blip r:embed="rId4" cstate="print">
            <a:extLst>
              <a:ext uri="{28A0092B-C50C-407E-A947-70E740481C1C}">
                <a14:useLocalDpi xmlns:a14="http://schemas.microsoft.com/office/drawing/2010/main" val="0"/>
              </a:ext>
            </a:extLst>
          </a:blip>
          <a:stretch>
            <a:fillRect/>
          </a:stretch>
        </p:blipFill>
        <p:spPr>
          <a:xfrm>
            <a:off x="3592364" y="3356992"/>
            <a:ext cx="2419796" cy="2440838"/>
          </a:xfrm>
          <a:prstGeom prst="rect">
            <a:avLst/>
          </a:prstGeom>
        </p:spPr>
      </p:pic>
      <p:pic>
        <p:nvPicPr>
          <p:cNvPr id="12" name="Imagen 3">
            <a:hlinkClick r:id="rId5"/>
          </p:cNvPr>
          <p:cNvPicPr/>
          <p:nvPr/>
        </p:nvPicPr>
        <p:blipFill>
          <a:blip r:embed="rId6">
            <a:extLst>
              <a:ext uri="{28A0092B-C50C-407E-A947-70E740481C1C}">
                <a14:useLocalDpi xmlns:a14="http://schemas.microsoft.com/office/drawing/2010/main" val="0"/>
              </a:ext>
            </a:extLst>
          </a:blip>
          <a:stretch>
            <a:fillRect/>
          </a:stretch>
        </p:blipFill>
        <p:spPr>
          <a:xfrm>
            <a:off x="6075560" y="3879546"/>
            <a:ext cx="2960936" cy="1623940"/>
          </a:xfrm>
          <a:prstGeom prst="rect">
            <a:avLst/>
          </a:prstGeom>
        </p:spPr>
      </p:pic>
      <p:pic>
        <p:nvPicPr>
          <p:cNvPr id="13" name="Imagen 1">
            <a:hlinkClick r:id="rId7"/>
          </p:cNvPr>
          <p:cNvPicPr/>
          <p:nvPr/>
        </p:nvPicPr>
        <p:blipFill>
          <a:blip r:embed="rId8" cstate="print">
            <a:extLst>
              <a:ext uri="{28A0092B-C50C-407E-A947-70E740481C1C}">
                <a14:useLocalDpi xmlns:a14="http://schemas.microsoft.com/office/drawing/2010/main" val="0"/>
              </a:ext>
            </a:extLst>
          </a:blip>
          <a:stretch>
            <a:fillRect/>
          </a:stretch>
        </p:blipFill>
        <p:spPr>
          <a:xfrm>
            <a:off x="501530" y="3710444"/>
            <a:ext cx="2918342" cy="1962144"/>
          </a:xfrm>
          <a:prstGeom prst="rect">
            <a:avLst/>
          </a:prstGeom>
        </p:spPr>
      </p:pic>
      <p:sp>
        <p:nvSpPr>
          <p:cNvPr id="4" name="Slide Number Placeholder 3"/>
          <p:cNvSpPr>
            <a:spLocks noGrp="1"/>
          </p:cNvSpPr>
          <p:nvPr>
            <p:ph type="sldNum" sz="quarter" idx="18"/>
          </p:nvPr>
        </p:nvSpPr>
        <p:spPr/>
        <p:txBody>
          <a:bodyPr/>
          <a:lstStyle/>
          <a:p>
            <a:fld id="{F5E609D5-BB2C-4735-B62A-4AB7F7AFBFEB}" type="slidenum">
              <a:rPr lang="en-GB" smtClean="0"/>
              <a:pPr/>
              <a:t>48</a:t>
            </a:fld>
            <a:endParaRPr lang="en-GB"/>
          </a:p>
        </p:txBody>
      </p:sp>
      <p:sp>
        <p:nvSpPr>
          <p:cNvPr id="5" name="Date Placeholder 4"/>
          <p:cNvSpPr>
            <a:spLocks noGrp="1"/>
          </p:cNvSpPr>
          <p:nvPr>
            <p:ph type="dt" sz="half" idx="16"/>
          </p:nvPr>
        </p:nvSpPr>
        <p:spPr/>
        <p:txBody>
          <a:bodyPr/>
          <a:lstStyle/>
          <a:p>
            <a:r>
              <a:rPr lang="en-US" smtClean="0"/>
              <a:t>November 2016</a:t>
            </a:r>
            <a:endParaRPr lang="en-GB"/>
          </a:p>
        </p:txBody>
      </p:sp>
      <p:sp>
        <p:nvSpPr>
          <p:cNvPr id="6" name="Footer Placeholder 5"/>
          <p:cNvSpPr>
            <a:spLocks noGrp="1"/>
          </p:cNvSpPr>
          <p:nvPr>
            <p:ph type="ftr" sz="quarter" idx="17"/>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18662364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Types of visualisation </a:t>
            </a:r>
            <a:r>
              <a:rPr lang="en-GB" sz="2000" b="0" i="0" dirty="0" smtClean="0"/>
              <a:t>by </a:t>
            </a:r>
            <a:r>
              <a:rPr lang="en-GB" sz="2000" b="0" i="0" dirty="0"/>
              <a:t>technique</a:t>
            </a:r>
          </a:p>
        </p:txBody>
      </p:sp>
      <p:sp>
        <p:nvSpPr>
          <p:cNvPr id="3" name="Content Placeholder 2"/>
          <p:cNvSpPr>
            <a:spLocks noGrp="1"/>
          </p:cNvSpPr>
          <p:nvPr>
            <p:ph sz="quarter" idx="15"/>
          </p:nvPr>
        </p:nvSpPr>
        <p:spPr>
          <a:xfrm>
            <a:off x="530352" y="1600200"/>
            <a:ext cx="8077200" cy="4572000"/>
          </a:xfrm>
        </p:spPr>
        <p:txBody>
          <a:bodyPr/>
          <a:lstStyle/>
          <a:p>
            <a:pPr>
              <a:spcAft>
                <a:spcPts val="1200"/>
              </a:spcAft>
            </a:pPr>
            <a:r>
              <a:rPr lang="en-GB" sz="1800" b="1" dirty="0">
                <a:solidFill>
                  <a:schemeClr val="tx2"/>
                </a:solidFill>
              </a:rPr>
              <a:t>Grids</a:t>
            </a:r>
          </a:p>
          <a:p>
            <a:pPr>
              <a:spcAft>
                <a:spcPts val="1200"/>
              </a:spcAft>
            </a:pPr>
            <a:r>
              <a:rPr lang="en-GB" sz="1800" dirty="0"/>
              <a:t>Representing entities in a grid to map them according to two or more </a:t>
            </a:r>
            <a:r>
              <a:rPr lang="en-GB" sz="1800" dirty="0" smtClean="0"/>
              <a:t>axes.</a:t>
            </a:r>
          </a:p>
          <a:p>
            <a:pPr>
              <a:spcAft>
                <a:spcPts val="1200"/>
              </a:spcAft>
            </a:pPr>
            <a:endParaRPr lang="en-GB" sz="900" b="1" dirty="0" smtClean="0">
              <a:solidFill>
                <a:schemeClr val="tx2"/>
              </a:solidFill>
            </a:endParaRPr>
          </a:p>
          <a:p>
            <a:pPr>
              <a:spcAft>
                <a:spcPts val="1200"/>
              </a:spcAft>
            </a:pPr>
            <a:endParaRPr lang="en-GB" sz="1400" b="1" dirty="0">
              <a:solidFill>
                <a:schemeClr val="tx2"/>
              </a:solidFill>
            </a:endParaRPr>
          </a:p>
          <a:p>
            <a:pPr>
              <a:spcAft>
                <a:spcPts val="1200"/>
              </a:spcAft>
            </a:pPr>
            <a:r>
              <a:rPr lang="en-GB" sz="1400" dirty="0"/>
              <a:t>Select Data -&gt; Insert -&gt; Charts -&gt; …</a:t>
            </a:r>
          </a:p>
          <a:p>
            <a:pPr>
              <a:spcAft>
                <a:spcPts val="1200"/>
              </a:spcAft>
            </a:pPr>
            <a:endParaRPr lang="en-GB" b="1" dirty="0">
              <a:solidFill>
                <a:schemeClr val="tx2"/>
              </a:solidFill>
            </a:endParaRPr>
          </a:p>
        </p:txBody>
      </p:sp>
      <p:sp>
        <p:nvSpPr>
          <p:cNvPr id="4" name="Slide Number Placeholder 3"/>
          <p:cNvSpPr>
            <a:spLocks noGrp="1"/>
          </p:cNvSpPr>
          <p:nvPr>
            <p:ph type="sldNum" sz="quarter" idx="18"/>
          </p:nvPr>
        </p:nvSpPr>
        <p:spPr/>
        <p:txBody>
          <a:bodyPr/>
          <a:lstStyle/>
          <a:p>
            <a:fld id="{F5E609D5-BB2C-4735-B62A-4AB7F7AFBFEB}" type="slidenum">
              <a:rPr lang="en-GB" smtClean="0"/>
              <a:pPr/>
              <a:t>49</a:t>
            </a:fld>
            <a:endParaRPr lang="en-GB"/>
          </a:p>
        </p:txBody>
      </p:sp>
      <p:sp>
        <p:nvSpPr>
          <p:cNvPr id="5" name="Date Placeholder 4"/>
          <p:cNvSpPr>
            <a:spLocks noGrp="1"/>
          </p:cNvSpPr>
          <p:nvPr>
            <p:ph type="dt" sz="half" idx="16"/>
          </p:nvPr>
        </p:nvSpPr>
        <p:spPr/>
        <p:txBody>
          <a:bodyPr/>
          <a:lstStyle/>
          <a:p>
            <a:r>
              <a:rPr lang="en-US" smtClean="0"/>
              <a:t>November 2016</a:t>
            </a:r>
            <a:endParaRPr lang="en-GB"/>
          </a:p>
        </p:txBody>
      </p:sp>
      <p:sp>
        <p:nvSpPr>
          <p:cNvPr id="6" name="Footer Placeholder 5"/>
          <p:cNvSpPr>
            <a:spLocks noGrp="1"/>
          </p:cNvSpPr>
          <p:nvPr>
            <p:ph type="ftr" sz="quarter" idx="17"/>
          </p:nvPr>
        </p:nvSpPr>
        <p:spPr/>
        <p:txBody>
          <a:bodyPr/>
          <a:lstStyle/>
          <a:p>
            <a:r>
              <a:rPr lang="en-GB" smtClean="0"/>
              <a:t>Data visualisation workshop - Excel</a:t>
            </a:r>
            <a:endParaRPr lang="en-GB"/>
          </a:p>
        </p:txBody>
      </p:sp>
      <p:graphicFrame>
        <p:nvGraphicFramePr>
          <p:cNvPr id="14" name="Chart 13"/>
          <p:cNvGraphicFramePr>
            <a:graphicFrameLocks/>
          </p:cNvGraphicFramePr>
          <p:nvPr>
            <p:extLst>
              <p:ext uri="{D42A27DB-BD31-4B8C-83A1-F6EECF244321}">
                <p14:modId xmlns:p14="http://schemas.microsoft.com/office/powerpoint/2010/main" val="1555250613"/>
              </p:ext>
            </p:extLst>
          </p:nvPr>
        </p:nvGraphicFramePr>
        <p:xfrm>
          <a:off x="4716016" y="3356992"/>
          <a:ext cx="3894584" cy="28152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p:cNvGraphicFramePr>
            <a:graphicFrameLocks/>
          </p:cNvGraphicFramePr>
          <p:nvPr>
            <p:extLst>
              <p:ext uri="{D42A27DB-BD31-4B8C-83A1-F6EECF244321}">
                <p14:modId xmlns:p14="http://schemas.microsoft.com/office/powerpoint/2010/main" val="12670418"/>
              </p:ext>
            </p:extLst>
          </p:nvPr>
        </p:nvGraphicFramePr>
        <p:xfrm>
          <a:off x="527304" y="3352160"/>
          <a:ext cx="3900680" cy="28200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142964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b="0" i="0" dirty="0" smtClean="0"/>
              <a:t>Introduction</a:t>
            </a:r>
            <a:endParaRPr lang="en-GB" dirty="0"/>
          </a:p>
        </p:txBody>
      </p:sp>
      <p:sp>
        <p:nvSpPr>
          <p:cNvPr id="3" name="Content Placeholder 2"/>
          <p:cNvSpPr>
            <a:spLocks noGrp="1"/>
          </p:cNvSpPr>
          <p:nvPr>
            <p:ph sz="quarter" idx="15"/>
          </p:nvPr>
        </p:nvSpPr>
        <p:spPr/>
        <p:txBody>
          <a:bodyPr/>
          <a:lstStyle/>
          <a:p>
            <a:pPr indent="0"/>
            <a:r>
              <a:rPr lang="en-GB" sz="1800" b="1" dirty="0" smtClean="0">
                <a:solidFill>
                  <a:schemeClr val="tx2"/>
                </a:solidFill>
              </a:rPr>
              <a:t>The beauty of data visualisation</a:t>
            </a:r>
          </a:p>
          <a:p>
            <a:pPr indent="0"/>
            <a:endParaRPr lang="en-GB" sz="1800" dirty="0"/>
          </a:p>
          <a:p>
            <a:pPr algn="ctr"/>
            <a:r>
              <a:rPr lang="en-GB" sz="1800" dirty="0" smtClean="0"/>
              <a:t>“Design is about solving problems and creating elegant solutions and information design is about solving information problems, and it feels like we have a lot of information problems today in our society”</a:t>
            </a:r>
            <a:endParaRPr lang="en-GB" sz="1800" dirty="0"/>
          </a:p>
          <a:p>
            <a:pPr algn="ctr"/>
            <a:r>
              <a:rPr lang="en-GB" dirty="0"/>
              <a:t>	</a:t>
            </a:r>
            <a:r>
              <a:rPr lang="en-GB" dirty="0" smtClean="0"/>
              <a:t>	 				</a:t>
            </a:r>
          </a:p>
          <a:p>
            <a:pPr algn="ctr"/>
            <a:endParaRPr lang="en-GB" dirty="0" smtClean="0"/>
          </a:p>
          <a:p>
            <a:pPr algn="ctr"/>
            <a:r>
              <a:rPr lang="en-GB" dirty="0"/>
              <a:t>	</a:t>
            </a:r>
            <a:r>
              <a:rPr lang="en-GB" dirty="0" smtClean="0"/>
              <a:t>					~</a:t>
            </a:r>
            <a:r>
              <a:rPr lang="en-GB" sz="1800" dirty="0" smtClean="0"/>
              <a:t>David McCandless</a:t>
            </a:r>
            <a:endParaRPr lang="en-GB" sz="1800" dirty="0"/>
          </a:p>
          <a:p>
            <a:endParaRPr lang="en-GB" sz="1800" dirty="0" smtClean="0"/>
          </a:p>
          <a:p>
            <a:endParaRPr lang="en-GB" dirty="0" smtClean="0"/>
          </a:p>
          <a:p>
            <a:pPr>
              <a:spcAft>
                <a:spcPts val="600"/>
              </a:spcAft>
            </a:pPr>
            <a:r>
              <a:rPr lang="en-GB" sz="1600" dirty="0" smtClean="0"/>
              <a:t>Link:</a:t>
            </a:r>
          </a:p>
          <a:p>
            <a:r>
              <a:rPr lang="en-GB" sz="1400" b="1" dirty="0" err="1" smtClean="0"/>
              <a:t>DMcC</a:t>
            </a:r>
            <a:r>
              <a:rPr lang="en-GB" sz="1400" b="1" dirty="0" smtClean="0"/>
              <a:t>: </a:t>
            </a:r>
            <a:r>
              <a:rPr lang="en-GB" sz="1400" dirty="0" smtClean="0">
                <a:hlinkClick r:id="rId2"/>
              </a:rPr>
              <a:t>https://www.youtube.com/watch?v=5Zg-C8AAIGg</a:t>
            </a:r>
            <a:endParaRPr lang="en-GB" sz="1600" dirty="0" smtClean="0"/>
          </a:p>
          <a:p>
            <a:endParaRPr lang="en-GB" dirty="0"/>
          </a:p>
        </p:txBody>
      </p:sp>
      <p:sp>
        <p:nvSpPr>
          <p:cNvPr id="7" name="Slide Number Placeholder 6"/>
          <p:cNvSpPr>
            <a:spLocks noGrp="1"/>
          </p:cNvSpPr>
          <p:nvPr>
            <p:ph type="sldNum" sz="quarter" idx="18"/>
          </p:nvPr>
        </p:nvSpPr>
        <p:spPr/>
        <p:txBody>
          <a:bodyPr/>
          <a:lstStyle/>
          <a:p>
            <a:fld id="{F5E609D5-BB2C-4735-B62A-4AB7F7AFBFEB}" type="slidenum">
              <a:rPr lang="en-GB" smtClean="0"/>
              <a:pPr/>
              <a:t>5</a:t>
            </a:fld>
            <a:endParaRPr lang="en-GB"/>
          </a:p>
        </p:txBody>
      </p:sp>
      <p:sp>
        <p:nvSpPr>
          <p:cNvPr id="8" name="Date Placeholder 7"/>
          <p:cNvSpPr>
            <a:spLocks noGrp="1"/>
          </p:cNvSpPr>
          <p:nvPr>
            <p:ph type="dt" sz="half" idx="16"/>
          </p:nvPr>
        </p:nvSpPr>
        <p:spPr/>
        <p:txBody>
          <a:bodyPr/>
          <a:lstStyle/>
          <a:p>
            <a:r>
              <a:rPr lang="en-US" smtClean="0"/>
              <a:t>November 2016</a:t>
            </a:r>
            <a:endParaRPr lang="en-GB"/>
          </a:p>
        </p:txBody>
      </p:sp>
      <p:sp>
        <p:nvSpPr>
          <p:cNvPr id="4" name="TextBox 3"/>
          <p:cNvSpPr txBox="1"/>
          <p:nvPr/>
        </p:nvSpPr>
        <p:spPr>
          <a:xfrm>
            <a:off x="1043608" y="3717032"/>
            <a:ext cx="1296144" cy="432048"/>
          </a:xfrm>
          <a:prstGeom prst="rect">
            <a:avLst/>
          </a:prstGeom>
          <a:noFill/>
        </p:spPr>
        <p:txBody>
          <a:bodyPr vert="horz" wrap="square" lIns="0" tIns="0" rIns="0" bIns="0" rtlCol="0">
            <a:noAutofit/>
          </a:bodyPr>
          <a:lstStyle/>
          <a:p>
            <a:pPr indent="-274320">
              <a:spcAft>
                <a:spcPts val="900"/>
              </a:spcAft>
            </a:pPr>
            <a:r>
              <a:rPr lang="en-GB" dirty="0" smtClean="0">
                <a:latin typeface="+mj-lt"/>
              </a:rPr>
              <a:t>“Overload”</a:t>
            </a:r>
          </a:p>
        </p:txBody>
      </p:sp>
      <p:sp>
        <p:nvSpPr>
          <p:cNvPr id="5" name="TextBox 4"/>
          <p:cNvSpPr txBox="1"/>
          <p:nvPr/>
        </p:nvSpPr>
        <p:spPr>
          <a:xfrm>
            <a:off x="2987824" y="3705944"/>
            <a:ext cx="2376264" cy="360040"/>
          </a:xfrm>
          <a:prstGeom prst="rect">
            <a:avLst/>
          </a:prstGeom>
          <a:noFill/>
        </p:spPr>
        <p:txBody>
          <a:bodyPr vert="horz" wrap="square" lIns="0" tIns="0" rIns="0" bIns="0" rtlCol="0">
            <a:noAutofit/>
          </a:bodyPr>
          <a:lstStyle/>
          <a:p>
            <a:pPr indent="-274320">
              <a:spcAft>
                <a:spcPts val="900"/>
              </a:spcAft>
            </a:pPr>
            <a:r>
              <a:rPr lang="en-GB" dirty="0">
                <a:latin typeface="+mj-lt"/>
              </a:rPr>
              <a:t>“Breakdown of trust”</a:t>
            </a:r>
            <a:endParaRPr lang="en-GB" dirty="0" smtClean="0">
              <a:latin typeface="+mj-lt"/>
            </a:endParaRPr>
          </a:p>
        </p:txBody>
      </p:sp>
      <p:sp>
        <p:nvSpPr>
          <p:cNvPr id="6" name="TextBox 5"/>
          <p:cNvSpPr txBox="1"/>
          <p:nvPr/>
        </p:nvSpPr>
        <p:spPr>
          <a:xfrm>
            <a:off x="5796136" y="3705944"/>
            <a:ext cx="2664296" cy="420960"/>
          </a:xfrm>
          <a:prstGeom prst="rect">
            <a:avLst/>
          </a:prstGeom>
          <a:noFill/>
        </p:spPr>
        <p:txBody>
          <a:bodyPr vert="horz" wrap="square" lIns="0" tIns="0" rIns="0" bIns="0" rtlCol="0">
            <a:noAutofit/>
          </a:bodyPr>
          <a:lstStyle/>
          <a:p>
            <a:pPr indent="-274320">
              <a:spcAft>
                <a:spcPts val="900"/>
              </a:spcAft>
            </a:pPr>
            <a:r>
              <a:rPr lang="en-GB" dirty="0">
                <a:latin typeface="+mj-lt"/>
              </a:rPr>
              <a:t>“Lack of transparency”</a:t>
            </a:r>
            <a:endParaRPr lang="en-GB" dirty="0" smtClean="0">
              <a:latin typeface="+mj-lt"/>
            </a:endParaRPr>
          </a:p>
        </p:txBody>
      </p:sp>
      <p:sp>
        <p:nvSpPr>
          <p:cNvPr id="10" name="Footer Placeholder 8"/>
          <p:cNvSpPr>
            <a:spLocks noGrp="1"/>
          </p:cNvSpPr>
          <p:nvPr>
            <p:ph type="ftr" sz="quarter" idx="17"/>
          </p:nvPr>
        </p:nvSpPr>
        <p:spPr>
          <a:xfrm>
            <a:off x="530352" y="6324600"/>
            <a:ext cx="5260848" cy="150876"/>
          </a:xfrm>
        </p:spPr>
        <p:txBody>
          <a:bodyPr/>
          <a:lstStyle/>
          <a:p>
            <a:r>
              <a:rPr lang="en-GB" smtClean="0"/>
              <a:t>Data visualisation workshop - Excel</a:t>
            </a:r>
            <a:endParaRPr lang="en-GB" dirty="0"/>
          </a:p>
        </p:txBody>
      </p:sp>
    </p:spTree>
    <p:extLst>
      <p:ext uri="{BB962C8B-B14F-4D97-AF65-F5344CB8AC3E}">
        <p14:creationId xmlns:p14="http://schemas.microsoft.com/office/powerpoint/2010/main" val="39236717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Types of visualisation by technique</a:t>
            </a:r>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sz="1800" b="1" dirty="0">
                <a:solidFill>
                  <a:schemeClr val="tx2"/>
                </a:solidFill>
              </a:rPr>
              <a:t>Shape and </a:t>
            </a:r>
            <a:r>
              <a:rPr lang="en-GB" sz="1800" b="1" dirty="0" smtClean="0">
                <a:solidFill>
                  <a:schemeClr val="tx2"/>
                </a:solidFill>
              </a:rPr>
              <a:t>proportions</a:t>
            </a:r>
            <a:endParaRPr lang="en-GB" sz="1800" b="1" dirty="0">
              <a:solidFill>
                <a:schemeClr val="tx2"/>
              </a:solidFill>
            </a:endParaRPr>
          </a:p>
          <a:p>
            <a:pPr>
              <a:spcAft>
                <a:spcPts val="1200"/>
              </a:spcAft>
            </a:pPr>
            <a:r>
              <a:rPr lang="en-GB" sz="1800" dirty="0"/>
              <a:t>Show</a:t>
            </a:r>
            <a:r>
              <a:rPr lang="en-GB" sz="1800" b="1" dirty="0"/>
              <a:t> </a:t>
            </a:r>
            <a:r>
              <a:rPr lang="en-GB" sz="1800" dirty="0" smtClean="0"/>
              <a:t>proportions </a:t>
            </a:r>
            <a:r>
              <a:rPr lang="en-GB" sz="1800" dirty="0"/>
              <a:t>without reference to a coordinate system.</a:t>
            </a:r>
            <a:endParaRPr lang="en-GB" sz="1800" b="1" dirty="0">
              <a:solidFill>
                <a:schemeClr val="tx2"/>
              </a:solidFill>
            </a:endParaRPr>
          </a:p>
        </p:txBody>
      </p:sp>
      <p:pic>
        <p:nvPicPr>
          <p:cNvPr id="10" name="Picture 9">
            <a:hlinkClick r:id="rId3"/>
          </p:cNvPr>
          <p:cNvPicPr/>
          <p:nvPr/>
        </p:nvPicPr>
        <p:blipFill>
          <a:blip r:embed="rId4"/>
          <a:stretch>
            <a:fillRect/>
          </a:stretch>
        </p:blipFill>
        <p:spPr>
          <a:xfrm>
            <a:off x="676447" y="4005064"/>
            <a:ext cx="2516316" cy="1729764"/>
          </a:xfrm>
          <a:prstGeom prst="rect">
            <a:avLst/>
          </a:prstGeom>
        </p:spPr>
      </p:pic>
      <p:pic>
        <p:nvPicPr>
          <p:cNvPr id="11" name="Picture 10"/>
          <p:cNvPicPr/>
          <p:nvPr/>
        </p:nvPicPr>
        <p:blipFill>
          <a:blip r:embed="rId5" cstate="print">
            <a:extLst>
              <a:ext uri="{28A0092B-C50C-407E-A947-70E740481C1C}">
                <a14:useLocalDpi xmlns:a14="http://schemas.microsoft.com/office/drawing/2010/main" val="0"/>
              </a:ext>
            </a:extLst>
          </a:blip>
          <a:stretch>
            <a:fillRect/>
          </a:stretch>
        </p:blipFill>
        <p:spPr>
          <a:xfrm>
            <a:off x="3562919" y="3969806"/>
            <a:ext cx="2054304" cy="1981734"/>
          </a:xfrm>
          <a:prstGeom prst="rect">
            <a:avLst/>
          </a:prstGeom>
        </p:spPr>
      </p:pic>
      <p:pic>
        <p:nvPicPr>
          <p:cNvPr id="12" name="Imagen 1">
            <a:hlinkClick r:id="rId6"/>
          </p:cNvPr>
          <p:cNvPicPr/>
          <p:nvPr/>
        </p:nvPicPr>
        <p:blipFill rotWithShape="1">
          <a:blip r:embed="rId7">
            <a:extLst>
              <a:ext uri="{28A0092B-C50C-407E-A947-70E740481C1C}">
                <a14:useLocalDpi xmlns:a14="http://schemas.microsoft.com/office/drawing/2010/main" val="0"/>
              </a:ext>
            </a:extLst>
          </a:blip>
          <a:srcRect l="7347" t="6977" r="6322" b="6347"/>
          <a:stretch/>
        </p:blipFill>
        <p:spPr bwMode="auto">
          <a:xfrm>
            <a:off x="6084168" y="4005064"/>
            <a:ext cx="2016224" cy="2024378"/>
          </a:xfrm>
          <a:prstGeom prst="rect">
            <a:avLst/>
          </a:prstGeom>
          <a:ln>
            <a:noFill/>
          </a:ln>
          <a:extLst>
            <a:ext uri="{53640926-AAD7-44D8-BBD7-CCE9431645EC}">
              <a14:shadowObscured xmlns:a14="http://schemas.microsoft.com/office/drawing/2010/main"/>
            </a:ext>
          </a:extLst>
        </p:spPr>
      </p:pic>
      <p:sp>
        <p:nvSpPr>
          <p:cNvPr id="4" name="Slide Number Placeholder 3"/>
          <p:cNvSpPr>
            <a:spLocks noGrp="1"/>
          </p:cNvSpPr>
          <p:nvPr>
            <p:ph type="sldNum" sz="quarter" idx="18"/>
          </p:nvPr>
        </p:nvSpPr>
        <p:spPr/>
        <p:txBody>
          <a:bodyPr/>
          <a:lstStyle/>
          <a:p>
            <a:fld id="{F5E609D5-BB2C-4735-B62A-4AB7F7AFBFEB}" type="slidenum">
              <a:rPr lang="en-GB" smtClean="0"/>
              <a:pPr/>
              <a:t>50</a:t>
            </a:fld>
            <a:endParaRPr lang="en-GB"/>
          </a:p>
        </p:txBody>
      </p:sp>
      <p:sp>
        <p:nvSpPr>
          <p:cNvPr id="5" name="Date Placeholder 4"/>
          <p:cNvSpPr>
            <a:spLocks noGrp="1"/>
          </p:cNvSpPr>
          <p:nvPr>
            <p:ph type="dt" sz="half" idx="16"/>
          </p:nvPr>
        </p:nvSpPr>
        <p:spPr/>
        <p:txBody>
          <a:bodyPr/>
          <a:lstStyle/>
          <a:p>
            <a:r>
              <a:rPr lang="en-US" smtClean="0"/>
              <a:t>November 2016</a:t>
            </a:r>
            <a:endParaRPr lang="en-GB"/>
          </a:p>
        </p:txBody>
      </p:sp>
      <p:sp>
        <p:nvSpPr>
          <p:cNvPr id="6" name="Footer Placeholder 5"/>
          <p:cNvSpPr>
            <a:spLocks noGrp="1"/>
          </p:cNvSpPr>
          <p:nvPr>
            <p:ph type="ftr" sz="quarter" idx="17"/>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27136200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Types of visualisation by technique</a:t>
            </a:r>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sz="1800" b="1" dirty="0">
                <a:solidFill>
                  <a:schemeClr val="tx2"/>
                </a:solidFill>
              </a:rPr>
              <a:t>Shape and </a:t>
            </a:r>
            <a:r>
              <a:rPr lang="en-GB" sz="1800" b="1" dirty="0" smtClean="0">
                <a:solidFill>
                  <a:schemeClr val="tx2"/>
                </a:solidFill>
              </a:rPr>
              <a:t>proportions</a:t>
            </a:r>
            <a:endParaRPr lang="en-GB" sz="1800" b="1" dirty="0">
              <a:solidFill>
                <a:schemeClr val="tx2"/>
              </a:solidFill>
            </a:endParaRPr>
          </a:p>
          <a:p>
            <a:pPr>
              <a:spcAft>
                <a:spcPts val="1200"/>
              </a:spcAft>
            </a:pPr>
            <a:r>
              <a:rPr lang="en-GB" sz="1800" dirty="0"/>
              <a:t>Show</a:t>
            </a:r>
            <a:r>
              <a:rPr lang="en-GB" sz="1800" b="1" dirty="0"/>
              <a:t> </a:t>
            </a:r>
            <a:r>
              <a:rPr lang="en-GB" sz="1800" dirty="0" smtClean="0"/>
              <a:t>proportions </a:t>
            </a:r>
            <a:r>
              <a:rPr lang="en-GB" sz="1800" dirty="0"/>
              <a:t>without reference to a coordinate system</a:t>
            </a:r>
            <a:r>
              <a:rPr lang="en-GB" sz="1800" dirty="0" smtClean="0"/>
              <a:t>.</a:t>
            </a:r>
            <a:endParaRPr lang="en-GB" sz="2400" b="1" dirty="0">
              <a:solidFill>
                <a:schemeClr val="tx2"/>
              </a:solidFill>
            </a:endParaRPr>
          </a:p>
          <a:p>
            <a:pPr>
              <a:spcAft>
                <a:spcPts val="1200"/>
              </a:spcAft>
            </a:pPr>
            <a:endParaRPr lang="en-GB" sz="1400" b="1" dirty="0">
              <a:solidFill>
                <a:schemeClr val="tx2"/>
              </a:solidFill>
            </a:endParaRPr>
          </a:p>
          <a:p>
            <a:pPr>
              <a:spcAft>
                <a:spcPts val="1200"/>
              </a:spcAft>
            </a:pPr>
            <a:r>
              <a:rPr lang="en-GB" sz="1400" dirty="0"/>
              <a:t>Select Data -&gt; Insert -&gt; Charts -&gt; …</a:t>
            </a:r>
          </a:p>
          <a:p>
            <a:pPr>
              <a:spcAft>
                <a:spcPts val="1200"/>
              </a:spcAft>
            </a:pPr>
            <a:endParaRPr lang="en-GB" sz="1800" b="1" dirty="0">
              <a:solidFill>
                <a:schemeClr val="tx2"/>
              </a:solidFill>
            </a:endParaRPr>
          </a:p>
        </p:txBody>
      </p:sp>
      <p:sp>
        <p:nvSpPr>
          <p:cNvPr id="4" name="Slide Number Placeholder 3"/>
          <p:cNvSpPr>
            <a:spLocks noGrp="1"/>
          </p:cNvSpPr>
          <p:nvPr>
            <p:ph type="sldNum" sz="quarter" idx="18"/>
          </p:nvPr>
        </p:nvSpPr>
        <p:spPr/>
        <p:txBody>
          <a:bodyPr/>
          <a:lstStyle/>
          <a:p>
            <a:fld id="{F5E609D5-BB2C-4735-B62A-4AB7F7AFBFEB}" type="slidenum">
              <a:rPr lang="en-GB" smtClean="0"/>
              <a:pPr/>
              <a:t>51</a:t>
            </a:fld>
            <a:endParaRPr lang="en-GB"/>
          </a:p>
        </p:txBody>
      </p:sp>
      <p:sp>
        <p:nvSpPr>
          <p:cNvPr id="5" name="Date Placeholder 4"/>
          <p:cNvSpPr>
            <a:spLocks noGrp="1"/>
          </p:cNvSpPr>
          <p:nvPr>
            <p:ph type="dt" sz="half" idx="16"/>
          </p:nvPr>
        </p:nvSpPr>
        <p:spPr/>
        <p:txBody>
          <a:bodyPr/>
          <a:lstStyle/>
          <a:p>
            <a:r>
              <a:rPr lang="en-US" smtClean="0"/>
              <a:t>November 2016</a:t>
            </a:r>
            <a:endParaRPr lang="en-GB"/>
          </a:p>
        </p:txBody>
      </p:sp>
      <p:sp>
        <p:nvSpPr>
          <p:cNvPr id="6" name="Footer Placeholder 5"/>
          <p:cNvSpPr>
            <a:spLocks noGrp="1"/>
          </p:cNvSpPr>
          <p:nvPr>
            <p:ph type="ftr" sz="quarter" idx="17"/>
          </p:nvPr>
        </p:nvSpPr>
        <p:spPr/>
        <p:txBody>
          <a:bodyPr/>
          <a:lstStyle/>
          <a:p>
            <a:r>
              <a:rPr lang="en-GB" smtClean="0"/>
              <a:t>Data visualisation workshop - Excel</a:t>
            </a:r>
            <a:endParaRPr lang="en-GB"/>
          </a:p>
        </p:txBody>
      </p:sp>
      <p:graphicFrame>
        <p:nvGraphicFramePr>
          <p:cNvPr id="13" name="Chart 12"/>
          <p:cNvGraphicFramePr>
            <a:graphicFrameLocks/>
          </p:cNvGraphicFramePr>
          <p:nvPr>
            <p:extLst>
              <p:ext uri="{D42A27DB-BD31-4B8C-83A1-F6EECF244321}">
                <p14:modId xmlns:p14="http://schemas.microsoft.com/office/powerpoint/2010/main" val="1765301998"/>
              </p:ext>
            </p:extLst>
          </p:nvPr>
        </p:nvGraphicFramePr>
        <p:xfrm>
          <a:off x="-252536" y="3277880"/>
          <a:ext cx="4250280" cy="32472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a:graphicFrameLocks/>
          </p:cNvGraphicFramePr>
          <p:nvPr>
            <p:extLst>
              <p:ext uri="{D42A27DB-BD31-4B8C-83A1-F6EECF244321}">
                <p14:modId xmlns:p14="http://schemas.microsoft.com/office/powerpoint/2010/main" val="3232637604"/>
              </p:ext>
            </p:extLst>
          </p:nvPr>
        </p:nvGraphicFramePr>
        <p:xfrm>
          <a:off x="3563888" y="3802370"/>
          <a:ext cx="5171300" cy="209017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804655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Types of </a:t>
            </a:r>
            <a:r>
              <a:rPr lang="en-GB" sz="2000" b="0" i="0" dirty="0" smtClean="0"/>
              <a:t>visualisation </a:t>
            </a:r>
            <a:r>
              <a:rPr lang="en-GB" sz="2000" b="0" i="0" dirty="0"/>
              <a:t>by technique</a:t>
            </a:r>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sz="1800" b="1" dirty="0" smtClean="0">
                <a:solidFill>
                  <a:schemeClr val="tx2"/>
                </a:solidFill>
              </a:rPr>
              <a:t>Infographics</a:t>
            </a:r>
            <a:endParaRPr lang="en-GB" sz="1800" b="1" dirty="0">
              <a:solidFill>
                <a:schemeClr val="tx2"/>
              </a:solidFill>
            </a:endParaRPr>
          </a:p>
          <a:p>
            <a:pPr>
              <a:spcAft>
                <a:spcPts val="1200"/>
              </a:spcAft>
            </a:pPr>
            <a:r>
              <a:rPr lang="en-GB" sz="1800" dirty="0"/>
              <a:t>A </a:t>
            </a:r>
            <a:r>
              <a:rPr lang="en-GB" sz="1800" dirty="0" smtClean="0"/>
              <a:t>visual </a:t>
            </a:r>
            <a:r>
              <a:rPr lang="en-GB" sz="1800" dirty="0"/>
              <a:t>representation containing visuals, in some cases </a:t>
            </a:r>
            <a:r>
              <a:rPr lang="en-GB" sz="1800" dirty="0" smtClean="0"/>
              <a:t>combining data </a:t>
            </a:r>
            <a:r>
              <a:rPr lang="en-GB" sz="1800" dirty="0"/>
              <a:t>and text, aimed to convey complex information to an audience in a manner that can be quickly consumed and easily </a:t>
            </a:r>
            <a:r>
              <a:rPr lang="en-GB" sz="1800" dirty="0" smtClean="0"/>
              <a:t>understood without further explanation.</a:t>
            </a:r>
            <a:endParaRPr lang="en-GB" sz="1800" b="1" dirty="0">
              <a:solidFill>
                <a:schemeClr val="tx2"/>
              </a:solidFill>
            </a:endParaRPr>
          </a:p>
        </p:txBody>
      </p:sp>
      <p:pic>
        <p:nvPicPr>
          <p:cNvPr id="10" name="Picture 9">
            <a:hlinkClick r:id="rId3"/>
          </p:cNvPr>
          <p:cNvPicPr/>
          <p:nvPr/>
        </p:nvPicPr>
        <p:blipFill>
          <a:blip r:embed="rId4"/>
          <a:stretch>
            <a:fillRect/>
          </a:stretch>
        </p:blipFill>
        <p:spPr>
          <a:xfrm>
            <a:off x="2339752" y="3218559"/>
            <a:ext cx="4464495" cy="3029841"/>
          </a:xfrm>
          <a:prstGeom prst="rect">
            <a:avLst/>
          </a:prstGeom>
        </p:spPr>
      </p:pic>
      <p:sp>
        <p:nvSpPr>
          <p:cNvPr id="4" name="Slide Number Placeholder 3"/>
          <p:cNvSpPr>
            <a:spLocks noGrp="1"/>
          </p:cNvSpPr>
          <p:nvPr>
            <p:ph type="sldNum" sz="quarter" idx="18"/>
          </p:nvPr>
        </p:nvSpPr>
        <p:spPr/>
        <p:txBody>
          <a:bodyPr/>
          <a:lstStyle/>
          <a:p>
            <a:fld id="{F5E609D5-BB2C-4735-B62A-4AB7F7AFBFEB}" type="slidenum">
              <a:rPr lang="en-GB" smtClean="0"/>
              <a:pPr/>
              <a:t>52</a:t>
            </a:fld>
            <a:endParaRPr lang="en-GB"/>
          </a:p>
        </p:txBody>
      </p:sp>
      <p:sp>
        <p:nvSpPr>
          <p:cNvPr id="5" name="Date Placeholder 4"/>
          <p:cNvSpPr>
            <a:spLocks noGrp="1"/>
          </p:cNvSpPr>
          <p:nvPr>
            <p:ph type="dt" sz="half" idx="16"/>
          </p:nvPr>
        </p:nvSpPr>
        <p:spPr/>
        <p:txBody>
          <a:bodyPr/>
          <a:lstStyle/>
          <a:p>
            <a:r>
              <a:rPr lang="en-US" smtClean="0"/>
              <a:t>November 2016</a:t>
            </a:r>
            <a:endParaRPr lang="en-GB"/>
          </a:p>
        </p:txBody>
      </p:sp>
      <p:sp>
        <p:nvSpPr>
          <p:cNvPr id="6" name="Footer Placeholder 5"/>
          <p:cNvSpPr>
            <a:spLocks noGrp="1"/>
          </p:cNvSpPr>
          <p:nvPr>
            <p:ph type="ftr" sz="quarter" idx="17"/>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41885322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Types of visualisation by technique</a:t>
            </a:r>
            <a:endParaRPr lang="en-GB" sz="2000" dirty="0"/>
          </a:p>
        </p:txBody>
      </p:sp>
      <p:pic>
        <p:nvPicPr>
          <p:cNvPr id="7" name="Content Placeholder 6"/>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3203848" y="1547176"/>
            <a:ext cx="2304256" cy="4657890"/>
          </a:xfrm>
        </p:spPr>
      </p:pic>
      <p:sp>
        <p:nvSpPr>
          <p:cNvPr id="8" name="Slide Number Placeholder 7"/>
          <p:cNvSpPr>
            <a:spLocks noGrp="1"/>
          </p:cNvSpPr>
          <p:nvPr>
            <p:ph type="sldNum" sz="quarter" idx="18"/>
          </p:nvPr>
        </p:nvSpPr>
        <p:spPr/>
        <p:txBody>
          <a:bodyPr/>
          <a:lstStyle/>
          <a:p>
            <a:fld id="{F5E609D5-BB2C-4735-B62A-4AB7F7AFBFEB}" type="slidenum">
              <a:rPr lang="en-GB" smtClean="0"/>
              <a:pPr/>
              <a:t>53</a:t>
            </a:fld>
            <a:endParaRPr lang="en-GB"/>
          </a:p>
        </p:txBody>
      </p:sp>
      <p:sp>
        <p:nvSpPr>
          <p:cNvPr id="9" name="Date Placeholder 8"/>
          <p:cNvSpPr>
            <a:spLocks noGrp="1"/>
          </p:cNvSpPr>
          <p:nvPr>
            <p:ph type="dt" sz="half" idx="16"/>
          </p:nvPr>
        </p:nvSpPr>
        <p:spPr/>
        <p:txBody>
          <a:bodyPr/>
          <a:lstStyle/>
          <a:p>
            <a:r>
              <a:rPr lang="en-US" smtClean="0"/>
              <a:t>November 2016</a:t>
            </a:r>
            <a:endParaRPr lang="en-GB"/>
          </a:p>
        </p:txBody>
      </p:sp>
      <p:sp>
        <p:nvSpPr>
          <p:cNvPr id="10" name="Footer Placeholder 9"/>
          <p:cNvSpPr>
            <a:spLocks noGrp="1"/>
          </p:cNvSpPr>
          <p:nvPr>
            <p:ph type="ftr" sz="quarter" idx="17"/>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31925514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smtClean="0"/>
              <a:t>Design basics</a:t>
            </a:r>
            <a:endParaRPr lang="en-GB" sz="2000" b="0" i="0" dirty="0"/>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b="1" dirty="0" smtClean="0">
                <a:solidFill>
                  <a:schemeClr val="tx2"/>
                </a:solidFill>
              </a:rPr>
              <a:t>Design principles</a:t>
            </a:r>
          </a:p>
          <a:p>
            <a:pPr>
              <a:spcAft>
                <a:spcPts val="1800"/>
              </a:spcAft>
            </a:pPr>
            <a:r>
              <a:rPr lang="en-GB" sz="1800" dirty="0" smtClean="0"/>
              <a:t>When creating any visual material one should keep in mind a few basic design principles. By applying these, visualisations can become more effective in conveying the necessary information and also more attractive.</a:t>
            </a:r>
          </a:p>
          <a:p>
            <a:pPr marL="11430" indent="-285750">
              <a:spcAft>
                <a:spcPts val="1200"/>
              </a:spcAft>
              <a:buFont typeface="Arial" panose="020B0604020202020204" pitchFamily="34" charset="0"/>
              <a:buChar char="•"/>
            </a:pPr>
            <a:r>
              <a:rPr lang="en-GB" sz="1800" b="1" dirty="0" smtClean="0">
                <a:solidFill>
                  <a:schemeClr val="accent5"/>
                </a:solidFill>
              </a:rPr>
              <a:t>Balance</a:t>
            </a:r>
          </a:p>
          <a:p>
            <a:pPr marL="11430" indent="-285750">
              <a:spcAft>
                <a:spcPts val="1200"/>
              </a:spcAft>
              <a:buFont typeface="Arial" panose="020B0604020202020204" pitchFamily="34" charset="0"/>
              <a:buChar char="•"/>
            </a:pPr>
            <a:r>
              <a:rPr lang="en-GB" sz="1800" b="1" dirty="0" smtClean="0">
                <a:solidFill>
                  <a:schemeClr val="accent5"/>
                </a:solidFill>
              </a:rPr>
              <a:t>Emphasis</a:t>
            </a:r>
          </a:p>
          <a:p>
            <a:pPr marL="11430" indent="-285750">
              <a:spcAft>
                <a:spcPts val="1200"/>
              </a:spcAft>
              <a:buFont typeface="Arial" panose="020B0604020202020204" pitchFamily="34" charset="0"/>
              <a:buChar char="•"/>
            </a:pPr>
            <a:r>
              <a:rPr lang="en-GB" sz="1800" b="1" dirty="0" smtClean="0">
                <a:solidFill>
                  <a:schemeClr val="accent5"/>
                </a:solidFill>
              </a:rPr>
              <a:t>Harmony/Unity</a:t>
            </a:r>
          </a:p>
          <a:p>
            <a:pPr marL="11430" indent="-285750">
              <a:spcAft>
                <a:spcPts val="1200"/>
              </a:spcAft>
              <a:buFont typeface="Arial" panose="020B0604020202020204" pitchFamily="34" charset="0"/>
              <a:buChar char="•"/>
            </a:pPr>
            <a:r>
              <a:rPr lang="en-GB" sz="1800" b="1" dirty="0" smtClean="0">
                <a:solidFill>
                  <a:schemeClr val="accent5"/>
                </a:solidFill>
              </a:rPr>
              <a:t>Rhythm</a:t>
            </a:r>
          </a:p>
          <a:p>
            <a:pPr marL="11430" indent="-285750">
              <a:spcAft>
                <a:spcPts val="1200"/>
              </a:spcAft>
              <a:buFont typeface="Arial" panose="020B0604020202020204" pitchFamily="34" charset="0"/>
              <a:buChar char="•"/>
            </a:pPr>
            <a:r>
              <a:rPr lang="en-GB" sz="1800" b="1" dirty="0" smtClean="0">
                <a:solidFill>
                  <a:schemeClr val="accent5"/>
                </a:solidFill>
              </a:rPr>
              <a:t>Gestalt theory</a:t>
            </a:r>
            <a:endParaRPr lang="en-GB" sz="1800" b="1" dirty="0">
              <a:solidFill>
                <a:schemeClr val="accent5"/>
              </a:solidFill>
            </a:endParaRPr>
          </a:p>
        </p:txBody>
      </p:sp>
      <p:sp>
        <p:nvSpPr>
          <p:cNvPr id="7" name="Slide Number Placeholder 6"/>
          <p:cNvSpPr>
            <a:spLocks noGrp="1"/>
          </p:cNvSpPr>
          <p:nvPr>
            <p:ph type="sldNum" sz="quarter" idx="18"/>
          </p:nvPr>
        </p:nvSpPr>
        <p:spPr/>
        <p:txBody>
          <a:bodyPr/>
          <a:lstStyle/>
          <a:p>
            <a:fld id="{F5E609D5-BB2C-4735-B62A-4AB7F7AFBFEB}" type="slidenum">
              <a:rPr lang="en-GB" smtClean="0"/>
              <a:pPr/>
              <a:t>54</a:t>
            </a:fld>
            <a:endParaRPr lang="en-GB"/>
          </a:p>
        </p:txBody>
      </p:sp>
      <p:sp>
        <p:nvSpPr>
          <p:cNvPr id="8" name="Date Placeholder 7"/>
          <p:cNvSpPr>
            <a:spLocks noGrp="1"/>
          </p:cNvSpPr>
          <p:nvPr>
            <p:ph type="dt" sz="half" idx="16"/>
          </p:nvPr>
        </p:nvSpPr>
        <p:spPr/>
        <p:txBody>
          <a:bodyPr/>
          <a:lstStyle/>
          <a:p>
            <a:r>
              <a:rPr lang="en-US" smtClean="0"/>
              <a:t>November 2016</a:t>
            </a:r>
            <a:endParaRPr lang="en-GB"/>
          </a:p>
        </p:txBody>
      </p:sp>
      <p:sp>
        <p:nvSpPr>
          <p:cNvPr id="9" name="Footer Placeholder 8"/>
          <p:cNvSpPr>
            <a:spLocks noGrp="1"/>
          </p:cNvSpPr>
          <p:nvPr>
            <p:ph type="ftr" sz="quarter" idx="17"/>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28405101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smtClean="0"/>
              <a:t>Design basics</a:t>
            </a:r>
            <a:endParaRPr lang="en-GB" sz="2000" b="0" i="0" dirty="0"/>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b="1" dirty="0" smtClean="0">
                <a:solidFill>
                  <a:schemeClr val="tx2"/>
                </a:solidFill>
              </a:rPr>
              <a:t>Balance</a:t>
            </a:r>
          </a:p>
          <a:p>
            <a:pPr>
              <a:spcAft>
                <a:spcPts val="1200"/>
              </a:spcAft>
            </a:pPr>
            <a:r>
              <a:rPr lang="en-GB" sz="1800" dirty="0" smtClean="0"/>
              <a:t>Balance creates the perception of </a:t>
            </a:r>
            <a:r>
              <a:rPr lang="en-GB" sz="1800" b="1" dirty="0" smtClean="0">
                <a:solidFill>
                  <a:schemeClr val="accent5"/>
                </a:solidFill>
              </a:rPr>
              <a:t>equal distribution</a:t>
            </a:r>
            <a:r>
              <a:rPr lang="en-GB" sz="1800" dirty="0" smtClean="0"/>
              <a:t>, keeping a coherent visual pattern in terms of colour, shape and space. Note that it does not necessarily imply symmetry. </a:t>
            </a:r>
          </a:p>
          <a:p>
            <a:pPr>
              <a:spcAft>
                <a:spcPts val="1200"/>
              </a:spcAft>
            </a:pPr>
            <a:r>
              <a:rPr lang="en-GB" sz="1800" dirty="0" smtClean="0"/>
              <a:t>Balance is important, because it makes it easier for the viewer to notice the intended points of interest in a visualisation.</a:t>
            </a:r>
            <a:endParaRPr lang="en-GB" sz="1800" dirty="0"/>
          </a:p>
        </p:txBody>
      </p:sp>
      <p:sp>
        <p:nvSpPr>
          <p:cNvPr id="7" name="Slide Number Placeholder 6"/>
          <p:cNvSpPr>
            <a:spLocks noGrp="1"/>
          </p:cNvSpPr>
          <p:nvPr>
            <p:ph type="sldNum" sz="quarter" idx="18"/>
          </p:nvPr>
        </p:nvSpPr>
        <p:spPr/>
        <p:txBody>
          <a:bodyPr/>
          <a:lstStyle/>
          <a:p>
            <a:fld id="{F5E609D5-BB2C-4735-B62A-4AB7F7AFBFEB}" type="slidenum">
              <a:rPr lang="en-GB" smtClean="0"/>
              <a:pPr/>
              <a:t>55</a:t>
            </a:fld>
            <a:endParaRPr lang="en-GB"/>
          </a:p>
        </p:txBody>
      </p:sp>
      <p:sp>
        <p:nvSpPr>
          <p:cNvPr id="8" name="Date Placeholder 7"/>
          <p:cNvSpPr>
            <a:spLocks noGrp="1"/>
          </p:cNvSpPr>
          <p:nvPr>
            <p:ph type="dt" sz="half" idx="16"/>
          </p:nvPr>
        </p:nvSpPr>
        <p:spPr/>
        <p:txBody>
          <a:bodyPr/>
          <a:lstStyle/>
          <a:p>
            <a:r>
              <a:rPr lang="en-US" smtClean="0"/>
              <a:t>November 2016</a:t>
            </a:r>
            <a:endParaRPr lang="en-GB"/>
          </a:p>
        </p:txBody>
      </p:sp>
      <p:sp>
        <p:nvSpPr>
          <p:cNvPr id="9" name="Footer Placeholder 8"/>
          <p:cNvSpPr>
            <a:spLocks noGrp="1"/>
          </p:cNvSpPr>
          <p:nvPr>
            <p:ph type="ftr" sz="quarter" idx="17"/>
          </p:nvPr>
        </p:nvSpPr>
        <p:spPr/>
        <p:txBody>
          <a:bodyPr/>
          <a:lstStyle/>
          <a:p>
            <a:r>
              <a:rPr lang="en-GB" smtClean="0"/>
              <a:t>Data visualisation workshop - Excel</a:t>
            </a: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9760" y="4077072"/>
            <a:ext cx="2135419" cy="209512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6947" y="4395834"/>
            <a:ext cx="3223245" cy="177636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352" y="4254151"/>
            <a:ext cx="2313456" cy="1730538"/>
          </a:xfrm>
          <a:prstGeom prst="rect">
            <a:avLst/>
          </a:prstGeom>
        </p:spPr>
      </p:pic>
    </p:spTree>
    <p:extLst>
      <p:ext uri="{BB962C8B-B14F-4D97-AF65-F5344CB8AC3E}">
        <p14:creationId xmlns:p14="http://schemas.microsoft.com/office/powerpoint/2010/main" val="310453069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smtClean="0"/>
              <a:t>Design basics</a:t>
            </a:r>
            <a:endParaRPr lang="en-GB" sz="2000" b="0" i="0" dirty="0"/>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b="1" dirty="0" smtClean="0">
                <a:solidFill>
                  <a:schemeClr val="tx2"/>
                </a:solidFill>
              </a:rPr>
              <a:t>Emphasis</a:t>
            </a:r>
          </a:p>
          <a:p>
            <a:pPr>
              <a:spcAft>
                <a:spcPts val="1200"/>
              </a:spcAft>
            </a:pPr>
            <a:r>
              <a:rPr lang="en-GB" sz="1800" dirty="0"/>
              <a:t>Emphasis creates a </a:t>
            </a:r>
            <a:r>
              <a:rPr lang="en-GB" sz="1800" b="1" dirty="0">
                <a:solidFill>
                  <a:schemeClr val="accent5"/>
                </a:solidFill>
              </a:rPr>
              <a:t>focal point </a:t>
            </a:r>
            <a:r>
              <a:rPr lang="en-GB" sz="1800" dirty="0"/>
              <a:t>in a </a:t>
            </a:r>
            <a:r>
              <a:rPr lang="en-GB" sz="1800" dirty="0" smtClean="0"/>
              <a:t>visualisation. It </a:t>
            </a:r>
            <a:r>
              <a:rPr lang="en-GB" sz="1800" dirty="0"/>
              <a:t>is how we bring </a:t>
            </a:r>
            <a:r>
              <a:rPr lang="en-GB" sz="1800" b="1" dirty="0">
                <a:solidFill>
                  <a:schemeClr val="accent5"/>
                </a:solidFill>
              </a:rPr>
              <a:t>attention</a:t>
            </a:r>
            <a:r>
              <a:rPr lang="en-GB" sz="1800" dirty="0"/>
              <a:t> to what is </a:t>
            </a:r>
            <a:r>
              <a:rPr lang="en-GB" sz="1800" dirty="0" smtClean="0"/>
              <a:t>most important.</a:t>
            </a:r>
          </a:p>
          <a:p>
            <a:pPr>
              <a:spcAft>
                <a:spcPts val="1200"/>
              </a:spcAft>
            </a:pPr>
            <a:r>
              <a:rPr lang="en-GB" sz="1800" dirty="0"/>
              <a:t>Emphasis </a:t>
            </a:r>
            <a:r>
              <a:rPr lang="en-GB" sz="1800" dirty="0" smtClean="0"/>
              <a:t>is </a:t>
            </a:r>
            <a:r>
              <a:rPr lang="en-GB" sz="1800" dirty="0"/>
              <a:t>created by </a:t>
            </a:r>
            <a:r>
              <a:rPr lang="en-GB" sz="1800" dirty="0" smtClean="0"/>
              <a:t>contrast. Contrast in turn can be created through use of colours, sizes, shapes, placement and other means. It is important to remember that emphasizing to many points creates confusion.</a:t>
            </a:r>
            <a:endParaRPr lang="en-GB" sz="1800" dirty="0"/>
          </a:p>
        </p:txBody>
      </p:sp>
      <p:sp>
        <p:nvSpPr>
          <p:cNvPr id="7" name="Slide Number Placeholder 6"/>
          <p:cNvSpPr>
            <a:spLocks noGrp="1"/>
          </p:cNvSpPr>
          <p:nvPr>
            <p:ph type="sldNum" sz="quarter" idx="18"/>
          </p:nvPr>
        </p:nvSpPr>
        <p:spPr/>
        <p:txBody>
          <a:bodyPr/>
          <a:lstStyle/>
          <a:p>
            <a:fld id="{F5E609D5-BB2C-4735-B62A-4AB7F7AFBFEB}" type="slidenum">
              <a:rPr lang="en-GB" smtClean="0"/>
              <a:pPr/>
              <a:t>56</a:t>
            </a:fld>
            <a:endParaRPr lang="en-GB"/>
          </a:p>
        </p:txBody>
      </p:sp>
      <p:sp>
        <p:nvSpPr>
          <p:cNvPr id="8" name="Date Placeholder 7"/>
          <p:cNvSpPr>
            <a:spLocks noGrp="1"/>
          </p:cNvSpPr>
          <p:nvPr>
            <p:ph type="dt" sz="half" idx="16"/>
          </p:nvPr>
        </p:nvSpPr>
        <p:spPr/>
        <p:txBody>
          <a:bodyPr/>
          <a:lstStyle/>
          <a:p>
            <a:r>
              <a:rPr lang="en-US" smtClean="0"/>
              <a:t>November 2016</a:t>
            </a:r>
            <a:endParaRPr lang="en-GB"/>
          </a:p>
        </p:txBody>
      </p:sp>
      <p:sp>
        <p:nvSpPr>
          <p:cNvPr id="9" name="Footer Placeholder 8"/>
          <p:cNvSpPr>
            <a:spLocks noGrp="1"/>
          </p:cNvSpPr>
          <p:nvPr>
            <p:ph type="ftr" sz="quarter" idx="17"/>
          </p:nvPr>
        </p:nvSpPr>
        <p:spPr/>
        <p:txBody>
          <a:bodyPr/>
          <a:lstStyle/>
          <a:p>
            <a:r>
              <a:rPr lang="en-GB" smtClean="0"/>
              <a:t>Data visualisation workshop - Excel</a:t>
            </a: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351" y="4347786"/>
            <a:ext cx="2167749" cy="167350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240" y="3717032"/>
            <a:ext cx="1852879" cy="232157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7864" y="4223526"/>
            <a:ext cx="2791055" cy="1816707"/>
          </a:xfrm>
          <a:prstGeom prst="rect">
            <a:avLst/>
          </a:prstGeom>
        </p:spPr>
      </p:pic>
    </p:spTree>
    <p:extLst>
      <p:ext uri="{BB962C8B-B14F-4D97-AF65-F5344CB8AC3E}">
        <p14:creationId xmlns:p14="http://schemas.microsoft.com/office/powerpoint/2010/main" val="6846153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smtClean="0"/>
              <a:t>Design basics</a:t>
            </a:r>
            <a:endParaRPr lang="en-GB" sz="2000" b="0" i="0" dirty="0"/>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b="1" dirty="0" smtClean="0">
                <a:solidFill>
                  <a:schemeClr val="tx2"/>
                </a:solidFill>
              </a:rPr>
              <a:t>Harmony/Unity</a:t>
            </a:r>
          </a:p>
          <a:p>
            <a:pPr>
              <a:spcAft>
                <a:spcPts val="1200"/>
              </a:spcAft>
            </a:pPr>
            <a:r>
              <a:rPr lang="en-GB" sz="1800" dirty="0"/>
              <a:t>Unity </a:t>
            </a:r>
            <a:r>
              <a:rPr lang="en-GB" sz="1800" dirty="0" smtClean="0"/>
              <a:t>and harmony in a visual create a sense of </a:t>
            </a:r>
            <a:r>
              <a:rPr lang="en-GB" sz="1800" b="1" dirty="0">
                <a:solidFill>
                  <a:schemeClr val="accent5"/>
                </a:solidFill>
              </a:rPr>
              <a:t>wholeness</a:t>
            </a:r>
            <a:r>
              <a:rPr lang="en-GB" sz="1800" dirty="0"/>
              <a:t>, by using similar elements within the composition and placing them in a way that brings them all together</a:t>
            </a:r>
            <a:r>
              <a:rPr lang="en-GB" sz="1800" dirty="0" smtClean="0"/>
              <a:t>. It can be achieved through appropriate use of shapes, textures, colours and other means. </a:t>
            </a:r>
            <a:endParaRPr lang="en-GB" sz="1800" dirty="0">
              <a:solidFill>
                <a:schemeClr val="tx2"/>
              </a:solidFill>
            </a:endParaRPr>
          </a:p>
        </p:txBody>
      </p:sp>
      <p:sp>
        <p:nvSpPr>
          <p:cNvPr id="7" name="Slide Number Placeholder 6"/>
          <p:cNvSpPr>
            <a:spLocks noGrp="1"/>
          </p:cNvSpPr>
          <p:nvPr>
            <p:ph type="sldNum" sz="quarter" idx="18"/>
          </p:nvPr>
        </p:nvSpPr>
        <p:spPr/>
        <p:txBody>
          <a:bodyPr/>
          <a:lstStyle/>
          <a:p>
            <a:fld id="{F5E609D5-BB2C-4735-B62A-4AB7F7AFBFEB}" type="slidenum">
              <a:rPr lang="en-GB" smtClean="0"/>
              <a:pPr/>
              <a:t>57</a:t>
            </a:fld>
            <a:endParaRPr lang="en-GB"/>
          </a:p>
        </p:txBody>
      </p:sp>
      <p:sp>
        <p:nvSpPr>
          <p:cNvPr id="8" name="Date Placeholder 7"/>
          <p:cNvSpPr>
            <a:spLocks noGrp="1"/>
          </p:cNvSpPr>
          <p:nvPr>
            <p:ph type="dt" sz="half" idx="16"/>
          </p:nvPr>
        </p:nvSpPr>
        <p:spPr/>
        <p:txBody>
          <a:bodyPr/>
          <a:lstStyle/>
          <a:p>
            <a:r>
              <a:rPr lang="en-US" smtClean="0"/>
              <a:t>November 2016</a:t>
            </a:r>
            <a:endParaRPr lang="en-GB"/>
          </a:p>
        </p:txBody>
      </p:sp>
      <p:sp>
        <p:nvSpPr>
          <p:cNvPr id="9" name="Footer Placeholder 8"/>
          <p:cNvSpPr>
            <a:spLocks noGrp="1"/>
          </p:cNvSpPr>
          <p:nvPr>
            <p:ph type="ftr" sz="quarter" idx="17"/>
          </p:nvPr>
        </p:nvSpPr>
        <p:spPr/>
        <p:txBody>
          <a:bodyPr/>
          <a:lstStyle/>
          <a:p>
            <a:r>
              <a:rPr lang="en-GB" smtClean="0"/>
              <a:t>Data visualisation workshop - Excel</a:t>
            </a: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4118551"/>
            <a:ext cx="2127866" cy="204675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4298683"/>
            <a:ext cx="2740861" cy="186662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4208" y="3610708"/>
            <a:ext cx="2123309" cy="2561492"/>
          </a:xfrm>
          <a:prstGeom prst="rect">
            <a:avLst/>
          </a:prstGeom>
        </p:spPr>
      </p:pic>
    </p:spTree>
    <p:extLst>
      <p:ext uri="{BB962C8B-B14F-4D97-AF65-F5344CB8AC3E}">
        <p14:creationId xmlns:p14="http://schemas.microsoft.com/office/powerpoint/2010/main" val="20262841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smtClean="0"/>
              <a:t>Design basics</a:t>
            </a:r>
            <a:endParaRPr lang="en-GB" sz="2000" b="0" i="0" dirty="0"/>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b="1" dirty="0" smtClean="0">
                <a:solidFill>
                  <a:schemeClr val="tx2"/>
                </a:solidFill>
              </a:rPr>
              <a:t>Rhythm</a:t>
            </a:r>
          </a:p>
          <a:p>
            <a:pPr>
              <a:spcAft>
                <a:spcPts val="1200"/>
              </a:spcAft>
            </a:pPr>
            <a:r>
              <a:rPr lang="en-GB" sz="1800" dirty="0" smtClean="0"/>
              <a:t>Visualisations need to have a </a:t>
            </a:r>
            <a:r>
              <a:rPr lang="en-GB" sz="1800" b="1" dirty="0" smtClean="0">
                <a:solidFill>
                  <a:schemeClr val="accent5"/>
                </a:solidFill>
              </a:rPr>
              <a:t>flow</a:t>
            </a:r>
            <a:r>
              <a:rPr lang="en-GB" sz="1800" dirty="0" smtClean="0"/>
              <a:t>, because human beings are more comfortable with variation in general. Psychologically total lack of variation becomes boring and results in loss of the viewers attention. Rhythm also helps </a:t>
            </a:r>
            <a:r>
              <a:rPr lang="en-GB" sz="1800" b="1" dirty="0" smtClean="0">
                <a:solidFill>
                  <a:schemeClr val="accent5"/>
                </a:solidFill>
              </a:rPr>
              <a:t>direct</a:t>
            </a:r>
            <a:r>
              <a:rPr lang="en-GB" sz="1800" dirty="0" smtClean="0"/>
              <a:t> the eye movement. Variety of similar elements is essential in creating rhythm while maintaining harmony.</a:t>
            </a:r>
            <a:endParaRPr lang="en-GB" sz="1800" dirty="0"/>
          </a:p>
        </p:txBody>
      </p:sp>
      <p:sp>
        <p:nvSpPr>
          <p:cNvPr id="7" name="Slide Number Placeholder 6"/>
          <p:cNvSpPr>
            <a:spLocks noGrp="1"/>
          </p:cNvSpPr>
          <p:nvPr>
            <p:ph type="sldNum" sz="quarter" idx="18"/>
          </p:nvPr>
        </p:nvSpPr>
        <p:spPr/>
        <p:txBody>
          <a:bodyPr/>
          <a:lstStyle/>
          <a:p>
            <a:fld id="{F5E609D5-BB2C-4735-B62A-4AB7F7AFBFEB}" type="slidenum">
              <a:rPr lang="en-GB" smtClean="0"/>
              <a:pPr/>
              <a:t>58</a:t>
            </a:fld>
            <a:endParaRPr lang="en-GB"/>
          </a:p>
        </p:txBody>
      </p:sp>
      <p:sp>
        <p:nvSpPr>
          <p:cNvPr id="8" name="Date Placeholder 7"/>
          <p:cNvSpPr>
            <a:spLocks noGrp="1"/>
          </p:cNvSpPr>
          <p:nvPr>
            <p:ph type="dt" sz="half" idx="16"/>
          </p:nvPr>
        </p:nvSpPr>
        <p:spPr/>
        <p:txBody>
          <a:bodyPr/>
          <a:lstStyle/>
          <a:p>
            <a:r>
              <a:rPr lang="en-US" smtClean="0"/>
              <a:t>November 2016</a:t>
            </a:r>
            <a:endParaRPr lang="en-GB"/>
          </a:p>
        </p:txBody>
      </p:sp>
      <p:sp>
        <p:nvSpPr>
          <p:cNvPr id="9" name="Footer Placeholder 8"/>
          <p:cNvSpPr>
            <a:spLocks noGrp="1"/>
          </p:cNvSpPr>
          <p:nvPr>
            <p:ph type="ftr" sz="quarter" idx="17"/>
          </p:nvPr>
        </p:nvSpPr>
        <p:spPr/>
        <p:txBody>
          <a:bodyPr/>
          <a:lstStyle/>
          <a:p>
            <a:r>
              <a:rPr lang="en-GB" smtClean="0"/>
              <a:t>Data visualisation workshop - Excel</a:t>
            </a: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840" y="4350600"/>
            <a:ext cx="3211870" cy="1821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0880" y="3490849"/>
            <a:ext cx="1834272" cy="272314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352" y="3931776"/>
            <a:ext cx="2264266" cy="2264266"/>
          </a:xfrm>
          <a:prstGeom prst="rect">
            <a:avLst/>
          </a:prstGeom>
        </p:spPr>
      </p:pic>
    </p:spTree>
    <p:extLst>
      <p:ext uri="{BB962C8B-B14F-4D97-AF65-F5344CB8AC3E}">
        <p14:creationId xmlns:p14="http://schemas.microsoft.com/office/powerpoint/2010/main" val="307220706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smtClean="0"/>
              <a:t>Design basics</a:t>
            </a:r>
            <a:endParaRPr lang="en-GB" sz="2000" b="0" i="0" dirty="0"/>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b="1" dirty="0" smtClean="0">
                <a:solidFill>
                  <a:schemeClr val="tx2"/>
                </a:solidFill>
              </a:rPr>
              <a:t>Gestalt theory</a:t>
            </a:r>
          </a:p>
          <a:p>
            <a:pPr>
              <a:spcAft>
                <a:spcPts val="1200"/>
              </a:spcAft>
            </a:pPr>
            <a:r>
              <a:rPr lang="en-GB" sz="1800" dirty="0" smtClean="0"/>
              <a:t>Gestalt is the concept that the whole is greater than the sum of its parts. The  concept comes from psychology where humans </a:t>
            </a:r>
            <a:r>
              <a:rPr lang="en-GB" sz="1800" b="1" dirty="0" smtClean="0">
                <a:solidFill>
                  <a:schemeClr val="accent5"/>
                </a:solidFill>
              </a:rPr>
              <a:t>unconsciously</a:t>
            </a:r>
            <a:r>
              <a:rPr lang="en-GB" sz="1800" dirty="0" smtClean="0"/>
              <a:t> group individual elements together to make a meaningful whole by seeing connections and relationships between them. Gestalt can be used to strengthen the overall </a:t>
            </a:r>
            <a:r>
              <a:rPr lang="en-GB" sz="1800" b="1" dirty="0" smtClean="0">
                <a:solidFill>
                  <a:schemeClr val="accent5"/>
                </a:solidFill>
              </a:rPr>
              <a:t>feel and meaning </a:t>
            </a:r>
            <a:r>
              <a:rPr lang="en-GB" sz="1800" dirty="0" smtClean="0"/>
              <a:t>of a visual.</a:t>
            </a:r>
          </a:p>
        </p:txBody>
      </p:sp>
      <p:sp>
        <p:nvSpPr>
          <p:cNvPr id="7" name="Slide Number Placeholder 6"/>
          <p:cNvSpPr>
            <a:spLocks noGrp="1"/>
          </p:cNvSpPr>
          <p:nvPr>
            <p:ph type="sldNum" sz="quarter" idx="18"/>
          </p:nvPr>
        </p:nvSpPr>
        <p:spPr/>
        <p:txBody>
          <a:bodyPr/>
          <a:lstStyle/>
          <a:p>
            <a:fld id="{F5E609D5-BB2C-4735-B62A-4AB7F7AFBFEB}" type="slidenum">
              <a:rPr lang="en-GB" smtClean="0"/>
              <a:pPr/>
              <a:t>59</a:t>
            </a:fld>
            <a:endParaRPr lang="en-GB"/>
          </a:p>
        </p:txBody>
      </p:sp>
      <p:sp>
        <p:nvSpPr>
          <p:cNvPr id="8" name="Date Placeholder 7"/>
          <p:cNvSpPr>
            <a:spLocks noGrp="1"/>
          </p:cNvSpPr>
          <p:nvPr>
            <p:ph type="dt" sz="half" idx="16"/>
          </p:nvPr>
        </p:nvSpPr>
        <p:spPr/>
        <p:txBody>
          <a:bodyPr/>
          <a:lstStyle/>
          <a:p>
            <a:r>
              <a:rPr lang="en-US" smtClean="0"/>
              <a:t>November 2016</a:t>
            </a:r>
            <a:endParaRPr lang="en-GB"/>
          </a:p>
        </p:txBody>
      </p:sp>
      <p:sp>
        <p:nvSpPr>
          <p:cNvPr id="9" name="Footer Placeholder 8"/>
          <p:cNvSpPr>
            <a:spLocks noGrp="1"/>
          </p:cNvSpPr>
          <p:nvPr>
            <p:ph type="ftr" sz="quarter" idx="17"/>
          </p:nvPr>
        </p:nvSpPr>
        <p:spPr/>
        <p:txBody>
          <a:bodyPr/>
          <a:lstStyle/>
          <a:p>
            <a:r>
              <a:rPr lang="en-GB" smtClean="0"/>
              <a:t>Data visualisation workshop - Excel</a:t>
            </a: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19" y="4103216"/>
            <a:ext cx="2065863" cy="206586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352" y="4221085"/>
            <a:ext cx="2601487" cy="195111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6217" y="4035054"/>
            <a:ext cx="2094384" cy="2128439"/>
          </a:xfrm>
          <a:prstGeom prst="rect">
            <a:avLst/>
          </a:prstGeom>
        </p:spPr>
      </p:pic>
    </p:spTree>
    <p:extLst>
      <p:ext uri="{BB962C8B-B14F-4D97-AF65-F5344CB8AC3E}">
        <p14:creationId xmlns:p14="http://schemas.microsoft.com/office/powerpoint/2010/main" val="5733241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r>
              <a:rPr lang="en-GB" dirty="0"/>
              <a:t/>
            </a:r>
            <a:br>
              <a:rPr lang="en-GB" dirty="0"/>
            </a:br>
            <a:r>
              <a:rPr lang="en-GB" sz="2000" b="0" i="0" dirty="0"/>
              <a:t>History of Visualisation</a:t>
            </a:r>
            <a:endParaRPr lang="en-GB" b="0" i="0" dirty="0"/>
          </a:p>
        </p:txBody>
      </p:sp>
      <p:sp>
        <p:nvSpPr>
          <p:cNvPr id="3" name="Content Placeholder 2"/>
          <p:cNvSpPr>
            <a:spLocks noGrp="1"/>
          </p:cNvSpPr>
          <p:nvPr>
            <p:ph sz="quarter" idx="15"/>
          </p:nvPr>
        </p:nvSpPr>
        <p:spPr>
          <a:xfrm>
            <a:off x="533400" y="1412776"/>
            <a:ext cx="8077200" cy="4759424"/>
          </a:xfrm>
        </p:spPr>
        <p:txBody>
          <a:bodyPr/>
          <a:lstStyle/>
          <a:p>
            <a:pPr algn="just">
              <a:spcAft>
                <a:spcPts val="600"/>
              </a:spcAft>
            </a:pPr>
            <a:r>
              <a:rPr lang="en-GB" sz="1800" b="1" dirty="0" smtClean="0">
                <a:solidFill>
                  <a:schemeClr val="tx2"/>
                </a:solidFill>
              </a:rPr>
              <a:t>Charles </a:t>
            </a:r>
            <a:r>
              <a:rPr lang="en-GB" sz="1800" b="1" dirty="0" err="1" smtClean="0">
                <a:solidFill>
                  <a:schemeClr val="tx2"/>
                </a:solidFill>
              </a:rPr>
              <a:t>Minard’s</a:t>
            </a:r>
            <a:r>
              <a:rPr lang="en-GB" sz="1800" b="1" dirty="0" smtClean="0">
                <a:solidFill>
                  <a:schemeClr val="tx2"/>
                </a:solidFill>
              </a:rPr>
              <a:t> graph of Napoleon’s invasion</a:t>
            </a:r>
          </a:p>
          <a:p>
            <a:pPr algn="just"/>
            <a:r>
              <a:rPr lang="en-GB" sz="1600" dirty="0" smtClean="0"/>
              <a:t>Drawn in 1869 one </a:t>
            </a:r>
            <a:r>
              <a:rPr lang="en-GB" sz="1600" dirty="0"/>
              <a:t>of the most cited examples of statistical graphics occurred when Charles </a:t>
            </a:r>
            <a:r>
              <a:rPr lang="en-GB" sz="1600" dirty="0" err="1"/>
              <a:t>Minard</a:t>
            </a:r>
            <a:r>
              <a:rPr lang="en-GB" sz="1600" dirty="0"/>
              <a:t> mapped Napoleon’s invasion of Russia. The map depicted the size of the army as well as the path of Napoleon’s retreat from Moscow – and tied that information to temperature and time scales for a more in-depth understanding of the event.</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325" y="2924944"/>
            <a:ext cx="6979350" cy="3327648"/>
          </a:xfrm>
          <a:prstGeom prst="rect">
            <a:avLst/>
          </a:prstGeom>
        </p:spPr>
      </p:pic>
      <p:sp>
        <p:nvSpPr>
          <p:cNvPr id="8" name="Slide Number Placeholder 7"/>
          <p:cNvSpPr>
            <a:spLocks noGrp="1"/>
          </p:cNvSpPr>
          <p:nvPr>
            <p:ph type="sldNum" sz="quarter" idx="18"/>
          </p:nvPr>
        </p:nvSpPr>
        <p:spPr/>
        <p:txBody>
          <a:bodyPr/>
          <a:lstStyle/>
          <a:p>
            <a:fld id="{F5E609D5-BB2C-4735-B62A-4AB7F7AFBFEB}" type="slidenum">
              <a:rPr lang="en-GB" smtClean="0"/>
              <a:pPr/>
              <a:t>6</a:t>
            </a:fld>
            <a:endParaRPr lang="en-GB"/>
          </a:p>
        </p:txBody>
      </p:sp>
      <p:sp>
        <p:nvSpPr>
          <p:cNvPr id="9" name="Date Placeholder 8"/>
          <p:cNvSpPr>
            <a:spLocks noGrp="1"/>
          </p:cNvSpPr>
          <p:nvPr>
            <p:ph type="dt" sz="half" idx="16"/>
          </p:nvPr>
        </p:nvSpPr>
        <p:spPr/>
        <p:txBody>
          <a:bodyPr/>
          <a:lstStyle/>
          <a:p>
            <a:r>
              <a:rPr lang="en-US" smtClean="0"/>
              <a:t>November 2016</a:t>
            </a:r>
            <a:endParaRPr lang="en-GB"/>
          </a:p>
        </p:txBody>
      </p:sp>
      <p:sp>
        <p:nvSpPr>
          <p:cNvPr id="11" name="Footer Placeholder 8"/>
          <p:cNvSpPr>
            <a:spLocks noGrp="1"/>
          </p:cNvSpPr>
          <p:nvPr>
            <p:ph type="ftr" sz="quarter" idx="17"/>
          </p:nvPr>
        </p:nvSpPr>
        <p:spPr>
          <a:xfrm>
            <a:off x="530352" y="6324600"/>
            <a:ext cx="5260848" cy="150876"/>
          </a:xfrm>
        </p:spPr>
        <p:txBody>
          <a:bodyPr/>
          <a:lstStyle/>
          <a:p>
            <a:r>
              <a:rPr lang="en-GB" smtClean="0"/>
              <a:t>Data visualisation workshop - Excel</a:t>
            </a:r>
            <a:endParaRPr lang="en-GB" dirty="0"/>
          </a:p>
        </p:txBody>
      </p:sp>
    </p:spTree>
    <p:extLst>
      <p:ext uri="{BB962C8B-B14F-4D97-AF65-F5344CB8AC3E}">
        <p14:creationId xmlns:p14="http://schemas.microsoft.com/office/powerpoint/2010/main" val="208709522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smtClean="0"/>
              <a:t>Best practices</a:t>
            </a:r>
            <a:endParaRPr lang="en-GB" dirty="0"/>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b="1" dirty="0" smtClean="0">
                <a:solidFill>
                  <a:schemeClr val="accent1"/>
                </a:solidFill>
              </a:rPr>
              <a:t>Keep these in mind</a:t>
            </a:r>
          </a:p>
          <a:p>
            <a:pPr marL="285750" indent="-285750">
              <a:spcAft>
                <a:spcPts val="300"/>
              </a:spcAft>
              <a:buFont typeface="Wingdings" panose="05000000000000000000" pitchFamily="2" charset="2"/>
              <a:buChar char="v"/>
            </a:pPr>
            <a:r>
              <a:rPr lang="en-GB" sz="1800" b="1" dirty="0" smtClean="0">
                <a:solidFill>
                  <a:schemeClr val="accent5"/>
                </a:solidFill>
              </a:rPr>
              <a:t>Identify your goal</a:t>
            </a:r>
          </a:p>
          <a:p>
            <a:pPr lvl="1" indent="0">
              <a:buNone/>
            </a:pPr>
            <a:r>
              <a:rPr lang="en-GB" sz="1800" dirty="0" smtClean="0"/>
              <a:t>Always start with a question</a:t>
            </a:r>
          </a:p>
          <a:p>
            <a:pPr marL="11430" indent="-285750">
              <a:spcAft>
                <a:spcPts val="300"/>
              </a:spcAft>
              <a:buFont typeface="Wingdings" panose="05000000000000000000" pitchFamily="2" charset="2"/>
              <a:buChar char="v"/>
            </a:pPr>
            <a:r>
              <a:rPr lang="en-GB" sz="1800" b="1" dirty="0" smtClean="0">
                <a:solidFill>
                  <a:schemeClr val="accent5"/>
                </a:solidFill>
              </a:rPr>
              <a:t>Know your audience</a:t>
            </a:r>
          </a:p>
          <a:p>
            <a:pPr lvl="1" indent="0">
              <a:buNone/>
            </a:pPr>
            <a:r>
              <a:rPr lang="en-GB" sz="1800" dirty="0" smtClean="0"/>
              <a:t>Tailor your visualisation to the intended viewer’s expertise and expectations</a:t>
            </a:r>
          </a:p>
          <a:p>
            <a:pPr marL="11430" indent="-285750">
              <a:spcAft>
                <a:spcPts val="300"/>
              </a:spcAft>
              <a:buFont typeface="Wingdings" panose="05000000000000000000" pitchFamily="2" charset="2"/>
              <a:buChar char="v"/>
            </a:pPr>
            <a:r>
              <a:rPr lang="en-GB" sz="1800" b="1" dirty="0" smtClean="0">
                <a:solidFill>
                  <a:schemeClr val="accent5"/>
                </a:solidFill>
              </a:rPr>
              <a:t>Provide context</a:t>
            </a:r>
          </a:p>
          <a:p>
            <a:pPr marL="274320" lvl="2" indent="0">
              <a:buNone/>
            </a:pPr>
            <a:r>
              <a:rPr lang="en-GB" sz="1800" dirty="0" smtClean="0"/>
              <a:t>Provide the supporting context which makes your visualisation meaningful</a:t>
            </a:r>
          </a:p>
          <a:p>
            <a:pPr marL="11430" indent="-285750">
              <a:spcAft>
                <a:spcPts val="300"/>
              </a:spcAft>
              <a:buFont typeface="Wingdings" panose="05000000000000000000" pitchFamily="2" charset="2"/>
              <a:buChar char="v"/>
            </a:pPr>
            <a:r>
              <a:rPr lang="en-GB" sz="1800" b="1" dirty="0" smtClean="0">
                <a:solidFill>
                  <a:schemeClr val="accent5"/>
                </a:solidFill>
              </a:rPr>
              <a:t>Keep it simple</a:t>
            </a:r>
          </a:p>
          <a:p>
            <a:pPr lvl="1" indent="0">
              <a:buNone/>
            </a:pPr>
            <a:r>
              <a:rPr lang="en-GB" sz="1800" dirty="0" smtClean="0"/>
              <a:t>Don’t include any unnecessary information and avoid clutter</a:t>
            </a:r>
          </a:p>
          <a:p>
            <a:pPr marL="11430" indent="-285750">
              <a:spcAft>
                <a:spcPts val="300"/>
              </a:spcAft>
              <a:buFont typeface="Wingdings" panose="05000000000000000000" pitchFamily="2" charset="2"/>
              <a:buChar char="v"/>
            </a:pPr>
            <a:r>
              <a:rPr lang="en-GB" sz="1800" b="1" dirty="0" smtClean="0">
                <a:solidFill>
                  <a:schemeClr val="accent5"/>
                </a:solidFill>
              </a:rPr>
              <a:t>Keep it engaging</a:t>
            </a:r>
          </a:p>
          <a:p>
            <a:pPr lvl="1" indent="0">
              <a:buNone/>
            </a:pPr>
            <a:r>
              <a:rPr lang="en-GB" sz="1800" dirty="0" smtClean="0"/>
              <a:t>Nobody pays attention to a boring visualisation</a:t>
            </a:r>
          </a:p>
          <a:p>
            <a:pPr marL="11430" indent="-285750">
              <a:spcAft>
                <a:spcPts val="300"/>
              </a:spcAft>
              <a:buFont typeface="Wingdings" panose="05000000000000000000" pitchFamily="2" charset="2"/>
              <a:buChar char="v"/>
            </a:pPr>
            <a:r>
              <a:rPr lang="en-GB" sz="1800" b="1" dirty="0">
                <a:solidFill>
                  <a:schemeClr val="accent5"/>
                </a:solidFill>
              </a:rPr>
              <a:t>C</a:t>
            </a:r>
            <a:r>
              <a:rPr lang="en-GB" sz="1800" b="1" dirty="0" smtClean="0">
                <a:solidFill>
                  <a:schemeClr val="accent5"/>
                </a:solidFill>
              </a:rPr>
              <a:t>onsider the colour blind</a:t>
            </a:r>
          </a:p>
          <a:p>
            <a:pPr lvl="1" indent="0">
              <a:buNone/>
            </a:pPr>
            <a:r>
              <a:rPr lang="en-GB" sz="1800" dirty="0" smtClean="0"/>
              <a:t>Colour blindness is not uncommon and can render a visualisation useless</a:t>
            </a:r>
          </a:p>
          <a:p>
            <a:endParaRPr lang="en-GB" dirty="0" smtClean="0"/>
          </a:p>
          <a:p>
            <a:endParaRPr lang="en-GB" dirty="0"/>
          </a:p>
        </p:txBody>
      </p:sp>
      <p:sp>
        <p:nvSpPr>
          <p:cNvPr id="7" name="Slide Number Placeholder 6"/>
          <p:cNvSpPr>
            <a:spLocks noGrp="1"/>
          </p:cNvSpPr>
          <p:nvPr>
            <p:ph type="sldNum" sz="quarter" idx="18"/>
          </p:nvPr>
        </p:nvSpPr>
        <p:spPr/>
        <p:txBody>
          <a:bodyPr/>
          <a:lstStyle/>
          <a:p>
            <a:fld id="{F5E609D5-BB2C-4735-B62A-4AB7F7AFBFEB}" type="slidenum">
              <a:rPr lang="en-GB" smtClean="0"/>
              <a:pPr/>
              <a:t>60</a:t>
            </a:fld>
            <a:endParaRPr lang="en-GB"/>
          </a:p>
        </p:txBody>
      </p:sp>
      <p:sp>
        <p:nvSpPr>
          <p:cNvPr id="8" name="Date Placeholder 7"/>
          <p:cNvSpPr>
            <a:spLocks noGrp="1"/>
          </p:cNvSpPr>
          <p:nvPr>
            <p:ph type="dt" sz="half" idx="16"/>
          </p:nvPr>
        </p:nvSpPr>
        <p:spPr/>
        <p:txBody>
          <a:bodyPr/>
          <a:lstStyle/>
          <a:p>
            <a:r>
              <a:rPr lang="en-US" smtClean="0"/>
              <a:t>November 2016</a:t>
            </a:r>
            <a:endParaRPr lang="en-GB"/>
          </a:p>
        </p:txBody>
      </p:sp>
      <p:sp>
        <p:nvSpPr>
          <p:cNvPr id="9" name="Footer Placeholder 8"/>
          <p:cNvSpPr>
            <a:spLocks noGrp="1"/>
          </p:cNvSpPr>
          <p:nvPr>
            <p:ph type="ftr" sz="quarter" idx="17"/>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27655532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Introduction to Data Visualisation</a:t>
            </a:r>
            <a:endParaRPr lang="en-GB" dirty="0"/>
          </a:p>
        </p:txBody>
      </p:sp>
      <p:sp>
        <p:nvSpPr>
          <p:cNvPr id="2" name="Subtitle 1"/>
          <p:cNvSpPr>
            <a:spLocks noGrp="1"/>
          </p:cNvSpPr>
          <p:nvPr>
            <p:ph type="subTitle" idx="1"/>
          </p:nvPr>
        </p:nvSpPr>
        <p:spPr/>
        <p:txBody>
          <a:bodyPr/>
          <a:lstStyle/>
          <a:p>
            <a:pPr marL="457200" indent="-457200">
              <a:buClr>
                <a:schemeClr val="bg1"/>
              </a:buClr>
              <a:buFont typeface="Wingdings" panose="05000000000000000000" pitchFamily="2" charset="2"/>
              <a:buChar char="v"/>
            </a:pPr>
            <a:r>
              <a:rPr lang="en-GB" dirty="0" smtClean="0"/>
              <a:t>Visualisation Use Cases</a:t>
            </a:r>
            <a:endParaRPr lang="en-GB" dirty="0"/>
          </a:p>
        </p:txBody>
      </p:sp>
      <p:sp>
        <p:nvSpPr>
          <p:cNvPr id="8" name="Slide Number Placeholder 7"/>
          <p:cNvSpPr>
            <a:spLocks noGrp="1"/>
          </p:cNvSpPr>
          <p:nvPr>
            <p:ph type="sldNum" sz="quarter" idx="12"/>
          </p:nvPr>
        </p:nvSpPr>
        <p:spPr/>
        <p:txBody>
          <a:bodyPr/>
          <a:lstStyle/>
          <a:p>
            <a:fld id="{73DE2538-1682-4691-9D76-BD63A21848D4}" type="slidenum">
              <a:rPr lang="en-GB" smtClean="0"/>
              <a:pPr/>
              <a:t>61</a:t>
            </a:fld>
            <a:endParaRPr lang="en-GB"/>
          </a:p>
        </p:txBody>
      </p:sp>
      <p:sp>
        <p:nvSpPr>
          <p:cNvPr id="9" name="Date Placeholder 8"/>
          <p:cNvSpPr>
            <a:spLocks noGrp="1"/>
          </p:cNvSpPr>
          <p:nvPr>
            <p:ph type="dt" sz="half" idx="10"/>
          </p:nvPr>
        </p:nvSpPr>
        <p:spPr/>
        <p:txBody>
          <a:bodyPr/>
          <a:lstStyle/>
          <a:p>
            <a:r>
              <a:rPr lang="en-US" smtClean="0"/>
              <a:t>November 2016</a:t>
            </a:r>
            <a:endParaRPr lang="en-GB"/>
          </a:p>
        </p:txBody>
      </p:sp>
      <p:sp>
        <p:nvSpPr>
          <p:cNvPr id="10" name="Footer Placeholder 9"/>
          <p:cNvSpPr>
            <a:spLocks noGrp="1"/>
          </p:cNvSpPr>
          <p:nvPr>
            <p:ph type="ftr" sz="quarter" idx="11"/>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38162815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Use cases</a:t>
            </a:r>
            <a:endParaRPr lang="en-GB" dirty="0"/>
          </a:p>
        </p:txBody>
      </p:sp>
      <p:sp>
        <p:nvSpPr>
          <p:cNvPr id="3" name="Content Placeholder 2"/>
          <p:cNvSpPr>
            <a:spLocks noGrp="1"/>
          </p:cNvSpPr>
          <p:nvPr>
            <p:ph sz="quarter" idx="15"/>
          </p:nvPr>
        </p:nvSpPr>
        <p:spPr/>
        <p:txBody>
          <a:bodyPr/>
          <a:lstStyle/>
          <a:p>
            <a:r>
              <a:rPr lang="en-GB" sz="1800" b="1" dirty="0" smtClean="0">
                <a:solidFill>
                  <a:schemeClr val="accent1"/>
                </a:solidFill>
              </a:rPr>
              <a:t>Monitoring</a:t>
            </a:r>
          </a:p>
          <a:p>
            <a:r>
              <a:rPr lang="en-GB" sz="1600" dirty="0"/>
              <a:t>A major use case of data visualisation is monitoring. Visualisation facilitates the process by </a:t>
            </a:r>
            <a:r>
              <a:rPr lang="en-GB" sz="1600" b="1" dirty="0">
                <a:solidFill>
                  <a:schemeClr val="accent5"/>
                </a:solidFill>
              </a:rPr>
              <a:t>aggregating</a:t>
            </a:r>
            <a:r>
              <a:rPr lang="en-GB" sz="1600" dirty="0"/>
              <a:t> </a:t>
            </a:r>
            <a:r>
              <a:rPr lang="en-GB" sz="1600" dirty="0" smtClean="0"/>
              <a:t>data-points </a:t>
            </a:r>
            <a:r>
              <a:rPr lang="en-GB" sz="1600" dirty="0"/>
              <a:t>of interest and displaying them in a way that the viewer can get the information he needs with a glance</a:t>
            </a:r>
            <a:r>
              <a:rPr lang="en-GB" sz="1600" dirty="0" smtClean="0"/>
              <a:t>. The most common examples of this are dashboards.</a:t>
            </a:r>
            <a:endParaRPr lang="en-GB" sz="1600" dirty="0">
              <a:hlinkClick r:id="rId3"/>
            </a:endParaRPr>
          </a:p>
          <a:p>
            <a:endParaRPr lang="en-GB" sz="1600" dirty="0">
              <a:hlinkClick r:id="rId3"/>
            </a:endParaRPr>
          </a:p>
          <a:p>
            <a:endParaRPr lang="en-GB" sz="1600" dirty="0" smtClean="0">
              <a:hlinkClick r:id="rId3"/>
            </a:endParaRPr>
          </a:p>
          <a:p>
            <a:endParaRPr lang="en-GB" sz="1600" dirty="0">
              <a:hlinkClick r:id="rId3"/>
            </a:endParaRPr>
          </a:p>
          <a:p>
            <a:endParaRPr lang="en-GB" sz="1600" dirty="0" smtClean="0">
              <a:hlinkClick r:id="rId3"/>
            </a:endParaRPr>
          </a:p>
          <a:p>
            <a:endParaRPr lang="en-GB" sz="900" dirty="0">
              <a:hlinkClick r:id="rId3"/>
            </a:endParaRPr>
          </a:p>
          <a:p>
            <a:endParaRPr lang="en-GB" sz="900" dirty="0">
              <a:hlinkClick r:id="rId3"/>
            </a:endParaRPr>
          </a:p>
          <a:p>
            <a:endParaRPr lang="en-GB" sz="900" dirty="0" smtClean="0">
              <a:hlinkClick r:id="rId3"/>
            </a:endParaRPr>
          </a:p>
          <a:p>
            <a:endParaRPr lang="en-GB" sz="1050" dirty="0" smtClean="0">
              <a:hlinkClick r:id="rId3"/>
            </a:endParaRPr>
          </a:p>
          <a:p>
            <a:endParaRPr lang="en-GB" sz="900" dirty="0" smtClean="0">
              <a:hlinkClick r:id="rId3"/>
            </a:endParaRPr>
          </a:p>
          <a:p>
            <a:pPr>
              <a:spcAft>
                <a:spcPts val="0"/>
              </a:spcAft>
            </a:pPr>
            <a:r>
              <a:rPr lang="en-GB" sz="900" b="1" dirty="0" smtClean="0"/>
              <a:t>CEF Dashboard: </a:t>
            </a:r>
            <a:r>
              <a:rPr lang="en-GB" sz="900" dirty="0" smtClean="0">
                <a:hlinkClick r:id="rId3"/>
              </a:rPr>
              <a:t>https</a:t>
            </a:r>
            <a:r>
              <a:rPr lang="en-GB" sz="900" dirty="0">
                <a:hlinkClick r:id="rId3"/>
              </a:rPr>
              <a:t>://</a:t>
            </a:r>
            <a:r>
              <a:rPr lang="en-GB" sz="900" dirty="0" smtClean="0">
                <a:hlinkClick r:id="rId3"/>
              </a:rPr>
              <a:t>ec.europa.eu/cefdigital/wiki/display/CEFDIGITAL/View+per+DSI</a:t>
            </a:r>
            <a:endParaRPr lang="en-GB" sz="900" dirty="0" smtClean="0"/>
          </a:p>
          <a:p>
            <a:r>
              <a:rPr lang="en-GB" sz="900" dirty="0">
                <a:hlinkClick r:id="rId4"/>
              </a:rPr>
              <a:t>https://</a:t>
            </a:r>
            <a:r>
              <a:rPr lang="en-GB" sz="900" dirty="0" smtClean="0">
                <a:hlinkClick r:id="rId4"/>
              </a:rPr>
              <a:t>ec.europa.eu/cefdigital/wiki/display/CEFDIGITAL/Reuse+watch</a:t>
            </a:r>
            <a:endParaRPr lang="en-GB" sz="900" dirty="0" smtClean="0"/>
          </a:p>
          <a:p>
            <a:endParaRPr lang="en-GB" sz="1600" dirty="0"/>
          </a:p>
          <a:p>
            <a:endParaRPr lang="en-GB" sz="1600" dirty="0" smtClean="0"/>
          </a:p>
          <a:p>
            <a:endParaRPr lang="en-GB" sz="1600" dirty="0"/>
          </a:p>
        </p:txBody>
      </p:sp>
      <p:sp>
        <p:nvSpPr>
          <p:cNvPr id="7" name="Slide Number Placeholder 6"/>
          <p:cNvSpPr>
            <a:spLocks noGrp="1"/>
          </p:cNvSpPr>
          <p:nvPr>
            <p:ph type="sldNum" sz="quarter" idx="18"/>
          </p:nvPr>
        </p:nvSpPr>
        <p:spPr/>
        <p:txBody>
          <a:bodyPr/>
          <a:lstStyle/>
          <a:p>
            <a:fld id="{F5E609D5-BB2C-4735-B62A-4AB7F7AFBFEB}" type="slidenum">
              <a:rPr lang="en-GB" smtClean="0"/>
              <a:pPr/>
              <a:t>62</a:t>
            </a:fld>
            <a:endParaRPr lang="en-GB"/>
          </a:p>
        </p:txBody>
      </p:sp>
      <p:sp>
        <p:nvSpPr>
          <p:cNvPr id="8" name="Date Placeholder 7"/>
          <p:cNvSpPr>
            <a:spLocks noGrp="1"/>
          </p:cNvSpPr>
          <p:nvPr>
            <p:ph type="dt" sz="half" idx="16"/>
          </p:nvPr>
        </p:nvSpPr>
        <p:spPr/>
        <p:txBody>
          <a:bodyPr/>
          <a:lstStyle/>
          <a:p>
            <a:r>
              <a:rPr lang="en-US" smtClean="0"/>
              <a:t>November 2016</a:t>
            </a:r>
            <a:endParaRPr lang="en-GB" dirty="0"/>
          </a:p>
        </p:txBody>
      </p:sp>
      <p:sp>
        <p:nvSpPr>
          <p:cNvPr id="9" name="Footer Placeholder 8"/>
          <p:cNvSpPr>
            <a:spLocks noGrp="1"/>
          </p:cNvSpPr>
          <p:nvPr>
            <p:ph type="ftr" sz="quarter" idx="17"/>
          </p:nvPr>
        </p:nvSpPr>
        <p:spPr/>
        <p:txBody>
          <a:bodyPr/>
          <a:lstStyle/>
          <a:p>
            <a:r>
              <a:rPr lang="en-GB" smtClean="0"/>
              <a:t>Data visualisation workshop - Excel</a:t>
            </a:r>
            <a:endParaRPr lang="en-GB"/>
          </a:p>
        </p:txBody>
      </p:sp>
      <p:pic>
        <p:nvPicPr>
          <p:cNvPr id="4" name="Picture 3"/>
          <p:cNvPicPr>
            <a:picLocks noChangeAspect="1"/>
          </p:cNvPicPr>
          <p:nvPr/>
        </p:nvPicPr>
        <p:blipFill>
          <a:blip r:embed="rId5"/>
          <a:stretch>
            <a:fillRect/>
          </a:stretch>
        </p:blipFill>
        <p:spPr>
          <a:xfrm>
            <a:off x="1691680" y="3140968"/>
            <a:ext cx="5616624" cy="2792079"/>
          </a:xfrm>
          <a:prstGeom prst="rect">
            <a:avLst/>
          </a:prstGeom>
        </p:spPr>
      </p:pic>
    </p:spTree>
    <p:extLst>
      <p:ext uri="{BB962C8B-B14F-4D97-AF65-F5344CB8AC3E}">
        <p14:creationId xmlns:p14="http://schemas.microsoft.com/office/powerpoint/2010/main" val="229203563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Use cases</a:t>
            </a:r>
            <a:endParaRPr lang="en-GB" dirty="0"/>
          </a:p>
        </p:txBody>
      </p:sp>
      <p:sp>
        <p:nvSpPr>
          <p:cNvPr id="3" name="Content Placeholder 2"/>
          <p:cNvSpPr>
            <a:spLocks noGrp="1"/>
          </p:cNvSpPr>
          <p:nvPr>
            <p:ph sz="quarter" idx="15"/>
          </p:nvPr>
        </p:nvSpPr>
        <p:spPr/>
        <p:txBody>
          <a:bodyPr/>
          <a:lstStyle/>
          <a:p>
            <a:r>
              <a:rPr lang="en-GB" sz="1800" b="1" dirty="0" smtClean="0">
                <a:solidFill>
                  <a:schemeClr val="tx2"/>
                </a:solidFill>
              </a:rPr>
              <a:t>Real time monitoring</a:t>
            </a:r>
          </a:p>
          <a:p>
            <a:r>
              <a:rPr lang="en-GB" sz="1800" dirty="0" smtClean="0"/>
              <a:t>Todays advancements in hardware, processing power and connectivity have allowed the creation of real time updating visualisations of data, which are especially useful in certain monitoring scenarios.</a:t>
            </a:r>
          </a:p>
          <a:p>
            <a:endParaRPr lang="en-GB" sz="1800" dirty="0" smtClean="0"/>
          </a:p>
          <a:p>
            <a:endParaRPr lang="en-GB" sz="1800" dirty="0"/>
          </a:p>
          <a:p>
            <a:endParaRPr lang="en-GB" sz="1800" dirty="0" smtClean="0"/>
          </a:p>
          <a:p>
            <a:endParaRPr lang="en-GB" sz="1800" dirty="0"/>
          </a:p>
          <a:p>
            <a:r>
              <a:rPr lang="en-GB" sz="1800" dirty="0" smtClean="0"/>
              <a:t>Flight Radar allows the monitoring of the position of all commercial flights around the world.</a:t>
            </a:r>
            <a:endParaRPr lang="en-GB" sz="1600" dirty="0"/>
          </a:p>
          <a:p>
            <a:r>
              <a:rPr lang="en-GB" sz="1600" dirty="0" smtClean="0"/>
              <a:t>Example:</a:t>
            </a:r>
          </a:p>
          <a:p>
            <a:r>
              <a:rPr lang="en-GB" sz="1400" b="1" dirty="0" smtClean="0"/>
              <a:t>Flight Radar: </a:t>
            </a:r>
            <a:r>
              <a:rPr lang="en-GB" sz="1400" dirty="0" smtClean="0">
                <a:hlinkClick r:id="rId3"/>
              </a:rPr>
              <a:t>https</a:t>
            </a:r>
            <a:r>
              <a:rPr lang="en-GB" sz="1400" dirty="0">
                <a:hlinkClick r:id="rId3"/>
              </a:rPr>
              <a:t>://www.flightradar24.com/VJT630/ab0d83d</a:t>
            </a:r>
            <a:endParaRPr lang="en-GB" sz="1400" dirty="0"/>
          </a:p>
          <a:p>
            <a:endParaRPr lang="en-GB" sz="1600" dirty="0"/>
          </a:p>
        </p:txBody>
      </p:sp>
      <p:sp>
        <p:nvSpPr>
          <p:cNvPr id="7" name="Slide Number Placeholder 6"/>
          <p:cNvSpPr>
            <a:spLocks noGrp="1"/>
          </p:cNvSpPr>
          <p:nvPr>
            <p:ph type="sldNum" sz="quarter" idx="18"/>
          </p:nvPr>
        </p:nvSpPr>
        <p:spPr/>
        <p:txBody>
          <a:bodyPr/>
          <a:lstStyle/>
          <a:p>
            <a:fld id="{F5E609D5-BB2C-4735-B62A-4AB7F7AFBFEB}" type="slidenum">
              <a:rPr lang="en-GB" smtClean="0"/>
              <a:pPr/>
              <a:t>63</a:t>
            </a:fld>
            <a:endParaRPr lang="en-GB"/>
          </a:p>
        </p:txBody>
      </p:sp>
      <p:sp>
        <p:nvSpPr>
          <p:cNvPr id="8" name="Date Placeholder 7"/>
          <p:cNvSpPr>
            <a:spLocks noGrp="1"/>
          </p:cNvSpPr>
          <p:nvPr>
            <p:ph type="dt" sz="half" idx="16"/>
          </p:nvPr>
        </p:nvSpPr>
        <p:spPr/>
        <p:txBody>
          <a:bodyPr/>
          <a:lstStyle/>
          <a:p>
            <a:r>
              <a:rPr lang="en-US" smtClean="0"/>
              <a:t>November 2016</a:t>
            </a:r>
            <a:endParaRPr lang="en-GB"/>
          </a:p>
        </p:txBody>
      </p:sp>
      <p:sp>
        <p:nvSpPr>
          <p:cNvPr id="9" name="Footer Placeholder 8"/>
          <p:cNvSpPr>
            <a:spLocks noGrp="1"/>
          </p:cNvSpPr>
          <p:nvPr>
            <p:ph type="ftr" sz="quarter" idx="17"/>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128454522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Use cases</a:t>
            </a:r>
            <a:endParaRPr lang="en-GB" dirty="0"/>
          </a:p>
        </p:txBody>
      </p:sp>
      <p:pic>
        <p:nvPicPr>
          <p:cNvPr id="7" name="Content Placeholder 6"/>
          <p:cNvPicPr>
            <a:picLocks noGrp="1" noChangeAspect="1"/>
          </p:cNvPicPr>
          <p:nvPr>
            <p:ph sz="quarter" idx="15"/>
          </p:nvPr>
        </p:nvPicPr>
        <p:blipFill>
          <a:blip r:embed="rId2"/>
          <a:stretch>
            <a:fillRect/>
          </a:stretch>
        </p:blipFill>
        <p:spPr>
          <a:xfrm>
            <a:off x="533400" y="2174306"/>
            <a:ext cx="8077200" cy="3728587"/>
          </a:xfrm>
          <a:prstGeom prst="rect">
            <a:avLst/>
          </a:prstGeom>
        </p:spPr>
      </p:pic>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64</a:t>
            </a:fld>
            <a:endParaRPr lang="en-GB"/>
          </a:p>
        </p:txBody>
      </p:sp>
    </p:spTree>
    <p:extLst>
      <p:ext uri="{BB962C8B-B14F-4D97-AF65-F5344CB8AC3E}">
        <p14:creationId xmlns:p14="http://schemas.microsoft.com/office/powerpoint/2010/main" val="42464893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Use cases</a:t>
            </a:r>
            <a:endParaRPr lang="en-GB" sz="2000" dirty="0"/>
          </a:p>
        </p:txBody>
      </p:sp>
      <p:sp>
        <p:nvSpPr>
          <p:cNvPr id="3" name="Content Placeholder 2"/>
          <p:cNvSpPr>
            <a:spLocks noGrp="1"/>
          </p:cNvSpPr>
          <p:nvPr>
            <p:ph sz="quarter" idx="15"/>
          </p:nvPr>
        </p:nvSpPr>
        <p:spPr/>
        <p:txBody>
          <a:bodyPr/>
          <a:lstStyle/>
          <a:p>
            <a:r>
              <a:rPr lang="en-GB" sz="1800" b="1" dirty="0" smtClean="0">
                <a:solidFill>
                  <a:schemeClr val="accent1"/>
                </a:solidFill>
              </a:rPr>
              <a:t>Transparency</a:t>
            </a:r>
          </a:p>
          <a:p>
            <a:r>
              <a:rPr lang="en-GB" sz="1800" dirty="0" smtClean="0"/>
              <a:t>Data visualisation can be an especially effective means of providing transparency on government and other similar data. The visual nature of the medium is such that it is ideal to convey meaning about technical data to non-technical viewers. </a:t>
            </a:r>
            <a:endParaRPr lang="en-GB" sz="1800" dirty="0"/>
          </a:p>
          <a:p>
            <a:r>
              <a:rPr lang="en-GB" sz="1800" dirty="0" smtClean="0"/>
              <a:t>For example interactive visualisations of budget or spending data can allow citizens to better understand and evaluate the  fiscal policy of their government.</a:t>
            </a:r>
          </a:p>
          <a:p>
            <a:endParaRPr lang="en-GB" dirty="0">
              <a:solidFill>
                <a:schemeClr val="accent1"/>
              </a:solidFill>
            </a:endParaRPr>
          </a:p>
          <a:p>
            <a:endParaRPr lang="en-GB" sz="1600" dirty="0"/>
          </a:p>
          <a:p>
            <a:r>
              <a:rPr lang="en-GB" sz="1600" dirty="0" smtClean="0"/>
              <a:t>The city of San Diego for example provides detailed information about its budget and expenditure facilitated by an interactive visualisation.</a:t>
            </a:r>
          </a:p>
          <a:p>
            <a:r>
              <a:rPr lang="en-GB" sz="1600" dirty="0" smtClean="0"/>
              <a:t>Example:</a:t>
            </a:r>
          </a:p>
          <a:p>
            <a:r>
              <a:rPr lang="en-GB" sz="1400" b="1" dirty="0" smtClean="0"/>
              <a:t>San Diego transparency: </a:t>
            </a:r>
            <a:r>
              <a:rPr lang="en-GB" sz="1400" dirty="0" smtClean="0">
                <a:hlinkClick r:id="rId3"/>
              </a:rPr>
              <a:t>https</a:t>
            </a:r>
            <a:r>
              <a:rPr lang="en-GB" sz="1400" dirty="0">
                <a:hlinkClick r:id="rId3"/>
              </a:rPr>
              <a:t>://budget.sandiego.gov/transparency#/</a:t>
            </a:r>
            <a:endParaRPr lang="en-GB" sz="1400" dirty="0" smtClean="0"/>
          </a:p>
        </p:txBody>
      </p:sp>
      <p:sp>
        <p:nvSpPr>
          <p:cNvPr id="8" name="Slide Number Placeholder 7"/>
          <p:cNvSpPr>
            <a:spLocks noGrp="1"/>
          </p:cNvSpPr>
          <p:nvPr>
            <p:ph type="sldNum" sz="quarter" idx="18"/>
          </p:nvPr>
        </p:nvSpPr>
        <p:spPr/>
        <p:txBody>
          <a:bodyPr/>
          <a:lstStyle/>
          <a:p>
            <a:fld id="{F5E609D5-BB2C-4735-B62A-4AB7F7AFBFEB}" type="slidenum">
              <a:rPr lang="en-GB" smtClean="0"/>
              <a:pPr/>
              <a:t>65</a:t>
            </a:fld>
            <a:endParaRPr lang="en-GB"/>
          </a:p>
        </p:txBody>
      </p:sp>
      <p:sp>
        <p:nvSpPr>
          <p:cNvPr id="9" name="Date Placeholder 8"/>
          <p:cNvSpPr>
            <a:spLocks noGrp="1"/>
          </p:cNvSpPr>
          <p:nvPr>
            <p:ph type="dt" sz="half" idx="16"/>
          </p:nvPr>
        </p:nvSpPr>
        <p:spPr/>
        <p:txBody>
          <a:bodyPr/>
          <a:lstStyle/>
          <a:p>
            <a:r>
              <a:rPr lang="en-US" smtClean="0"/>
              <a:t>November 2016</a:t>
            </a:r>
            <a:endParaRPr lang="en-GB"/>
          </a:p>
        </p:txBody>
      </p:sp>
      <p:sp>
        <p:nvSpPr>
          <p:cNvPr id="10" name="Footer Placeholder 9"/>
          <p:cNvSpPr>
            <a:spLocks noGrp="1"/>
          </p:cNvSpPr>
          <p:nvPr>
            <p:ph type="ftr" sz="quarter" idx="17"/>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31242377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smtClean="0"/>
              <a:t>Use cases</a:t>
            </a:r>
            <a:endParaRPr lang="en-GB" dirty="0"/>
          </a:p>
        </p:txBody>
      </p:sp>
      <p:sp>
        <p:nvSpPr>
          <p:cNvPr id="3" name="Content Placeholder 2"/>
          <p:cNvSpPr>
            <a:spLocks noGrp="1"/>
          </p:cNvSpPr>
          <p:nvPr>
            <p:ph sz="quarter" idx="15"/>
          </p:nvPr>
        </p:nvSpPr>
        <p:spPr/>
        <p:txBody>
          <a:bodyPr/>
          <a:lstStyle/>
          <a:p>
            <a:r>
              <a:rPr lang="en-GB" sz="1800" b="1" dirty="0" smtClean="0">
                <a:solidFill>
                  <a:schemeClr val="tx2"/>
                </a:solidFill>
              </a:rPr>
              <a:t>Visual Analytics</a:t>
            </a:r>
            <a:endParaRPr lang="en-GB" sz="1800" b="1" dirty="0">
              <a:solidFill>
                <a:schemeClr val="tx2"/>
              </a:solidFill>
            </a:endParaRPr>
          </a:p>
          <a:p>
            <a:pPr>
              <a:spcAft>
                <a:spcPts val="1200"/>
              </a:spcAft>
            </a:pPr>
            <a:r>
              <a:rPr lang="en-GB" sz="1800" dirty="0"/>
              <a:t>Visual analytics is </a:t>
            </a:r>
            <a:r>
              <a:rPr lang="en-GB" sz="1800" dirty="0" smtClean="0"/>
              <a:t>the </a:t>
            </a:r>
            <a:r>
              <a:rPr lang="en-GB" sz="1800" dirty="0"/>
              <a:t>science of </a:t>
            </a:r>
            <a:r>
              <a:rPr lang="en-GB" sz="1800" b="1" dirty="0">
                <a:solidFill>
                  <a:schemeClr val="accent5"/>
                </a:solidFill>
              </a:rPr>
              <a:t>analytical reasoning </a:t>
            </a:r>
            <a:r>
              <a:rPr lang="en-GB" sz="1800" dirty="0"/>
              <a:t>facilitated by interactive </a:t>
            </a:r>
            <a:r>
              <a:rPr lang="en-GB" sz="1800" b="1" dirty="0">
                <a:solidFill>
                  <a:schemeClr val="accent5"/>
                </a:solidFill>
              </a:rPr>
              <a:t>visual interfaces</a:t>
            </a:r>
            <a:r>
              <a:rPr lang="en-GB" sz="1800" dirty="0" smtClean="0"/>
              <a:t>.</a:t>
            </a:r>
          </a:p>
          <a:p>
            <a:pPr>
              <a:spcAft>
                <a:spcPts val="1200"/>
              </a:spcAft>
            </a:pPr>
            <a:r>
              <a:rPr lang="en-GB" sz="1800" dirty="0"/>
              <a:t>Visual analytics is </a:t>
            </a:r>
            <a:r>
              <a:rPr lang="en-GB" sz="1800" dirty="0" smtClean="0"/>
              <a:t>concerned </a:t>
            </a:r>
            <a:r>
              <a:rPr lang="en-GB" sz="1800" dirty="0"/>
              <a:t>with coupling interactive visual representations with underlying analytical processes (e.g., statistical procedures, data mining techniques) such that high-level, complex activities can be effectively performed (e.g., sense making, reasoning, decision making</a:t>
            </a:r>
            <a:r>
              <a:rPr lang="en-GB" sz="1800" dirty="0" smtClean="0"/>
              <a:t>).</a:t>
            </a:r>
            <a:endParaRPr lang="en-GB" sz="1800" dirty="0"/>
          </a:p>
          <a:p>
            <a:pPr>
              <a:spcAft>
                <a:spcPts val="1200"/>
              </a:spcAft>
            </a:pPr>
            <a:r>
              <a:rPr lang="en-GB" sz="1800" dirty="0"/>
              <a:t>This </a:t>
            </a:r>
            <a:r>
              <a:rPr lang="en-GB" sz="1800" dirty="0" smtClean="0"/>
              <a:t>involves providing an </a:t>
            </a:r>
            <a:r>
              <a:rPr lang="en-GB" sz="1800" b="1" dirty="0" err="1">
                <a:solidFill>
                  <a:schemeClr val="accent5"/>
                </a:solidFill>
              </a:rPr>
              <a:t>manipulable</a:t>
            </a:r>
            <a:r>
              <a:rPr lang="en-GB" sz="1800" dirty="0"/>
              <a:t> </a:t>
            </a:r>
            <a:r>
              <a:rPr lang="en-GB" sz="1800" b="1" dirty="0" smtClean="0">
                <a:solidFill>
                  <a:schemeClr val="accent5"/>
                </a:solidFill>
              </a:rPr>
              <a:t>medium</a:t>
            </a:r>
            <a:r>
              <a:rPr lang="en-GB" sz="1800" dirty="0" smtClean="0"/>
              <a:t>, a graphical </a:t>
            </a:r>
            <a:r>
              <a:rPr lang="en-GB" sz="1800" dirty="0"/>
              <a:t>user interface</a:t>
            </a:r>
            <a:r>
              <a:rPr lang="en-GB" sz="1800" dirty="0" smtClean="0"/>
              <a:t> of a specialised software. Through it the user can by clicking and dragging go quickly through different ways of visualising his data in order to unlock the insight hidden within.</a:t>
            </a:r>
            <a:endParaRPr lang="en-GB" sz="1800" dirty="0"/>
          </a:p>
        </p:txBody>
      </p:sp>
      <p:sp>
        <p:nvSpPr>
          <p:cNvPr id="7" name="Slide Number Placeholder 6"/>
          <p:cNvSpPr>
            <a:spLocks noGrp="1"/>
          </p:cNvSpPr>
          <p:nvPr>
            <p:ph type="sldNum" sz="quarter" idx="18"/>
          </p:nvPr>
        </p:nvSpPr>
        <p:spPr/>
        <p:txBody>
          <a:bodyPr/>
          <a:lstStyle/>
          <a:p>
            <a:fld id="{F5E609D5-BB2C-4735-B62A-4AB7F7AFBFEB}" type="slidenum">
              <a:rPr lang="en-GB" smtClean="0"/>
              <a:pPr/>
              <a:t>66</a:t>
            </a:fld>
            <a:endParaRPr lang="en-GB"/>
          </a:p>
        </p:txBody>
      </p:sp>
      <p:sp>
        <p:nvSpPr>
          <p:cNvPr id="8" name="Date Placeholder 7"/>
          <p:cNvSpPr>
            <a:spLocks noGrp="1"/>
          </p:cNvSpPr>
          <p:nvPr>
            <p:ph type="dt" sz="half" idx="16"/>
          </p:nvPr>
        </p:nvSpPr>
        <p:spPr/>
        <p:txBody>
          <a:bodyPr/>
          <a:lstStyle/>
          <a:p>
            <a:r>
              <a:rPr lang="en-US" smtClean="0"/>
              <a:t>November 2016</a:t>
            </a:r>
            <a:endParaRPr lang="en-GB"/>
          </a:p>
        </p:txBody>
      </p:sp>
      <p:sp>
        <p:nvSpPr>
          <p:cNvPr id="9" name="Footer Placeholder 8"/>
          <p:cNvSpPr>
            <a:spLocks noGrp="1"/>
          </p:cNvSpPr>
          <p:nvPr>
            <p:ph type="ftr" sz="quarter" idx="17"/>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186729238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Use cases</a:t>
            </a:r>
            <a:endParaRPr lang="en-GB" b="0" i="0" dirty="0"/>
          </a:p>
        </p:txBody>
      </p:sp>
      <p:sp>
        <p:nvSpPr>
          <p:cNvPr id="3" name="Content Placeholder 2"/>
          <p:cNvSpPr>
            <a:spLocks noGrp="1"/>
          </p:cNvSpPr>
          <p:nvPr>
            <p:ph sz="quarter" idx="15"/>
          </p:nvPr>
        </p:nvSpPr>
        <p:spPr/>
        <p:txBody>
          <a:bodyPr/>
          <a:lstStyle/>
          <a:p>
            <a:r>
              <a:rPr lang="en-GB" sz="1800" b="1" dirty="0" smtClean="0">
                <a:solidFill>
                  <a:schemeClr val="tx2"/>
                </a:solidFill>
              </a:rPr>
              <a:t>Data driven decision making</a:t>
            </a:r>
          </a:p>
          <a:p>
            <a:r>
              <a:rPr lang="en-GB" sz="1800" dirty="0" smtClean="0"/>
              <a:t>Exploiting the immense amount of data available to businesses today has become an important if not necessary factor of achieving competitive advantage. It is imperative for business executives to unlock the value hidden in their data, in order to make better and more educated decisions.</a:t>
            </a:r>
          </a:p>
          <a:p>
            <a:r>
              <a:rPr lang="en-GB" sz="1800" dirty="0" smtClean="0"/>
              <a:t>Data visualisations can successfully aid decision makers by giving them an overview of all the important metrics in an intuitive way.</a:t>
            </a:r>
          </a:p>
          <a:p>
            <a:endParaRPr lang="en-GB" sz="1800" b="1" dirty="0" smtClean="0">
              <a:effectLst/>
            </a:endParaRPr>
          </a:p>
          <a:p>
            <a:r>
              <a:rPr lang="en-GB" sz="1800" dirty="0" smtClean="0"/>
              <a:t>In the example below we see one of PwC’s analytics apps developed to aid better decision making for clients.</a:t>
            </a:r>
            <a:endParaRPr lang="en-GB" sz="1600" dirty="0" smtClean="0">
              <a:effectLst/>
            </a:endParaRPr>
          </a:p>
          <a:p>
            <a:endParaRPr lang="en-GB" sz="1600" dirty="0" smtClean="0">
              <a:effectLst/>
            </a:endParaRPr>
          </a:p>
          <a:p>
            <a:r>
              <a:rPr lang="en-GB" sz="1600" dirty="0" smtClean="0">
                <a:effectLst/>
              </a:rPr>
              <a:t>Example:</a:t>
            </a:r>
          </a:p>
          <a:p>
            <a:r>
              <a:rPr lang="en-GB" sz="1400" b="1" dirty="0"/>
              <a:t>PwC </a:t>
            </a:r>
            <a:r>
              <a:rPr lang="en-GB" sz="1400" b="1" dirty="0" smtClean="0"/>
              <a:t>Analytics app:</a:t>
            </a:r>
            <a:r>
              <a:rPr lang="en-GB" sz="1400" dirty="0" smtClean="0"/>
              <a:t> </a:t>
            </a:r>
            <a:r>
              <a:rPr lang="en-GB" sz="1400" dirty="0" smtClean="0">
                <a:hlinkClick r:id="rId3"/>
              </a:rPr>
              <a:t>https</a:t>
            </a:r>
            <a:r>
              <a:rPr lang="en-GB" sz="1400" dirty="0">
                <a:hlinkClick r:id="rId3"/>
              </a:rPr>
              <a:t>://www.youtube.com/watch?v=QFs7SdtOQjc</a:t>
            </a:r>
            <a:endParaRPr lang="en-GB" sz="1400" dirty="0">
              <a:effectLst/>
            </a:endParaRPr>
          </a:p>
        </p:txBody>
      </p:sp>
      <p:sp>
        <p:nvSpPr>
          <p:cNvPr id="7" name="Slide Number Placeholder 6"/>
          <p:cNvSpPr>
            <a:spLocks noGrp="1"/>
          </p:cNvSpPr>
          <p:nvPr>
            <p:ph type="sldNum" sz="quarter" idx="18"/>
          </p:nvPr>
        </p:nvSpPr>
        <p:spPr/>
        <p:txBody>
          <a:bodyPr/>
          <a:lstStyle/>
          <a:p>
            <a:fld id="{F5E609D5-BB2C-4735-B62A-4AB7F7AFBFEB}" type="slidenum">
              <a:rPr lang="en-GB" smtClean="0"/>
              <a:pPr/>
              <a:t>67</a:t>
            </a:fld>
            <a:endParaRPr lang="en-GB"/>
          </a:p>
        </p:txBody>
      </p:sp>
      <p:sp>
        <p:nvSpPr>
          <p:cNvPr id="8" name="Date Placeholder 7"/>
          <p:cNvSpPr>
            <a:spLocks noGrp="1"/>
          </p:cNvSpPr>
          <p:nvPr>
            <p:ph type="dt" sz="half" idx="16"/>
          </p:nvPr>
        </p:nvSpPr>
        <p:spPr/>
        <p:txBody>
          <a:bodyPr/>
          <a:lstStyle/>
          <a:p>
            <a:r>
              <a:rPr lang="en-US" smtClean="0"/>
              <a:t>November 2016</a:t>
            </a:r>
            <a:endParaRPr lang="en-GB"/>
          </a:p>
        </p:txBody>
      </p:sp>
      <p:sp>
        <p:nvSpPr>
          <p:cNvPr id="9" name="Footer Placeholder 8"/>
          <p:cNvSpPr>
            <a:spLocks noGrp="1"/>
          </p:cNvSpPr>
          <p:nvPr>
            <p:ph type="ftr" sz="quarter" idx="17"/>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348260373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r>
              <a:rPr lang="en-GB" dirty="0" smtClean="0"/>
              <a:t/>
            </a:r>
            <a:br>
              <a:rPr lang="en-GB" dirty="0" smtClean="0"/>
            </a:br>
            <a:r>
              <a:rPr lang="en-GB" sz="2000" b="0" i="0" dirty="0"/>
              <a:t>Use cases</a:t>
            </a:r>
          </a:p>
        </p:txBody>
      </p:sp>
      <p:sp>
        <p:nvSpPr>
          <p:cNvPr id="3" name="Content Placeholder 2"/>
          <p:cNvSpPr>
            <a:spLocks noGrp="1"/>
          </p:cNvSpPr>
          <p:nvPr>
            <p:ph sz="quarter" idx="15"/>
          </p:nvPr>
        </p:nvSpPr>
        <p:spPr/>
        <p:txBody>
          <a:bodyPr/>
          <a:lstStyle/>
          <a:p>
            <a:r>
              <a:rPr lang="en-GB" sz="1800" b="1" dirty="0" smtClean="0">
                <a:solidFill>
                  <a:schemeClr val="tx2"/>
                </a:solidFill>
              </a:rPr>
              <a:t>Data Storytelling</a:t>
            </a:r>
          </a:p>
          <a:p>
            <a:pPr fontAlgn="base"/>
            <a:r>
              <a:rPr lang="en-GB" sz="1600" dirty="0" smtClean="0"/>
              <a:t>Data </a:t>
            </a:r>
            <a:r>
              <a:rPr lang="en-GB" sz="1600" dirty="0"/>
              <a:t>storytelling is a structured approach for communicating data insights, and it involves a combination of three key elements: </a:t>
            </a:r>
            <a:r>
              <a:rPr lang="en-GB" sz="1600" b="1" i="1" dirty="0">
                <a:solidFill>
                  <a:schemeClr val="accent5"/>
                </a:solidFill>
              </a:rPr>
              <a:t>data</a:t>
            </a:r>
            <a:r>
              <a:rPr lang="en-GB" sz="1600" b="1" dirty="0"/>
              <a:t>,</a:t>
            </a:r>
            <a:r>
              <a:rPr lang="en-GB" sz="1600" b="1" dirty="0">
                <a:solidFill>
                  <a:schemeClr val="accent5"/>
                </a:solidFill>
              </a:rPr>
              <a:t> </a:t>
            </a:r>
            <a:r>
              <a:rPr lang="en-GB" sz="1600" b="1" i="1" dirty="0">
                <a:solidFill>
                  <a:schemeClr val="accent5"/>
                </a:solidFill>
              </a:rPr>
              <a:t>visuals</a:t>
            </a:r>
            <a:r>
              <a:rPr lang="en-GB" sz="1600" dirty="0"/>
              <a:t>, and</a:t>
            </a:r>
            <a:r>
              <a:rPr lang="en-GB" sz="1600" b="1" dirty="0">
                <a:solidFill>
                  <a:schemeClr val="accent5"/>
                </a:solidFill>
              </a:rPr>
              <a:t> </a:t>
            </a:r>
            <a:r>
              <a:rPr lang="en-GB" sz="1600" b="1" i="1" dirty="0">
                <a:solidFill>
                  <a:schemeClr val="accent5"/>
                </a:solidFill>
              </a:rPr>
              <a:t>narrative</a:t>
            </a:r>
            <a:r>
              <a:rPr lang="en-GB" sz="1600" b="1" dirty="0">
                <a:solidFill>
                  <a:schemeClr val="accent5"/>
                </a:solidFill>
              </a:rPr>
              <a:t>.</a:t>
            </a:r>
          </a:p>
          <a:p>
            <a:pPr fontAlgn="base"/>
            <a:r>
              <a:rPr lang="en-GB" sz="1600" dirty="0"/>
              <a:t>It’s important to understand how these different elements combine and work together in data storytelling.</a:t>
            </a:r>
          </a:p>
          <a:p>
            <a:endParaRPr lang="en-GB" sz="1400" dirty="0"/>
          </a:p>
          <a:p>
            <a:endParaRPr lang="en-GB" sz="1600" dirty="0" smtClean="0"/>
          </a:p>
          <a:p>
            <a:r>
              <a:rPr lang="en-GB" sz="1600" dirty="0"/>
              <a:t>Numbers have an important story to tell. However, they rely on you to give them a clear and convincing voice.</a:t>
            </a:r>
          </a:p>
          <a:p>
            <a:r>
              <a:rPr lang="en-GB" sz="1600" b="1" dirty="0">
                <a:solidFill>
                  <a:schemeClr val="tx2"/>
                </a:solidFill>
              </a:rPr>
              <a:t>	</a:t>
            </a:r>
            <a:r>
              <a:rPr lang="en-GB" sz="1600" b="1" dirty="0" smtClean="0">
                <a:solidFill>
                  <a:schemeClr val="tx2"/>
                </a:solidFill>
              </a:rPr>
              <a:t>                                                                  </a:t>
            </a:r>
            <a:r>
              <a:rPr lang="en-GB" sz="1600" b="1" dirty="0" smtClean="0"/>
              <a:t>~ </a:t>
            </a:r>
            <a:r>
              <a:rPr lang="en-GB" sz="1600" dirty="0"/>
              <a:t>Stephen Few</a:t>
            </a:r>
          </a:p>
          <a:p>
            <a:endParaRPr lang="en-GB" sz="14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9674" y="4736554"/>
            <a:ext cx="1428750" cy="1428750"/>
          </a:xfrm>
          <a:prstGeom prst="rect">
            <a:avLst/>
          </a:prstGeom>
        </p:spPr>
      </p:pic>
      <p:sp>
        <p:nvSpPr>
          <p:cNvPr id="7" name="Slide Number Placeholder 6"/>
          <p:cNvSpPr>
            <a:spLocks noGrp="1"/>
          </p:cNvSpPr>
          <p:nvPr>
            <p:ph type="sldNum" sz="quarter" idx="18"/>
          </p:nvPr>
        </p:nvSpPr>
        <p:spPr/>
        <p:txBody>
          <a:bodyPr/>
          <a:lstStyle/>
          <a:p>
            <a:fld id="{F5E609D5-BB2C-4735-B62A-4AB7F7AFBFEB}" type="slidenum">
              <a:rPr lang="en-GB" smtClean="0"/>
              <a:pPr/>
              <a:t>68</a:t>
            </a:fld>
            <a:endParaRPr lang="en-GB"/>
          </a:p>
        </p:txBody>
      </p:sp>
      <p:sp>
        <p:nvSpPr>
          <p:cNvPr id="9" name="Date Placeholder 8"/>
          <p:cNvSpPr>
            <a:spLocks noGrp="1"/>
          </p:cNvSpPr>
          <p:nvPr>
            <p:ph type="dt" sz="half" idx="16"/>
          </p:nvPr>
        </p:nvSpPr>
        <p:spPr/>
        <p:txBody>
          <a:bodyPr/>
          <a:lstStyle/>
          <a:p>
            <a:r>
              <a:rPr lang="en-US" smtClean="0"/>
              <a:t>November 2016</a:t>
            </a:r>
            <a:endParaRPr lang="en-GB"/>
          </a:p>
        </p:txBody>
      </p:sp>
      <p:sp>
        <p:nvSpPr>
          <p:cNvPr id="10" name="Footer Placeholder 9"/>
          <p:cNvSpPr>
            <a:spLocks noGrp="1"/>
          </p:cNvSpPr>
          <p:nvPr>
            <p:ph type="ftr" sz="quarter" idx="17"/>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316888096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 </a:t>
            </a:r>
            <a:r>
              <a:rPr lang="en-GB" dirty="0" smtClean="0"/>
              <a:t/>
            </a:r>
            <a:br>
              <a:rPr lang="en-GB" dirty="0" smtClean="0"/>
            </a:br>
            <a:r>
              <a:rPr lang="en-GB" sz="2000" b="0" i="0" dirty="0"/>
              <a:t>Use cases</a:t>
            </a:r>
            <a:endParaRPr lang="en-GB" dirty="0"/>
          </a:p>
        </p:txBody>
      </p:sp>
      <p:sp>
        <p:nvSpPr>
          <p:cNvPr id="3" name="Content Placeholder 2"/>
          <p:cNvSpPr>
            <a:spLocks noGrp="1"/>
          </p:cNvSpPr>
          <p:nvPr>
            <p:ph sz="quarter" idx="15"/>
          </p:nvPr>
        </p:nvSpPr>
        <p:spPr/>
        <p:txBody>
          <a:bodyPr/>
          <a:lstStyle/>
          <a:p>
            <a:r>
              <a:rPr lang="en-GB" sz="1800" b="1" dirty="0" smtClean="0">
                <a:solidFill>
                  <a:schemeClr val="tx2"/>
                </a:solidFill>
              </a:rPr>
              <a:t>Data Storytelling</a:t>
            </a:r>
          </a:p>
          <a:p>
            <a:r>
              <a:rPr lang="en-GB" sz="1800" dirty="0"/>
              <a:t>When narrative is coupled with data, it helps to </a:t>
            </a:r>
            <a:r>
              <a:rPr lang="en-GB" sz="1800" b="1" dirty="0">
                <a:solidFill>
                  <a:schemeClr val="accent5"/>
                </a:solidFill>
              </a:rPr>
              <a:t>explain</a:t>
            </a:r>
            <a:r>
              <a:rPr lang="en-GB" sz="1800" dirty="0"/>
              <a:t> to your audience what’s happening in the data and why a particular insight is important</a:t>
            </a:r>
            <a:r>
              <a:rPr lang="en-GB" sz="1800" dirty="0" smtClean="0"/>
              <a:t>.</a:t>
            </a:r>
            <a:r>
              <a:rPr lang="en-GB" sz="1800" dirty="0"/>
              <a:t> Ample context and commentary is often needed to fully appreciate an insight. </a:t>
            </a:r>
          </a:p>
          <a:p>
            <a:pPr fontAlgn="base"/>
            <a:endParaRPr lang="en-GB" sz="1400" dirty="0" smtClean="0"/>
          </a:p>
          <a:p>
            <a:endParaRPr lang="en-GB" sz="14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7385" y="3244762"/>
            <a:ext cx="3109229" cy="3078747"/>
          </a:xfrm>
          <a:prstGeom prst="rect">
            <a:avLst/>
          </a:prstGeom>
        </p:spPr>
      </p:pic>
      <p:sp>
        <p:nvSpPr>
          <p:cNvPr id="8" name="Slide Number Placeholder 7"/>
          <p:cNvSpPr>
            <a:spLocks noGrp="1"/>
          </p:cNvSpPr>
          <p:nvPr>
            <p:ph type="sldNum" sz="quarter" idx="18"/>
          </p:nvPr>
        </p:nvSpPr>
        <p:spPr/>
        <p:txBody>
          <a:bodyPr/>
          <a:lstStyle/>
          <a:p>
            <a:fld id="{F5E609D5-BB2C-4735-B62A-4AB7F7AFBFEB}" type="slidenum">
              <a:rPr lang="en-GB" smtClean="0"/>
              <a:pPr/>
              <a:t>69</a:t>
            </a:fld>
            <a:endParaRPr lang="en-GB"/>
          </a:p>
        </p:txBody>
      </p:sp>
      <p:sp>
        <p:nvSpPr>
          <p:cNvPr id="10" name="Date Placeholder 9"/>
          <p:cNvSpPr>
            <a:spLocks noGrp="1"/>
          </p:cNvSpPr>
          <p:nvPr>
            <p:ph type="dt" sz="half" idx="16"/>
          </p:nvPr>
        </p:nvSpPr>
        <p:spPr/>
        <p:txBody>
          <a:bodyPr/>
          <a:lstStyle/>
          <a:p>
            <a:r>
              <a:rPr lang="en-US" smtClean="0"/>
              <a:t>November 2016</a:t>
            </a:r>
            <a:endParaRPr lang="en-GB"/>
          </a:p>
        </p:txBody>
      </p:sp>
      <p:sp>
        <p:nvSpPr>
          <p:cNvPr id="11" name="Footer Placeholder 10"/>
          <p:cNvSpPr>
            <a:spLocks noGrp="1"/>
          </p:cNvSpPr>
          <p:nvPr>
            <p:ph type="ftr" sz="quarter" idx="17"/>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675480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r>
              <a:rPr lang="en-GB" dirty="0"/>
              <a:t/>
            </a:r>
            <a:br>
              <a:rPr lang="en-GB" dirty="0"/>
            </a:br>
            <a:r>
              <a:rPr lang="en-GB" sz="2000" b="0" i="0" dirty="0"/>
              <a:t>History of Visualisation</a:t>
            </a:r>
            <a:endParaRPr lang="en-GB" b="0" i="0" dirty="0"/>
          </a:p>
        </p:txBody>
      </p:sp>
      <p:pic>
        <p:nvPicPr>
          <p:cNvPr id="4" name="Content Placeholder 3"/>
          <p:cNvPicPr>
            <a:picLocks noGrp="1" noChangeAspect="1"/>
          </p:cNvPicPr>
          <p:nvPr>
            <p:ph sz="quarter" idx="15"/>
          </p:nvPr>
        </p:nvPicPr>
        <p:blipFill>
          <a:blip r:embed="rId3">
            <a:extLst>
              <a:ext uri="{28A0092B-C50C-407E-A947-70E740481C1C}">
                <a14:useLocalDpi xmlns:a14="http://schemas.microsoft.com/office/drawing/2010/main" val="0"/>
              </a:ext>
            </a:extLst>
          </a:blip>
          <a:stretch>
            <a:fillRect/>
          </a:stretch>
        </p:blipFill>
        <p:spPr>
          <a:xfrm>
            <a:off x="3851920" y="1869437"/>
            <a:ext cx="4758680" cy="4335157"/>
          </a:xfrm>
        </p:spPr>
      </p:pic>
      <p:sp>
        <p:nvSpPr>
          <p:cNvPr id="8" name="Slide Number Placeholder 7"/>
          <p:cNvSpPr>
            <a:spLocks noGrp="1"/>
          </p:cNvSpPr>
          <p:nvPr>
            <p:ph type="sldNum" sz="quarter" idx="18"/>
          </p:nvPr>
        </p:nvSpPr>
        <p:spPr/>
        <p:txBody>
          <a:bodyPr/>
          <a:lstStyle/>
          <a:p>
            <a:fld id="{F5E609D5-BB2C-4735-B62A-4AB7F7AFBFEB}" type="slidenum">
              <a:rPr lang="en-GB" smtClean="0"/>
              <a:pPr/>
              <a:t>7</a:t>
            </a:fld>
            <a:endParaRPr lang="en-GB"/>
          </a:p>
        </p:txBody>
      </p:sp>
      <p:sp>
        <p:nvSpPr>
          <p:cNvPr id="9" name="Date Placeholder 8"/>
          <p:cNvSpPr>
            <a:spLocks noGrp="1"/>
          </p:cNvSpPr>
          <p:nvPr>
            <p:ph type="dt" sz="half" idx="16"/>
          </p:nvPr>
        </p:nvSpPr>
        <p:spPr/>
        <p:txBody>
          <a:bodyPr/>
          <a:lstStyle/>
          <a:p>
            <a:r>
              <a:rPr lang="en-US" smtClean="0"/>
              <a:t>November 2016</a:t>
            </a:r>
            <a:endParaRPr lang="en-GB"/>
          </a:p>
        </p:txBody>
      </p:sp>
      <p:sp>
        <p:nvSpPr>
          <p:cNvPr id="5" name="TextBox 4"/>
          <p:cNvSpPr txBox="1"/>
          <p:nvPr/>
        </p:nvSpPr>
        <p:spPr>
          <a:xfrm>
            <a:off x="530352" y="1484784"/>
            <a:ext cx="3537592" cy="384653"/>
          </a:xfrm>
          <a:prstGeom prst="rect">
            <a:avLst/>
          </a:prstGeom>
          <a:noFill/>
        </p:spPr>
        <p:txBody>
          <a:bodyPr vert="horz" wrap="square" lIns="0" tIns="0" rIns="0" bIns="0" rtlCol="0">
            <a:noAutofit/>
          </a:bodyPr>
          <a:lstStyle/>
          <a:p>
            <a:pPr indent="-274320">
              <a:spcAft>
                <a:spcPts val="900"/>
              </a:spcAft>
            </a:pPr>
            <a:r>
              <a:rPr lang="en-GB" b="1" dirty="0" smtClean="0">
                <a:solidFill>
                  <a:schemeClr val="accent1"/>
                </a:solidFill>
                <a:latin typeface="Georgia" pitchFamily="18" charset="0"/>
              </a:rPr>
              <a:t>John Snow’s cholera map</a:t>
            </a:r>
          </a:p>
        </p:txBody>
      </p:sp>
      <p:sp>
        <p:nvSpPr>
          <p:cNvPr id="6" name="TextBox 5"/>
          <p:cNvSpPr txBox="1"/>
          <p:nvPr/>
        </p:nvSpPr>
        <p:spPr>
          <a:xfrm>
            <a:off x="530352" y="1869437"/>
            <a:ext cx="3177552" cy="4335157"/>
          </a:xfrm>
          <a:prstGeom prst="rect">
            <a:avLst/>
          </a:prstGeom>
          <a:noFill/>
        </p:spPr>
        <p:txBody>
          <a:bodyPr vert="horz" wrap="square" lIns="0" tIns="0" rIns="0" bIns="0" rtlCol="0">
            <a:noAutofit/>
          </a:bodyPr>
          <a:lstStyle/>
          <a:p>
            <a:pPr indent="-274320" algn="just">
              <a:spcAft>
                <a:spcPts val="900"/>
              </a:spcAft>
            </a:pPr>
            <a:r>
              <a:rPr lang="en-GB" sz="1600" dirty="0" smtClean="0">
                <a:latin typeface="Georgia" pitchFamily="18" charset="0"/>
              </a:rPr>
              <a:t>In 1854 doctor John Snow used a map to chart the cases of cholera in London’s Soho district. He identified that the cases where clustered around water pumps and thus determined that the disease was spread through the water supply.</a:t>
            </a:r>
          </a:p>
          <a:p>
            <a:pPr indent="-274320" algn="just">
              <a:spcAft>
                <a:spcPts val="900"/>
              </a:spcAft>
            </a:pPr>
            <a:r>
              <a:rPr lang="en-GB" sz="1600" dirty="0" smtClean="0">
                <a:latin typeface="Georgia" pitchFamily="18" charset="0"/>
              </a:rPr>
              <a:t>Snow's ground breaking </a:t>
            </a:r>
            <a:r>
              <a:rPr lang="en-GB" sz="1600" dirty="0">
                <a:latin typeface="Georgia" pitchFamily="18" charset="0"/>
              </a:rPr>
              <a:t>study was a major event in the history of public health and geography. It is regarded as the founding event of the science of </a:t>
            </a:r>
            <a:r>
              <a:rPr lang="en-GB" sz="1600" dirty="0" smtClean="0">
                <a:latin typeface="Georgia" pitchFamily="18" charset="0"/>
              </a:rPr>
              <a:t>epidemiology.</a:t>
            </a:r>
            <a:endParaRPr lang="en-GB" sz="1600" dirty="0">
              <a:latin typeface="Georgia" pitchFamily="18" charset="0"/>
            </a:endParaRPr>
          </a:p>
          <a:p>
            <a:pPr indent="-274320">
              <a:spcAft>
                <a:spcPts val="900"/>
              </a:spcAft>
            </a:pPr>
            <a:endParaRPr lang="en-GB" sz="2000" dirty="0" err="1" smtClean="0">
              <a:latin typeface="Georgia" pitchFamily="18" charset="0"/>
            </a:endParaRPr>
          </a:p>
        </p:txBody>
      </p:sp>
      <p:sp>
        <p:nvSpPr>
          <p:cNvPr id="11" name="Footer Placeholder 8"/>
          <p:cNvSpPr>
            <a:spLocks noGrp="1"/>
          </p:cNvSpPr>
          <p:nvPr>
            <p:ph type="ftr" sz="quarter" idx="17"/>
          </p:nvPr>
        </p:nvSpPr>
        <p:spPr>
          <a:xfrm>
            <a:off x="530352" y="6324600"/>
            <a:ext cx="5260848" cy="150876"/>
          </a:xfrm>
        </p:spPr>
        <p:txBody>
          <a:bodyPr/>
          <a:lstStyle/>
          <a:p>
            <a:r>
              <a:rPr lang="en-GB" smtClean="0"/>
              <a:t>Data visualisation workshop - Excel</a:t>
            </a:r>
            <a:endParaRPr lang="en-GB" dirty="0"/>
          </a:p>
        </p:txBody>
      </p:sp>
    </p:spTree>
    <p:extLst>
      <p:ext uri="{BB962C8B-B14F-4D97-AF65-F5344CB8AC3E}">
        <p14:creationId xmlns:p14="http://schemas.microsoft.com/office/powerpoint/2010/main" val="234200865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 </a:t>
            </a:r>
            <a:r>
              <a:rPr lang="en-GB" dirty="0" smtClean="0"/>
              <a:t/>
            </a:r>
            <a:br>
              <a:rPr lang="en-GB" dirty="0" smtClean="0"/>
            </a:br>
            <a:r>
              <a:rPr lang="en-GB" sz="2000" b="0" i="0" dirty="0"/>
              <a:t>Use cases</a:t>
            </a:r>
            <a:endParaRPr lang="en-GB" dirty="0"/>
          </a:p>
        </p:txBody>
      </p:sp>
      <p:sp>
        <p:nvSpPr>
          <p:cNvPr id="3" name="Content Placeholder 2"/>
          <p:cNvSpPr>
            <a:spLocks noGrp="1"/>
          </p:cNvSpPr>
          <p:nvPr>
            <p:ph sz="quarter" idx="15"/>
          </p:nvPr>
        </p:nvSpPr>
        <p:spPr/>
        <p:txBody>
          <a:bodyPr/>
          <a:lstStyle/>
          <a:p>
            <a:r>
              <a:rPr lang="en-GB" sz="1800" b="1" dirty="0" smtClean="0">
                <a:solidFill>
                  <a:schemeClr val="tx2"/>
                </a:solidFill>
              </a:rPr>
              <a:t>Data Storytelling</a:t>
            </a:r>
          </a:p>
          <a:p>
            <a:r>
              <a:rPr lang="en-GB" sz="1800" dirty="0"/>
              <a:t>When visuals are applied to data, they can </a:t>
            </a:r>
            <a:r>
              <a:rPr lang="en-GB" sz="1800" b="1" dirty="0">
                <a:solidFill>
                  <a:schemeClr val="accent5"/>
                </a:solidFill>
              </a:rPr>
              <a:t>enlighten</a:t>
            </a:r>
            <a:r>
              <a:rPr lang="en-GB" sz="1800" dirty="0"/>
              <a:t> the audience to insights that they wouldn’t see without charts or graphs. Many interesting patterns and outliers in the data would remain hidden in the rows and columns of data tables without the help of data visualizations.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9781" y="3245853"/>
            <a:ext cx="2964437" cy="3078747"/>
          </a:xfrm>
          <a:prstGeom prst="rect">
            <a:avLst/>
          </a:prstGeom>
        </p:spPr>
      </p:pic>
      <p:sp>
        <p:nvSpPr>
          <p:cNvPr id="8" name="Slide Number Placeholder 7"/>
          <p:cNvSpPr>
            <a:spLocks noGrp="1"/>
          </p:cNvSpPr>
          <p:nvPr>
            <p:ph type="sldNum" sz="quarter" idx="18"/>
          </p:nvPr>
        </p:nvSpPr>
        <p:spPr/>
        <p:txBody>
          <a:bodyPr/>
          <a:lstStyle/>
          <a:p>
            <a:fld id="{F5E609D5-BB2C-4735-B62A-4AB7F7AFBFEB}" type="slidenum">
              <a:rPr lang="en-GB" smtClean="0"/>
              <a:pPr/>
              <a:t>70</a:t>
            </a:fld>
            <a:endParaRPr lang="en-GB"/>
          </a:p>
        </p:txBody>
      </p:sp>
      <p:sp>
        <p:nvSpPr>
          <p:cNvPr id="9" name="Date Placeholder 8"/>
          <p:cNvSpPr>
            <a:spLocks noGrp="1"/>
          </p:cNvSpPr>
          <p:nvPr>
            <p:ph type="dt" sz="half" idx="16"/>
          </p:nvPr>
        </p:nvSpPr>
        <p:spPr/>
        <p:txBody>
          <a:bodyPr/>
          <a:lstStyle/>
          <a:p>
            <a:r>
              <a:rPr lang="en-US" smtClean="0"/>
              <a:t>November 2016</a:t>
            </a:r>
            <a:endParaRPr lang="en-GB"/>
          </a:p>
        </p:txBody>
      </p:sp>
      <p:sp>
        <p:nvSpPr>
          <p:cNvPr id="10" name="Footer Placeholder 9"/>
          <p:cNvSpPr>
            <a:spLocks noGrp="1"/>
          </p:cNvSpPr>
          <p:nvPr>
            <p:ph type="ftr" sz="quarter" idx="17"/>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69302820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r>
              <a:rPr lang="en-GB" dirty="0" smtClean="0"/>
              <a:t/>
            </a:r>
            <a:br>
              <a:rPr lang="en-GB" dirty="0" smtClean="0"/>
            </a:br>
            <a:r>
              <a:rPr lang="en-GB" sz="2000" b="0" i="0" dirty="0"/>
              <a:t>Use cases</a:t>
            </a:r>
            <a:endParaRPr lang="en-GB" dirty="0"/>
          </a:p>
        </p:txBody>
      </p:sp>
      <p:sp>
        <p:nvSpPr>
          <p:cNvPr id="3" name="Content Placeholder 2"/>
          <p:cNvSpPr>
            <a:spLocks noGrp="1"/>
          </p:cNvSpPr>
          <p:nvPr>
            <p:ph sz="quarter" idx="15"/>
          </p:nvPr>
        </p:nvSpPr>
        <p:spPr/>
        <p:txBody>
          <a:bodyPr/>
          <a:lstStyle/>
          <a:p>
            <a:r>
              <a:rPr lang="en-GB" sz="1800" b="1" dirty="0" smtClean="0">
                <a:solidFill>
                  <a:schemeClr val="tx2"/>
                </a:solidFill>
              </a:rPr>
              <a:t>Data Storytelling</a:t>
            </a:r>
          </a:p>
          <a:p>
            <a:r>
              <a:rPr lang="en-GB" sz="1800" dirty="0"/>
              <a:t>W</a:t>
            </a:r>
            <a:r>
              <a:rPr lang="en-GB" sz="1800" dirty="0" smtClean="0"/>
              <a:t>hen </a:t>
            </a:r>
            <a:r>
              <a:rPr lang="en-GB" sz="1800" dirty="0"/>
              <a:t>narrative and visuals are merged together, they can </a:t>
            </a:r>
            <a:r>
              <a:rPr lang="en-GB" sz="1800" b="1" dirty="0">
                <a:solidFill>
                  <a:schemeClr val="accent5"/>
                </a:solidFill>
              </a:rPr>
              <a:t>engage</a:t>
            </a:r>
            <a:r>
              <a:rPr lang="en-GB" sz="1800" dirty="0"/>
              <a:t> or even entertain an audience.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3092" y="3140968"/>
            <a:ext cx="3177815" cy="3086367"/>
          </a:xfrm>
          <a:prstGeom prst="rect">
            <a:avLst/>
          </a:prstGeom>
        </p:spPr>
      </p:pic>
      <p:sp>
        <p:nvSpPr>
          <p:cNvPr id="8" name="Slide Number Placeholder 7"/>
          <p:cNvSpPr>
            <a:spLocks noGrp="1"/>
          </p:cNvSpPr>
          <p:nvPr>
            <p:ph type="sldNum" sz="quarter" idx="18"/>
          </p:nvPr>
        </p:nvSpPr>
        <p:spPr/>
        <p:txBody>
          <a:bodyPr/>
          <a:lstStyle/>
          <a:p>
            <a:fld id="{F5E609D5-BB2C-4735-B62A-4AB7F7AFBFEB}" type="slidenum">
              <a:rPr lang="en-GB" smtClean="0"/>
              <a:pPr/>
              <a:t>71</a:t>
            </a:fld>
            <a:endParaRPr lang="en-GB"/>
          </a:p>
        </p:txBody>
      </p:sp>
      <p:sp>
        <p:nvSpPr>
          <p:cNvPr id="9" name="Date Placeholder 8"/>
          <p:cNvSpPr>
            <a:spLocks noGrp="1"/>
          </p:cNvSpPr>
          <p:nvPr>
            <p:ph type="dt" sz="half" idx="16"/>
          </p:nvPr>
        </p:nvSpPr>
        <p:spPr/>
        <p:txBody>
          <a:bodyPr/>
          <a:lstStyle/>
          <a:p>
            <a:r>
              <a:rPr lang="en-US" smtClean="0"/>
              <a:t>November 2016</a:t>
            </a:r>
            <a:endParaRPr lang="en-GB"/>
          </a:p>
        </p:txBody>
      </p:sp>
      <p:sp>
        <p:nvSpPr>
          <p:cNvPr id="10" name="Footer Placeholder 9"/>
          <p:cNvSpPr>
            <a:spLocks noGrp="1"/>
          </p:cNvSpPr>
          <p:nvPr>
            <p:ph type="ftr" sz="quarter" idx="17"/>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335610394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r>
              <a:rPr lang="en-GB" dirty="0" smtClean="0"/>
              <a:t/>
            </a:r>
            <a:br>
              <a:rPr lang="en-GB" dirty="0" smtClean="0"/>
            </a:br>
            <a:r>
              <a:rPr lang="en-GB" sz="2000" b="0" i="0" dirty="0"/>
              <a:t>Use cases</a:t>
            </a:r>
            <a:endParaRPr lang="en-GB" dirty="0"/>
          </a:p>
        </p:txBody>
      </p:sp>
      <p:sp>
        <p:nvSpPr>
          <p:cNvPr id="3" name="Content Placeholder 2"/>
          <p:cNvSpPr>
            <a:spLocks noGrp="1"/>
          </p:cNvSpPr>
          <p:nvPr>
            <p:ph sz="quarter" idx="15"/>
          </p:nvPr>
        </p:nvSpPr>
        <p:spPr/>
        <p:txBody>
          <a:bodyPr/>
          <a:lstStyle/>
          <a:p>
            <a:r>
              <a:rPr lang="en-GB" sz="1800" b="1" dirty="0" smtClean="0">
                <a:solidFill>
                  <a:schemeClr val="tx2"/>
                </a:solidFill>
              </a:rPr>
              <a:t>Data Storytelling</a:t>
            </a:r>
          </a:p>
          <a:p>
            <a:r>
              <a:rPr lang="en-GB" sz="1800" dirty="0"/>
              <a:t>When you combine the right visuals and narrative with the right data, you have a data story that can influence and drive </a:t>
            </a:r>
            <a:r>
              <a:rPr lang="en-GB" sz="1800" b="1" dirty="0">
                <a:solidFill>
                  <a:schemeClr val="accent5"/>
                </a:solidFill>
              </a:rPr>
              <a:t>change</a:t>
            </a:r>
            <a:r>
              <a:rPr lang="en-GB" sz="1800" dirty="0"/>
              <a:t>.</a:t>
            </a:r>
          </a:p>
          <a:p>
            <a:endParaRPr lang="en-GB" sz="1800" b="1" dirty="0" smtClean="0">
              <a:solidFill>
                <a:schemeClr val="tx2"/>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50" y="3543300"/>
            <a:ext cx="2857500" cy="2628900"/>
          </a:xfrm>
          <a:prstGeom prst="rect">
            <a:avLst/>
          </a:prstGeom>
        </p:spPr>
      </p:pic>
      <p:sp>
        <p:nvSpPr>
          <p:cNvPr id="7" name="Slide Number Placeholder 6"/>
          <p:cNvSpPr>
            <a:spLocks noGrp="1"/>
          </p:cNvSpPr>
          <p:nvPr>
            <p:ph type="sldNum" sz="quarter" idx="18"/>
          </p:nvPr>
        </p:nvSpPr>
        <p:spPr/>
        <p:txBody>
          <a:bodyPr/>
          <a:lstStyle/>
          <a:p>
            <a:fld id="{F5E609D5-BB2C-4735-B62A-4AB7F7AFBFEB}" type="slidenum">
              <a:rPr lang="en-GB" smtClean="0"/>
              <a:pPr/>
              <a:t>72</a:t>
            </a:fld>
            <a:endParaRPr lang="en-GB"/>
          </a:p>
        </p:txBody>
      </p:sp>
      <p:sp>
        <p:nvSpPr>
          <p:cNvPr id="9" name="Date Placeholder 8"/>
          <p:cNvSpPr>
            <a:spLocks noGrp="1"/>
          </p:cNvSpPr>
          <p:nvPr>
            <p:ph type="dt" sz="half" idx="16"/>
          </p:nvPr>
        </p:nvSpPr>
        <p:spPr/>
        <p:txBody>
          <a:bodyPr/>
          <a:lstStyle/>
          <a:p>
            <a:r>
              <a:rPr lang="en-US" smtClean="0"/>
              <a:t>November 2016</a:t>
            </a:r>
            <a:endParaRPr lang="en-GB"/>
          </a:p>
        </p:txBody>
      </p:sp>
      <p:sp>
        <p:nvSpPr>
          <p:cNvPr id="10" name="Footer Placeholder 9"/>
          <p:cNvSpPr>
            <a:spLocks noGrp="1"/>
          </p:cNvSpPr>
          <p:nvPr>
            <p:ph type="ftr" sz="quarter" idx="17"/>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268116698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Use cases</a:t>
            </a:r>
            <a:endParaRPr lang="en-GB" dirty="0"/>
          </a:p>
        </p:txBody>
      </p:sp>
      <p:sp>
        <p:nvSpPr>
          <p:cNvPr id="3" name="Content Placeholder 2"/>
          <p:cNvSpPr>
            <a:spLocks noGrp="1"/>
          </p:cNvSpPr>
          <p:nvPr>
            <p:ph sz="quarter" idx="15"/>
          </p:nvPr>
        </p:nvSpPr>
        <p:spPr/>
        <p:txBody>
          <a:bodyPr/>
          <a:lstStyle/>
          <a:p>
            <a:r>
              <a:rPr lang="en-GB" sz="1800" b="1" dirty="0">
                <a:solidFill>
                  <a:schemeClr val="tx2"/>
                </a:solidFill>
              </a:rPr>
              <a:t>Data Storytelling</a:t>
            </a:r>
          </a:p>
          <a:p>
            <a:r>
              <a:rPr lang="en-GB" sz="1800" dirty="0" smtClean="0"/>
              <a:t>Today a rapidly spreading trend is the use of data by </a:t>
            </a:r>
            <a:r>
              <a:rPr lang="en-GB" sz="1800" b="1" dirty="0" smtClean="0">
                <a:solidFill>
                  <a:schemeClr val="accent5"/>
                </a:solidFill>
              </a:rPr>
              <a:t>journalists</a:t>
            </a:r>
            <a:r>
              <a:rPr lang="en-GB" sz="1800" dirty="0" smtClean="0"/>
              <a:t> to support the issues they want to shed light on. These are called data journalists.</a:t>
            </a:r>
          </a:p>
          <a:p>
            <a:r>
              <a:rPr lang="en-GB" sz="1800" dirty="0" smtClean="0"/>
              <a:t>With all the data available today journalists have gained a new ally on their side to promote the truth. Data journalists are one of the major consumers of open data of public interest, such as government spending.</a:t>
            </a:r>
          </a:p>
          <a:p>
            <a:endParaRPr lang="en-GB" sz="1800" dirty="0"/>
          </a:p>
          <a:p>
            <a:endParaRPr lang="en-GB" sz="1800" dirty="0" smtClean="0"/>
          </a:p>
          <a:p>
            <a:endParaRPr lang="en-GB" sz="1800" dirty="0"/>
          </a:p>
          <a:p>
            <a:r>
              <a:rPr lang="en-GB" sz="1600" dirty="0" smtClean="0"/>
              <a:t>Example:</a:t>
            </a:r>
            <a:endParaRPr lang="en-GB" sz="1600" dirty="0"/>
          </a:p>
          <a:p>
            <a:r>
              <a:rPr lang="en-GB" sz="1400" b="1" dirty="0" smtClean="0"/>
              <a:t>NYT Drug Deaths: </a:t>
            </a:r>
            <a:r>
              <a:rPr lang="en-GB" sz="1400" dirty="0" smtClean="0">
                <a:hlinkClick r:id="rId3"/>
              </a:rPr>
              <a:t>http</a:t>
            </a:r>
            <a:r>
              <a:rPr lang="en-GB" sz="1400" dirty="0">
                <a:hlinkClick r:id="rId3"/>
              </a:rPr>
              <a:t>://www.nytimes.com/interactive/2016/01/07/us/drug-overdose-deaths-in-the-us.html?_r=1</a:t>
            </a:r>
            <a:endParaRPr lang="en-GB" sz="1400" dirty="0"/>
          </a:p>
          <a:p>
            <a:r>
              <a:rPr lang="en-GB" sz="1400" b="1" dirty="0" smtClean="0"/>
              <a:t>Refugee Crisis: </a:t>
            </a:r>
            <a:r>
              <a:rPr lang="en-GB" sz="1400" dirty="0" smtClean="0">
                <a:hlinkClick r:id="rId4"/>
              </a:rPr>
              <a:t>http</a:t>
            </a:r>
            <a:r>
              <a:rPr lang="en-GB" sz="1400" dirty="0">
                <a:hlinkClick r:id="rId4"/>
              </a:rPr>
              <a:t>://www.carlapedret.cat/data-visualisation-asylum-seekers-refugee-crisis-refugees/</a:t>
            </a:r>
            <a:endParaRPr lang="en-GB" sz="1400" dirty="0"/>
          </a:p>
          <a:p>
            <a:endParaRPr lang="en-GB" sz="1200" dirty="0" smtClean="0"/>
          </a:p>
        </p:txBody>
      </p:sp>
      <p:sp>
        <p:nvSpPr>
          <p:cNvPr id="7" name="Slide Number Placeholder 6"/>
          <p:cNvSpPr>
            <a:spLocks noGrp="1"/>
          </p:cNvSpPr>
          <p:nvPr>
            <p:ph type="sldNum" sz="quarter" idx="18"/>
          </p:nvPr>
        </p:nvSpPr>
        <p:spPr/>
        <p:txBody>
          <a:bodyPr/>
          <a:lstStyle/>
          <a:p>
            <a:fld id="{F5E609D5-BB2C-4735-B62A-4AB7F7AFBFEB}" type="slidenum">
              <a:rPr lang="en-GB" smtClean="0"/>
              <a:pPr/>
              <a:t>73</a:t>
            </a:fld>
            <a:endParaRPr lang="en-GB"/>
          </a:p>
        </p:txBody>
      </p:sp>
      <p:sp>
        <p:nvSpPr>
          <p:cNvPr id="8" name="Date Placeholder 7"/>
          <p:cNvSpPr>
            <a:spLocks noGrp="1"/>
          </p:cNvSpPr>
          <p:nvPr>
            <p:ph type="dt" sz="half" idx="16"/>
          </p:nvPr>
        </p:nvSpPr>
        <p:spPr/>
        <p:txBody>
          <a:bodyPr/>
          <a:lstStyle/>
          <a:p>
            <a:r>
              <a:rPr lang="en-US" smtClean="0"/>
              <a:t>November 2016</a:t>
            </a:r>
            <a:endParaRPr lang="en-GB"/>
          </a:p>
        </p:txBody>
      </p:sp>
      <p:sp>
        <p:nvSpPr>
          <p:cNvPr id="9" name="Footer Placeholder 8"/>
          <p:cNvSpPr>
            <a:spLocks noGrp="1"/>
          </p:cNvSpPr>
          <p:nvPr>
            <p:ph type="ftr" sz="quarter" idx="17"/>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162384574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Introduction to Data Visualisation</a:t>
            </a:r>
            <a:endParaRPr lang="en-GB" dirty="0"/>
          </a:p>
        </p:txBody>
      </p:sp>
      <p:sp>
        <p:nvSpPr>
          <p:cNvPr id="2" name="Subtitle 1"/>
          <p:cNvSpPr>
            <a:spLocks noGrp="1"/>
          </p:cNvSpPr>
          <p:nvPr>
            <p:ph type="subTitle" idx="1"/>
          </p:nvPr>
        </p:nvSpPr>
        <p:spPr/>
        <p:txBody>
          <a:bodyPr/>
          <a:lstStyle/>
          <a:p>
            <a:pPr marL="457200" indent="-457200">
              <a:buClr>
                <a:schemeClr val="bg1"/>
              </a:buClr>
              <a:buFont typeface="Wingdings" panose="05000000000000000000" pitchFamily="2" charset="2"/>
              <a:buChar char="v"/>
            </a:pPr>
            <a:r>
              <a:rPr lang="en-GB" dirty="0" smtClean="0"/>
              <a:t>Visualisation Tools</a:t>
            </a:r>
            <a:endParaRPr lang="en-GB" dirty="0"/>
          </a:p>
        </p:txBody>
      </p:sp>
      <p:sp>
        <p:nvSpPr>
          <p:cNvPr id="8" name="Slide Number Placeholder 7"/>
          <p:cNvSpPr>
            <a:spLocks noGrp="1"/>
          </p:cNvSpPr>
          <p:nvPr>
            <p:ph type="sldNum" sz="quarter" idx="12"/>
          </p:nvPr>
        </p:nvSpPr>
        <p:spPr/>
        <p:txBody>
          <a:bodyPr/>
          <a:lstStyle/>
          <a:p>
            <a:fld id="{73DE2538-1682-4691-9D76-BD63A21848D4}" type="slidenum">
              <a:rPr lang="en-GB" smtClean="0"/>
              <a:pPr/>
              <a:t>74</a:t>
            </a:fld>
            <a:endParaRPr lang="en-GB"/>
          </a:p>
        </p:txBody>
      </p:sp>
      <p:sp>
        <p:nvSpPr>
          <p:cNvPr id="9" name="Date Placeholder 8"/>
          <p:cNvSpPr>
            <a:spLocks noGrp="1"/>
          </p:cNvSpPr>
          <p:nvPr>
            <p:ph type="dt" sz="half" idx="10"/>
          </p:nvPr>
        </p:nvSpPr>
        <p:spPr/>
        <p:txBody>
          <a:bodyPr/>
          <a:lstStyle/>
          <a:p>
            <a:r>
              <a:rPr lang="en-US" smtClean="0"/>
              <a:t>November 2016</a:t>
            </a:r>
            <a:endParaRPr lang="en-GB"/>
          </a:p>
        </p:txBody>
      </p:sp>
      <p:sp>
        <p:nvSpPr>
          <p:cNvPr id="10" name="Footer Placeholder 9"/>
          <p:cNvSpPr>
            <a:spLocks noGrp="1"/>
          </p:cNvSpPr>
          <p:nvPr>
            <p:ph type="ftr" sz="quarter" idx="11"/>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2215077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err="1" smtClean="0"/>
              <a:t>Visualisation</a:t>
            </a:r>
            <a:r>
              <a:rPr lang="en-GB" sz="2000" b="0" i="0" dirty="0" smtClean="0"/>
              <a:t> Tools</a:t>
            </a:r>
            <a:endParaRPr lang="en-GB" b="0" i="0" dirty="0"/>
          </a:p>
        </p:txBody>
      </p:sp>
      <p:sp>
        <p:nvSpPr>
          <p:cNvPr id="3" name="Content Placeholder 2"/>
          <p:cNvSpPr>
            <a:spLocks noGrp="1"/>
          </p:cNvSpPr>
          <p:nvPr>
            <p:ph sz="quarter" idx="15"/>
          </p:nvPr>
        </p:nvSpPr>
        <p:spPr>
          <a:xfrm>
            <a:off x="533400" y="1600200"/>
            <a:ext cx="8077200" cy="4572000"/>
          </a:xfrm>
        </p:spPr>
        <p:txBody>
          <a:bodyPr/>
          <a:lstStyle/>
          <a:p>
            <a:pPr>
              <a:spcAft>
                <a:spcPts val="600"/>
              </a:spcAft>
            </a:pPr>
            <a:r>
              <a:rPr lang="en-GB" sz="1800" dirty="0" smtClean="0"/>
              <a:t>The choice of available visualisation </a:t>
            </a:r>
            <a:endParaRPr lang="en-GB" sz="1800" dirty="0"/>
          </a:p>
          <a:p>
            <a:pPr>
              <a:spcAft>
                <a:spcPts val="600"/>
              </a:spcAft>
            </a:pPr>
            <a:r>
              <a:rPr lang="en-GB" sz="1800" dirty="0" smtClean="0"/>
              <a:t>tools today is immense.</a:t>
            </a:r>
            <a:endParaRPr lang="en-GB" sz="1800" dirty="0"/>
          </a:p>
          <a:p>
            <a:pPr>
              <a:spcAft>
                <a:spcPts val="600"/>
              </a:spcAft>
            </a:pPr>
            <a:endParaRPr lang="en-GB" sz="1800" dirty="0"/>
          </a:p>
          <a:p>
            <a:pPr>
              <a:spcAft>
                <a:spcPts val="600"/>
              </a:spcAft>
            </a:pPr>
            <a:r>
              <a:rPr lang="en-GB" sz="1800" dirty="0"/>
              <a:t>Often tools are specific to certain </a:t>
            </a:r>
          </a:p>
          <a:p>
            <a:pPr>
              <a:spcAft>
                <a:spcPts val="600"/>
              </a:spcAft>
            </a:pPr>
            <a:r>
              <a:rPr lang="en-GB" sz="1800" dirty="0"/>
              <a:t>kinds of visualisation and tasks e.g.:</a:t>
            </a:r>
          </a:p>
          <a:p>
            <a:pPr marL="560070" lvl="1" indent="-285750">
              <a:spcAft>
                <a:spcPts val="600"/>
              </a:spcAft>
              <a:buFont typeface="Arial" panose="020B0604020202020204" pitchFamily="34" charset="0"/>
              <a:buChar char="•"/>
            </a:pPr>
            <a:r>
              <a:rPr lang="en-GB" sz="1800" i="1" dirty="0" err="1"/>
              <a:t>Gephi</a:t>
            </a:r>
            <a:r>
              <a:rPr lang="en-GB" sz="1800" dirty="0"/>
              <a:t> for graphs;</a:t>
            </a:r>
          </a:p>
          <a:p>
            <a:pPr marL="560070" lvl="1" indent="-285750">
              <a:spcAft>
                <a:spcPts val="600"/>
              </a:spcAft>
              <a:buFont typeface="Arial" panose="020B0604020202020204" pitchFamily="34" charset="0"/>
              <a:buChar char="•"/>
            </a:pPr>
            <a:r>
              <a:rPr lang="en-GB" sz="1800" i="1" dirty="0" err="1"/>
              <a:t>CartoDB</a:t>
            </a:r>
            <a:r>
              <a:rPr lang="en-GB" sz="1800" dirty="0"/>
              <a:t> for geospatial data;</a:t>
            </a:r>
          </a:p>
          <a:p>
            <a:pPr marL="560070" lvl="1" indent="-285750">
              <a:spcAft>
                <a:spcPts val="600"/>
              </a:spcAft>
              <a:buFont typeface="Arial" panose="020B0604020202020204" pitchFamily="34" charset="0"/>
              <a:buChar char="•"/>
            </a:pPr>
            <a:r>
              <a:rPr lang="en-GB" sz="1800" i="1" dirty="0"/>
              <a:t>Shiny</a:t>
            </a:r>
            <a:r>
              <a:rPr lang="en-GB" sz="1800" dirty="0"/>
              <a:t> for interactive statistic </a:t>
            </a:r>
            <a:endParaRPr lang="en-GB" sz="1800" dirty="0" smtClean="0"/>
          </a:p>
          <a:p>
            <a:pPr lvl="1" indent="0">
              <a:spcAft>
                <a:spcPts val="600"/>
              </a:spcAft>
              <a:buNone/>
            </a:pPr>
            <a:r>
              <a:rPr lang="en-GB" sz="1800" dirty="0"/>
              <a:t> </a:t>
            </a:r>
            <a:r>
              <a:rPr lang="en-GB" sz="1800" dirty="0" smtClean="0"/>
              <a:t>    visualisations</a:t>
            </a:r>
            <a:r>
              <a:rPr lang="en-GB" sz="1800" dirty="0"/>
              <a:t>;</a:t>
            </a:r>
          </a:p>
          <a:p>
            <a:pPr marL="560070" lvl="1" indent="-285750">
              <a:spcAft>
                <a:spcPts val="600"/>
              </a:spcAft>
              <a:buFont typeface="Arial" panose="020B0604020202020204" pitchFamily="34" charset="0"/>
              <a:buChar char="•"/>
            </a:pPr>
            <a:r>
              <a:rPr lang="en-GB" sz="1800" i="1" dirty="0" smtClean="0"/>
              <a:t>Tableau</a:t>
            </a:r>
            <a:r>
              <a:rPr lang="en-GB" sz="1800" dirty="0" smtClean="0"/>
              <a:t> and </a:t>
            </a:r>
            <a:r>
              <a:rPr lang="en-GB" sz="1800" i="1" dirty="0" err="1" smtClean="0"/>
              <a:t>Qlik</a:t>
            </a:r>
            <a:r>
              <a:rPr lang="en-GB" sz="1800" i="1" dirty="0" smtClean="0"/>
              <a:t> </a:t>
            </a:r>
            <a:r>
              <a:rPr lang="en-GB" sz="1800" dirty="0" smtClean="0"/>
              <a:t>for </a:t>
            </a:r>
            <a:r>
              <a:rPr lang="en-GB" sz="1800" dirty="0"/>
              <a:t>visual analytics;</a:t>
            </a:r>
          </a:p>
          <a:p>
            <a:pPr marL="560070" lvl="1" indent="-285750">
              <a:spcAft>
                <a:spcPts val="600"/>
              </a:spcAft>
              <a:buFont typeface="Arial" panose="020B0604020202020204" pitchFamily="34" charset="0"/>
              <a:buChar char="•"/>
            </a:pPr>
            <a:r>
              <a:rPr lang="en-GB" sz="1800" i="1" dirty="0" smtClean="0"/>
              <a:t>D3 </a:t>
            </a:r>
            <a:r>
              <a:rPr lang="en-GB" sz="1800" dirty="0" smtClean="0"/>
              <a:t>for infographics;</a:t>
            </a:r>
          </a:p>
          <a:p>
            <a:pPr marL="560070" lvl="1" indent="-285750">
              <a:spcAft>
                <a:spcPts val="600"/>
              </a:spcAft>
              <a:buFont typeface="Arial" panose="020B0604020202020204" pitchFamily="34" charset="0"/>
              <a:buChar char="•"/>
            </a:pPr>
            <a:r>
              <a:rPr lang="en-GB" sz="1800" dirty="0" smtClean="0"/>
              <a:t>Etc</a:t>
            </a:r>
            <a:r>
              <a:rPr lang="en-GB" sz="1800" dirty="0"/>
              <a:t>.</a:t>
            </a:r>
          </a:p>
        </p:txBody>
      </p:sp>
      <p:pic>
        <p:nvPicPr>
          <p:cNvPr id="4" name="Picture 3"/>
          <p:cNvPicPr>
            <a:picLocks noChangeAspect="1"/>
          </p:cNvPicPr>
          <p:nvPr/>
        </p:nvPicPr>
        <p:blipFill>
          <a:blip r:embed="rId3"/>
          <a:stretch>
            <a:fillRect/>
          </a:stretch>
        </p:blipFill>
        <p:spPr>
          <a:xfrm>
            <a:off x="4834725" y="3211106"/>
            <a:ext cx="1217281" cy="415479"/>
          </a:xfrm>
          <a:prstGeom prst="rect">
            <a:avLst/>
          </a:prstGeom>
        </p:spPr>
      </p:pic>
      <p:pic>
        <p:nvPicPr>
          <p:cNvPr id="5" name="Picture 4"/>
          <p:cNvPicPr>
            <a:picLocks noChangeAspect="1"/>
          </p:cNvPicPr>
          <p:nvPr/>
        </p:nvPicPr>
        <p:blipFill>
          <a:blip r:embed="rId4"/>
          <a:stretch>
            <a:fillRect/>
          </a:stretch>
        </p:blipFill>
        <p:spPr>
          <a:xfrm>
            <a:off x="5814324" y="2205403"/>
            <a:ext cx="1390294" cy="895320"/>
          </a:xfrm>
          <a:prstGeom prst="rect">
            <a:avLst/>
          </a:prstGeom>
        </p:spPr>
      </p:pic>
      <p:pic>
        <p:nvPicPr>
          <p:cNvPr id="1026" name="Picture 2" descr="https://upload.wikimedia.org/wikipedia/en/0/04/Gephi-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6917" y="4236671"/>
            <a:ext cx="1440160" cy="5604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7502032" y="2364566"/>
            <a:ext cx="1268383" cy="553363"/>
          </a:xfrm>
          <a:prstGeom prst="rect">
            <a:avLst/>
          </a:prstGeom>
        </p:spPr>
      </p:pic>
      <p:sp>
        <p:nvSpPr>
          <p:cNvPr id="12" name="AutoShape 4" descr="https://cartodb-libs.global.ssl.fastly.net/cartodb.com/static/logos_full_cartodb_light.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Picture 12"/>
          <p:cNvPicPr>
            <a:picLocks noChangeAspect="1"/>
          </p:cNvPicPr>
          <p:nvPr/>
        </p:nvPicPr>
        <p:blipFill>
          <a:blip r:embed="rId7"/>
          <a:stretch>
            <a:fillRect/>
          </a:stretch>
        </p:blipFill>
        <p:spPr>
          <a:xfrm>
            <a:off x="4705325" y="5133181"/>
            <a:ext cx="1666875" cy="600075"/>
          </a:xfrm>
          <a:prstGeom prst="rect">
            <a:avLst/>
          </a:prstGeom>
        </p:spPr>
      </p:pic>
      <p:pic>
        <p:nvPicPr>
          <p:cNvPr id="14" name="Picture 13"/>
          <p:cNvPicPr>
            <a:picLocks noChangeAspect="1"/>
          </p:cNvPicPr>
          <p:nvPr/>
        </p:nvPicPr>
        <p:blipFill>
          <a:blip r:embed="rId8"/>
          <a:stretch>
            <a:fillRect/>
          </a:stretch>
        </p:blipFill>
        <p:spPr>
          <a:xfrm>
            <a:off x="13333502" y="8346190"/>
            <a:ext cx="376777" cy="191899"/>
          </a:xfrm>
          <a:prstGeom prst="rect">
            <a:avLst/>
          </a:prstGeom>
        </p:spPr>
      </p:pic>
      <p:pic>
        <p:nvPicPr>
          <p:cNvPr id="1030" name="Picture 6" descr="http://www.sandfield.co.nz/AdditionalFiles/Images/blogs/WhatsGoingOn/google-chart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76256" y="1289322"/>
            <a:ext cx="1921676" cy="8226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0"/>
          <a:stretch>
            <a:fillRect/>
          </a:stretch>
        </p:blipFill>
        <p:spPr>
          <a:xfrm>
            <a:off x="5364088" y="1319213"/>
            <a:ext cx="762000" cy="714375"/>
          </a:xfrm>
          <a:prstGeom prst="rect">
            <a:avLst/>
          </a:prstGeom>
        </p:spPr>
      </p:pic>
      <p:pic>
        <p:nvPicPr>
          <p:cNvPr id="16" name="Picture 15"/>
          <p:cNvPicPr>
            <a:picLocks noChangeAspect="1"/>
          </p:cNvPicPr>
          <p:nvPr/>
        </p:nvPicPr>
        <p:blipFill>
          <a:blip r:embed="rId11"/>
          <a:stretch>
            <a:fillRect/>
          </a:stretch>
        </p:blipFill>
        <p:spPr>
          <a:xfrm>
            <a:off x="7290433" y="4359519"/>
            <a:ext cx="790575" cy="381000"/>
          </a:xfrm>
          <a:prstGeom prst="rect">
            <a:avLst/>
          </a:prstGeom>
        </p:spPr>
      </p:pic>
      <p:pic>
        <p:nvPicPr>
          <p:cNvPr id="17" name="Picture 16"/>
          <p:cNvPicPr>
            <a:picLocks noChangeAspect="1"/>
          </p:cNvPicPr>
          <p:nvPr/>
        </p:nvPicPr>
        <p:blipFill>
          <a:blip r:embed="rId12"/>
          <a:stretch>
            <a:fillRect/>
          </a:stretch>
        </p:blipFill>
        <p:spPr>
          <a:xfrm>
            <a:off x="6650660" y="5153894"/>
            <a:ext cx="1556593" cy="909528"/>
          </a:xfrm>
          <a:prstGeom prst="rect">
            <a:avLst/>
          </a:prstGeom>
        </p:spPr>
      </p:pic>
      <p:sp>
        <p:nvSpPr>
          <p:cNvPr id="10" name="Slide Number Placeholder 9"/>
          <p:cNvSpPr>
            <a:spLocks noGrp="1"/>
          </p:cNvSpPr>
          <p:nvPr>
            <p:ph type="sldNum" sz="quarter" idx="18"/>
          </p:nvPr>
        </p:nvSpPr>
        <p:spPr/>
        <p:txBody>
          <a:bodyPr/>
          <a:lstStyle/>
          <a:p>
            <a:fld id="{F5E609D5-BB2C-4735-B62A-4AB7F7AFBFEB}" type="slidenum">
              <a:rPr lang="en-GB" smtClean="0"/>
              <a:pPr/>
              <a:t>75</a:t>
            </a:fld>
            <a:endParaRPr lang="en-GB"/>
          </a:p>
        </p:txBody>
      </p:sp>
      <p:sp>
        <p:nvSpPr>
          <p:cNvPr id="11" name="Date Placeholder 10"/>
          <p:cNvSpPr>
            <a:spLocks noGrp="1"/>
          </p:cNvSpPr>
          <p:nvPr>
            <p:ph type="dt" sz="half" idx="16"/>
          </p:nvPr>
        </p:nvSpPr>
        <p:spPr/>
        <p:txBody>
          <a:bodyPr/>
          <a:lstStyle/>
          <a:p>
            <a:r>
              <a:rPr lang="en-US" smtClean="0"/>
              <a:t>November 2016</a:t>
            </a:r>
            <a:endParaRPr lang="en-GB"/>
          </a:p>
        </p:txBody>
      </p:sp>
      <p:sp>
        <p:nvSpPr>
          <p:cNvPr id="18" name="Footer Placeholder 17"/>
          <p:cNvSpPr>
            <a:spLocks noGrp="1"/>
          </p:cNvSpPr>
          <p:nvPr>
            <p:ph type="ftr" sz="quarter" idx="17"/>
          </p:nvPr>
        </p:nvSpPr>
        <p:spPr/>
        <p:txBody>
          <a:bodyPr/>
          <a:lstStyle/>
          <a:p>
            <a:r>
              <a:rPr lang="en-GB" smtClean="0"/>
              <a:t>Data visualisation workshop - Excel</a:t>
            </a:r>
            <a:endParaRPr lang="en-GB"/>
          </a:p>
        </p:txBody>
      </p:sp>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29997" y="3630036"/>
            <a:ext cx="2311448" cy="313330"/>
          </a:xfrm>
          <a:prstGeom prst="rect">
            <a:avLst/>
          </a:prstGeom>
        </p:spPr>
      </p:pic>
    </p:spTree>
    <p:extLst>
      <p:ext uri="{BB962C8B-B14F-4D97-AF65-F5344CB8AC3E}">
        <p14:creationId xmlns:p14="http://schemas.microsoft.com/office/powerpoint/2010/main" val="113591428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err="1" smtClean="0"/>
              <a:t>Visualisation</a:t>
            </a:r>
            <a:r>
              <a:rPr lang="en-GB" sz="2000" b="0" i="0" dirty="0" smtClean="0"/>
              <a:t> Tools</a:t>
            </a:r>
            <a:endParaRPr lang="en-GB" b="0" i="0" dirty="0"/>
          </a:p>
        </p:txBody>
      </p:sp>
      <p:sp>
        <p:nvSpPr>
          <p:cNvPr id="3" name="Content Placeholder 2"/>
          <p:cNvSpPr>
            <a:spLocks noGrp="1"/>
          </p:cNvSpPr>
          <p:nvPr>
            <p:ph sz="quarter" idx="15"/>
          </p:nvPr>
        </p:nvSpPr>
        <p:spPr>
          <a:xfrm>
            <a:off x="533400" y="1600200"/>
            <a:ext cx="8077200" cy="4572000"/>
          </a:xfrm>
        </p:spPr>
        <p:txBody>
          <a:bodyPr/>
          <a:lstStyle/>
          <a:p>
            <a:pPr>
              <a:spcAft>
                <a:spcPts val="600"/>
              </a:spcAft>
            </a:pPr>
            <a:r>
              <a:rPr lang="en-GB" sz="1800" b="1" dirty="0" smtClean="0">
                <a:solidFill>
                  <a:schemeClr val="tx2"/>
                </a:solidFill>
              </a:rPr>
              <a:t>Catalogue of visualisation tools</a:t>
            </a:r>
          </a:p>
          <a:p>
            <a:pPr>
              <a:spcAft>
                <a:spcPts val="600"/>
              </a:spcAft>
            </a:pPr>
            <a:r>
              <a:rPr lang="en-GB" sz="1800" dirty="0"/>
              <a:t>The catalogue of data visualisations aims to be a trusted source of information about available tools, practical examples and practices that allow EU institutions and Member State administrations to explore, interpret and communicate data more easily, more effectively and more efficiently. </a:t>
            </a:r>
            <a:endParaRPr lang="en-GB" sz="1800" b="1" dirty="0" smtClean="0">
              <a:solidFill>
                <a:schemeClr val="tx2"/>
              </a:solidFill>
            </a:endParaRPr>
          </a:p>
          <a:p>
            <a:pPr>
              <a:spcAft>
                <a:spcPts val="600"/>
              </a:spcAft>
            </a:pPr>
            <a:endParaRPr lang="en-GB" b="1" dirty="0" smtClean="0">
              <a:solidFill>
                <a:schemeClr val="tx2"/>
              </a:solidFill>
            </a:endParaRPr>
          </a:p>
          <a:p>
            <a:pPr>
              <a:spcAft>
                <a:spcPts val="600"/>
              </a:spcAft>
            </a:pPr>
            <a:r>
              <a:rPr lang="en-GB" sz="1800" b="1" dirty="0" smtClean="0">
                <a:solidFill>
                  <a:schemeClr val="accent5"/>
                </a:solidFill>
              </a:rPr>
              <a:t>Objective</a:t>
            </a:r>
            <a:r>
              <a:rPr lang="en-GB" sz="1800" b="1" dirty="0" smtClean="0"/>
              <a:t>:</a:t>
            </a:r>
            <a:r>
              <a:rPr lang="en-GB" sz="1800" dirty="0" smtClean="0"/>
              <a:t> </a:t>
            </a:r>
            <a:r>
              <a:rPr lang="en-GB" sz="1800" dirty="0"/>
              <a:t>Discovery of information about available data visualisation tools which can</a:t>
            </a:r>
            <a:r>
              <a:rPr lang="en-GB" sz="1800" dirty="0" smtClean="0"/>
              <a:t>:</a:t>
            </a:r>
          </a:p>
          <a:p>
            <a:pPr>
              <a:spcAft>
                <a:spcPts val="600"/>
              </a:spcAft>
            </a:pPr>
            <a:r>
              <a:rPr lang="en-GB" sz="1800" dirty="0" smtClean="0"/>
              <a:t>• </a:t>
            </a:r>
            <a:r>
              <a:rPr lang="en-GB" sz="1800" dirty="0"/>
              <a:t>Produce a specific type of data visualisation, e.g. a graph or a map </a:t>
            </a:r>
            <a:endParaRPr lang="en-GB" sz="1800" dirty="0" smtClean="0"/>
          </a:p>
          <a:p>
            <a:pPr>
              <a:spcAft>
                <a:spcPts val="600"/>
              </a:spcAft>
            </a:pPr>
            <a:r>
              <a:rPr lang="en-GB" sz="1800" dirty="0" smtClean="0"/>
              <a:t>• </a:t>
            </a:r>
            <a:r>
              <a:rPr lang="en-GB" sz="1800" dirty="0"/>
              <a:t>Visualise a specific type of data, e.g. statistical, textual or geospatial data.</a:t>
            </a:r>
            <a:endParaRPr lang="en-GB" sz="1800" b="1" dirty="0">
              <a:solidFill>
                <a:schemeClr val="tx2"/>
              </a:solidFill>
            </a:endParaRPr>
          </a:p>
        </p:txBody>
      </p:sp>
      <p:sp>
        <p:nvSpPr>
          <p:cNvPr id="12" name="AutoShape 4" descr="https://cartodb-libs.global.ssl.fastly.net/cartodb.com/static/logos_full_cartodb_light.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p:cNvPicPr>
            <a:picLocks noChangeAspect="1"/>
          </p:cNvPicPr>
          <p:nvPr/>
        </p:nvPicPr>
        <p:blipFill>
          <a:blip r:embed="rId3"/>
          <a:stretch>
            <a:fillRect/>
          </a:stretch>
        </p:blipFill>
        <p:spPr>
          <a:xfrm>
            <a:off x="13333502" y="8346190"/>
            <a:ext cx="376777" cy="191899"/>
          </a:xfrm>
          <a:prstGeom prst="rect">
            <a:avLst/>
          </a:prstGeom>
        </p:spPr>
      </p:pic>
      <p:sp>
        <p:nvSpPr>
          <p:cNvPr id="4" name="Slide Number Placeholder 3"/>
          <p:cNvSpPr>
            <a:spLocks noGrp="1"/>
          </p:cNvSpPr>
          <p:nvPr>
            <p:ph type="sldNum" sz="quarter" idx="18"/>
          </p:nvPr>
        </p:nvSpPr>
        <p:spPr/>
        <p:txBody>
          <a:bodyPr/>
          <a:lstStyle/>
          <a:p>
            <a:fld id="{F5E609D5-BB2C-4735-B62A-4AB7F7AFBFEB}" type="slidenum">
              <a:rPr lang="en-GB" smtClean="0"/>
              <a:pPr/>
              <a:t>76</a:t>
            </a:fld>
            <a:endParaRPr lang="en-GB"/>
          </a:p>
        </p:txBody>
      </p:sp>
      <p:sp>
        <p:nvSpPr>
          <p:cNvPr id="5" name="Date Placeholder 4"/>
          <p:cNvSpPr>
            <a:spLocks noGrp="1"/>
          </p:cNvSpPr>
          <p:nvPr>
            <p:ph type="dt" sz="half" idx="16"/>
          </p:nvPr>
        </p:nvSpPr>
        <p:spPr/>
        <p:txBody>
          <a:bodyPr/>
          <a:lstStyle/>
          <a:p>
            <a:r>
              <a:rPr lang="en-US" smtClean="0"/>
              <a:t>November 2016</a:t>
            </a:r>
            <a:endParaRPr lang="en-GB"/>
          </a:p>
        </p:txBody>
      </p:sp>
      <p:sp>
        <p:nvSpPr>
          <p:cNvPr id="6" name="Footer Placeholder 5"/>
          <p:cNvSpPr>
            <a:spLocks noGrp="1"/>
          </p:cNvSpPr>
          <p:nvPr>
            <p:ph type="ftr" sz="quarter" idx="17"/>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211012791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Introduction to Data Visualisation</a:t>
            </a:r>
            <a:endParaRPr lang="en-GB" dirty="0"/>
          </a:p>
        </p:txBody>
      </p:sp>
      <p:sp>
        <p:nvSpPr>
          <p:cNvPr id="2" name="Subtitle 1"/>
          <p:cNvSpPr>
            <a:spLocks noGrp="1"/>
          </p:cNvSpPr>
          <p:nvPr>
            <p:ph type="subTitle" idx="1"/>
          </p:nvPr>
        </p:nvSpPr>
        <p:spPr/>
        <p:txBody>
          <a:bodyPr/>
          <a:lstStyle/>
          <a:p>
            <a:pPr marL="457200" indent="-457200">
              <a:buClr>
                <a:schemeClr val="bg1"/>
              </a:buClr>
              <a:buFont typeface="Wingdings" panose="05000000000000000000" pitchFamily="2" charset="2"/>
              <a:buChar char="v"/>
            </a:pPr>
            <a:r>
              <a:rPr lang="en-GB" dirty="0" smtClean="0"/>
              <a:t>In practice</a:t>
            </a:r>
            <a:endParaRPr lang="en-GB" dirty="0"/>
          </a:p>
        </p:txBody>
      </p:sp>
      <p:sp>
        <p:nvSpPr>
          <p:cNvPr id="8" name="Slide Number Placeholder 7"/>
          <p:cNvSpPr>
            <a:spLocks noGrp="1"/>
          </p:cNvSpPr>
          <p:nvPr>
            <p:ph type="sldNum" sz="quarter" idx="12"/>
          </p:nvPr>
        </p:nvSpPr>
        <p:spPr/>
        <p:txBody>
          <a:bodyPr/>
          <a:lstStyle/>
          <a:p>
            <a:fld id="{73DE2538-1682-4691-9D76-BD63A21848D4}" type="slidenum">
              <a:rPr lang="en-GB" smtClean="0"/>
              <a:pPr/>
              <a:t>77</a:t>
            </a:fld>
            <a:endParaRPr lang="en-GB"/>
          </a:p>
        </p:txBody>
      </p:sp>
      <p:sp>
        <p:nvSpPr>
          <p:cNvPr id="9" name="Date Placeholder 8"/>
          <p:cNvSpPr>
            <a:spLocks noGrp="1"/>
          </p:cNvSpPr>
          <p:nvPr>
            <p:ph type="dt" sz="half" idx="10"/>
          </p:nvPr>
        </p:nvSpPr>
        <p:spPr/>
        <p:txBody>
          <a:bodyPr/>
          <a:lstStyle/>
          <a:p>
            <a:r>
              <a:rPr lang="en-US" smtClean="0"/>
              <a:t>November 2016</a:t>
            </a:r>
            <a:endParaRPr lang="en-GB"/>
          </a:p>
        </p:txBody>
      </p:sp>
      <p:sp>
        <p:nvSpPr>
          <p:cNvPr id="10" name="Footer Placeholder 9"/>
          <p:cNvSpPr>
            <a:spLocks noGrp="1"/>
          </p:cNvSpPr>
          <p:nvPr>
            <p:ph type="ftr" sz="quarter" idx="11"/>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102345915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Contents</a:t>
            </a:r>
            <a:endParaRPr lang="en-GB" dirty="0"/>
          </a:p>
        </p:txBody>
      </p:sp>
      <p:sp>
        <p:nvSpPr>
          <p:cNvPr id="3" name="Content Placeholder 2"/>
          <p:cNvSpPr>
            <a:spLocks noGrp="1"/>
          </p:cNvSpPr>
          <p:nvPr>
            <p:ph sz="quarter" idx="15"/>
          </p:nvPr>
        </p:nvSpPr>
        <p:spPr>
          <a:xfrm>
            <a:off x="533400" y="1268760"/>
            <a:ext cx="8077200" cy="4903440"/>
          </a:xfrm>
        </p:spPr>
        <p:txBody>
          <a:bodyPr numCol="2"/>
          <a:lstStyle/>
          <a:p>
            <a:pPr>
              <a:spcAft>
                <a:spcPts val="600"/>
              </a:spcAft>
            </a:pPr>
            <a:r>
              <a:rPr lang="en-GB" sz="1600" b="1" dirty="0" smtClean="0">
                <a:solidFill>
                  <a:schemeClr val="accent1"/>
                </a:solidFill>
              </a:rPr>
              <a:t>Microsoft Excel Hands On</a:t>
            </a:r>
          </a:p>
          <a:p>
            <a:pPr marL="11430" indent="-285750">
              <a:spcAft>
                <a:spcPts val="600"/>
              </a:spcAft>
              <a:buFont typeface="Wingdings" panose="05000000000000000000" pitchFamily="2" charset="2"/>
              <a:buChar char="§"/>
            </a:pPr>
            <a:r>
              <a:rPr lang="en-GB" sz="1600" dirty="0" smtClean="0"/>
              <a:t>Creating Dashboards in Excel</a:t>
            </a:r>
          </a:p>
          <a:p>
            <a:pPr>
              <a:spcAft>
                <a:spcPts val="600"/>
              </a:spcAft>
            </a:pPr>
            <a:r>
              <a:rPr lang="en-GB" sz="1600" b="1" dirty="0" smtClean="0">
                <a:solidFill>
                  <a:schemeClr val="accent1"/>
                </a:solidFill>
              </a:rPr>
              <a:t>Effective </a:t>
            </a:r>
            <a:r>
              <a:rPr lang="en-GB" sz="1600" b="1" dirty="0">
                <a:solidFill>
                  <a:schemeClr val="accent1"/>
                </a:solidFill>
              </a:rPr>
              <a:t>Visualisation</a:t>
            </a:r>
          </a:p>
          <a:p>
            <a:pPr marL="11430" indent="-285750">
              <a:spcAft>
                <a:spcPts val="600"/>
              </a:spcAft>
              <a:buFont typeface="Wingdings" panose="05000000000000000000" pitchFamily="2" charset="2"/>
              <a:buChar char="§"/>
            </a:pPr>
            <a:r>
              <a:rPr lang="en-GB" sz="1600" dirty="0"/>
              <a:t>Effective communication</a:t>
            </a:r>
          </a:p>
          <a:p>
            <a:pPr marL="11430" indent="-285750">
              <a:spcAft>
                <a:spcPts val="600"/>
              </a:spcAft>
              <a:buFont typeface="Wingdings" panose="05000000000000000000" pitchFamily="2" charset="2"/>
              <a:buChar char="§"/>
            </a:pPr>
            <a:r>
              <a:rPr lang="en-GB" sz="1600" dirty="0"/>
              <a:t>Choosing the correct </a:t>
            </a:r>
            <a:r>
              <a:rPr lang="en-GB" sz="1600" dirty="0" smtClean="0"/>
              <a:t>graph</a:t>
            </a:r>
          </a:p>
          <a:p>
            <a:pPr indent="0">
              <a:spcAft>
                <a:spcPts val="600"/>
              </a:spcAft>
            </a:pPr>
            <a:r>
              <a:rPr lang="en-GB" sz="1600" b="1" dirty="0" smtClean="0">
                <a:solidFill>
                  <a:schemeClr val="accent1"/>
                </a:solidFill>
              </a:rPr>
              <a:t>Pivot tables and other visualisation features</a:t>
            </a:r>
            <a:endParaRPr lang="en-GB" sz="1600" dirty="0" smtClean="0"/>
          </a:p>
          <a:p>
            <a:pPr marL="11430" indent="-285750">
              <a:spcAft>
                <a:spcPts val="600"/>
              </a:spcAft>
              <a:buFont typeface="Wingdings" panose="05000000000000000000" pitchFamily="2" charset="2"/>
              <a:buChar char="§"/>
            </a:pPr>
            <a:r>
              <a:rPr lang="en-GB" sz="1600" dirty="0"/>
              <a:t>Pivot </a:t>
            </a:r>
            <a:r>
              <a:rPr lang="en-GB" sz="1600" dirty="0" smtClean="0"/>
              <a:t>tables</a:t>
            </a:r>
          </a:p>
          <a:p>
            <a:pPr marL="560070" lvl="2" indent="-285750">
              <a:spcAft>
                <a:spcPts val="600"/>
              </a:spcAft>
              <a:buFont typeface="Wingdings" panose="05000000000000000000" pitchFamily="2" charset="2"/>
              <a:buChar char="§"/>
            </a:pPr>
            <a:r>
              <a:rPr lang="en-GB" sz="1600" dirty="0" smtClean="0"/>
              <a:t>Creating a Pivot table</a:t>
            </a:r>
          </a:p>
          <a:p>
            <a:pPr marL="560070" lvl="2" indent="-285750">
              <a:spcAft>
                <a:spcPts val="600"/>
              </a:spcAft>
              <a:buFont typeface="Wingdings" panose="05000000000000000000" pitchFamily="2" charset="2"/>
              <a:buChar char="§"/>
            </a:pPr>
            <a:r>
              <a:rPr lang="en-GB" sz="1600" dirty="0" smtClean="0"/>
              <a:t>Refining </a:t>
            </a:r>
            <a:r>
              <a:rPr lang="en-GB" sz="1600" dirty="0"/>
              <a:t>the Pivot Table</a:t>
            </a:r>
          </a:p>
          <a:p>
            <a:pPr marL="560070" lvl="2" indent="-285750">
              <a:spcAft>
                <a:spcPts val="600"/>
              </a:spcAft>
              <a:buFont typeface="Wingdings" panose="05000000000000000000" pitchFamily="2" charset="2"/>
              <a:buChar char="§"/>
            </a:pPr>
            <a:r>
              <a:rPr lang="en-GB" sz="1600" dirty="0"/>
              <a:t>Creating a Pivot </a:t>
            </a:r>
            <a:r>
              <a:rPr lang="en-GB" sz="1600" dirty="0" smtClean="0"/>
              <a:t>Chart</a:t>
            </a:r>
          </a:p>
          <a:p>
            <a:pPr marL="285750" lvl="1" indent="-285750">
              <a:spcAft>
                <a:spcPts val="600"/>
              </a:spcAft>
              <a:buFont typeface="Wingdings" panose="05000000000000000000" pitchFamily="2" charset="2"/>
              <a:buChar char="§"/>
            </a:pPr>
            <a:r>
              <a:rPr lang="en-GB" sz="1600" dirty="0" smtClean="0"/>
              <a:t>Data </a:t>
            </a:r>
            <a:r>
              <a:rPr lang="en-GB" sz="1600" dirty="0"/>
              <a:t>Analysis </a:t>
            </a:r>
            <a:r>
              <a:rPr lang="en-GB" sz="1600" dirty="0" err="1" smtClean="0"/>
              <a:t>Toolpak</a:t>
            </a:r>
            <a:endParaRPr lang="en-GB" sz="1600" dirty="0" smtClean="0"/>
          </a:p>
          <a:p>
            <a:pPr marL="285750" lvl="1" indent="-285750">
              <a:spcAft>
                <a:spcPts val="600"/>
              </a:spcAft>
              <a:buFont typeface="Wingdings" panose="05000000000000000000" pitchFamily="2" charset="2"/>
              <a:buChar char="§"/>
            </a:pPr>
            <a:r>
              <a:rPr lang="en-GB" sz="1600" dirty="0"/>
              <a:t>Power Map</a:t>
            </a:r>
          </a:p>
          <a:p>
            <a:pPr marL="285750" lvl="1" indent="-285750">
              <a:spcAft>
                <a:spcPts val="600"/>
              </a:spcAft>
              <a:buFont typeface="Wingdings" panose="05000000000000000000" pitchFamily="2" charset="2"/>
              <a:buChar char="§"/>
            </a:pPr>
            <a:endParaRPr lang="en-GB" sz="1600" dirty="0"/>
          </a:p>
          <a:p>
            <a:pPr marL="11430" indent="-285750">
              <a:spcAft>
                <a:spcPts val="600"/>
              </a:spcAft>
              <a:buFont typeface="Wingdings" panose="05000000000000000000" pitchFamily="2" charset="2"/>
              <a:buChar char="§"/>
            </a:pPr>
            <a:endParaRPr lang="en-GB" sz="1600" dirty="0"/>
          </a:p>
          <a:p>
            <a:pPr indent="0">
              <a:spcAft>
                <a:spcPts val="600"/>
              </a:spcAft>
            </a:pPr>
            <a:endParaRPr lang="en-GB" sz="1600" dirty="0"/>
          </a:p>
          <a:p>
            <a:endParaRPr lang="en-GB" sz="1600" dirty="0"/>
          </a:p>
        </p:txBody>
      </p:sp>
      <p:sp>
        <p:nvSpPr>
          <p:cNvPr id="6" name="Slide Number Placeholder 5"/>
          <p:cNvSpPr>
            <a:spLocks noGrp="1"/>
          </p:cNvSpPr>
          <p:nvPr>
            <p:ph type="sldNum" sz="quarter" idx="18"/>
          </p:nvPr>
        </p:nvSpPr>
        <p:spPr/>
        <p:txBody>
          <a:bodyPr/>
          <a:lstStyle/>
          <a:p>
            <a:fld id="{F5E609D5-BB2C-4735-B62A-4AB7F7AFBFEB}" type="slidenum">
              <a:rPr lang="en-GB" smtClean="0"/>
              <a:pPr/>
              <a:t>78</a:t>
            </a:fld>
            <a:endParaRPr lang="en-GB"/>
          </a:p>
        </p:txBody>
      </p:sp>
      <p:sp>
        <p:nvSpPr>
          <p:cNvPr id="10" name="Date Placeholder 9"/>
          <p:cNvSpPr>
            <a:spLocks noGrp="1"/>
          </p:cNvSpPr>
          <p:nvPr>
            <p:ph type="dt" sz="half" idx="16"/>
          </p:nvPr>
        </p:nvSpPr>
        <p:spPr/>
        <p:txBody>
          <a:bodyPr/>
          <a:lstStyle/>
          <a:p>
            <a:r>
              <a:rPr lang="en-US" smtClean="0"/>
              <a:t>November 2016</a:t>
            </a:r>
            <a:endParaRPr lang="en-GB"/>
          </a:p>
        </p:txBody>
      </p:sp>
      <p:sp>
        <p:nvSpPr>
          <p:cNvPr id="11" name="Footer Placeholder 10"/>
          <p:cNvSpPr>
            <a:spLocks noGrp="1"/>
          </p:cNvSpPr>
          <p:nvPr>
            <p:ph type="ftr" sz="quarter" idx="17"/>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344578052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Introduction to Data Visualisation</a:t>
            </a:r>
            <a:endParaRPr lang="en-GB" dirty="0"/>
          </a:p>
        </p:txBody>
      </p:sp>
      <p:sp>
        <p:nvSpPr>
          <p:cNvPr id="2" name="Subtitle 1"/>
          <p:cNvSpPr>
            <a:spLocks noGrp="1"/>
          </p:cNvSpPr>
          <p:nvPr>
            <p:ph type="subTitle" idx="1"/>
          </p:nvPr>
        </p:nvSpPr>
        <p:spPr/>
        <p:txBody>
          <a:bodyPr/>
          <a:lstStyle/>
          <a:p>
            <a:pPr marL="457200" indent="-457200">
              <a:buClr>
                <a:schemeClr val="bg1"/>
              </a:buClr>
              <a:buFont typeface="Wingdings" panose="05000000000000000000" pitchFamily="2" charset="2"/>
              <a:buChar char="v"/>
            </a:pPr>
            <a:r>
              <a:rPr lang="en-GB" b="1" dirty="0" smtClean="0"/>
              <a:t>Microsoft Excel hands on</a:t>
            </a:r>
            <a:endParaRPr lang="en-GB" b="1" dirty="0"/>
          </a:p>
        </p:txBody>
      </p:sp>
      <p:sp>
        <p:nvSpPr>
          <p:cNvPr id="8" name="Slide Number Placeholder 7"/>
          <p:cNvSpPr>
            <a:spLocks noGrp="1"/>
          </p:cNvSpPr>
          <p:nvPr>
            <p:ph type="sldNum" sz="quarter" idx="12"/>
          </p:nvPr>
        </p:nvSpPr>
        <p:spPr/>
        <p:txBody>
          <a:bodyPr/>
          <a:lstStyle/>
          <a:p>
            <a:fld id="{73DE2538-1682-4691-9D76-BD63A21848D4}" type="slidenum">
              <a:rPr lang="en-GB" smtClean="0"/>
              <a:pPr/>
              <a:t>79</a:t>
            </a:fld>
            <a:endParaRPr lang="en-GB"/>
          </a:p>
        </p:txBody>
      </p:sp>
      <p:sp>
        <p:nvSpPr>
          <p:cNvPr id="9" name="Date Placeholder 8"/>
          <p:cNvSpPr>
            <a:spLocks noGrp="1"/>
          </p:cNvSpPr>
          <p:nvPr>
            <p:ph type="dt" sz="half" idx="10"/>
          </p:nvPr>
        </p:nvSpPr>
        <p:spPr/>
        <p:txBody>
          <a:bodyPr/>
          <a:lstStyle/>
          <a:p>
            <a:r>
              <a:rPr lang="en-US" smtClean="0"/>
              <a:t>November 2016</a:t>
            </a:r>
            <a:endParaRPr lang="en-GB"/>
          </a:p>
        </p:txBody>
      </p:sp>
      <p:sp>
        <p:nvSpPr>
          <p:cNvPr id="10" name="Footer Placeholder 9"/>
          <p:cNvSpPr>
            <a:spLocks noGrp="1"/>
          </p:cNvSpPr>
          <p:nvPr>
            <p:ph type="ftr" sz="quarter" idx="11"/>
          </p:nvPr>
        </p:nvSpPr>
        <p:spPr/>
        <p:txBody>
          <a:bodyPr/>
          <a:lstStyle/>
          <a:p>
            <a:r>
              <a:rPr lang="en-GB" smtClean="0"/>
              <a:t>Data visualisation workshop - Excel</a:t>
            </a:r>
            <a:endParaRPr lang="en-GB"/>
          </a:p>
        </p:txBody>
      </p:sp>
    </p:spTree>
    <p:extLst>
      <p:ext uri="{BB962C8B-B14F-4D97-AF65-F5344CB8AC3E}">
        <p14:creationId xmlns:p14="http://schemas.microsoft.com/office/powerpoint/2010/main" val="10226625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Introduction to Data Visualisation</a:t>
            </a:r>
            <a:endParaRPr lang="en-GB" dirty="0"/>
          </a:p>
        </p:txBody>
      </p:sp>
      <p:sp>
        <p:nvSpPr>
          <p:cNvPr id="2" name="Subtitle 1"/>
          <p:cNvSpPr>
            <a:spLocks noGrp="1"/>
          </p:cNvSpPr>
          <p:nvPr>
            <p:ph type="subTitle" idx="1"/>
          </p:nvPr>
        </p:nvSpPr>
        <p:spPr/>
        <p:txBody>
          <a:bodyPr/>
          <a:lstStyle/>
          <a:p>
            <a:pPr marL="457200" indent="-457200">
              <a:buClr>
                <a:schemeClr val="bg1"/>
              </a:buClr>
              <a:buFont typeface="Wingdings" panose="05000000000000000000" pitchFamily="2" charset="2"/>
              <a:buChar char="v"/>
            </a:pPr>
            <a:r>
              <a:rPr lang="en-GB" dirty="0" smtClean="0"/>
              <a:t>Why visualise?</a:t>
            </a:r>
            <a:endParaRPr lang="en-GB" dirty="0"/>
          </a:p>
        </p:txBody>
      </p:sp>
      <p:sp>
        <p:nvSpPr>
          <p:cNvPr id="8" name="Slide Number Placeholder 7"/>
          <p:cNvSpPr>
            <a:spLocks noGrp="1"/>
          </p:cNvSpPr>
          <p:nvPr>
            <p:ph type="sldNum" sz="quarter" idx="12"/>
          </p:nvPr>
        </p:nvSpPr>
        <p:spPr/>
        <p:txBody>
          <a:bodyPr/>
          <a:lstStyle/>
          <a:p>
            <a:fld id="{73DE2538-1682-4691-9D76-BD63A21848D4}" type="slidenum">
              <a:rPr lang="en-GB" smtClean="0"/>
              <a:pPr/>
              <a:t>8</a:t>
            </a:fld>
            <a:endParaRPr lang="en-GB"/>
          </a:p>
        </p:txBody>
      </p:sp>
      <p:sp>
        <p:nvSpPr>
          <p:cNvPr id="9" name="Date Placeholder 8"/>
          <p:cNvSpPr>
            <a:spLocks noGrp="1"/>
          </p:cNvSpPr>
          <p:nvPr>
            <p:ph type="dt" sz="half" idx="10"/>
          </p:nvPr>
        </p:nvSpPr>
        <p:spPr/>
        <p:txBody>
          <a:bodyPr/>
          <a:lstStyle/>
          <a:p>
            <a:r>
              <a:rPr lang="en-US" smtClean="0"/>
              <a:t>November 2016</a:t>
            </a:r>
            <a:endParaRPr lang="en-GB"/>
          </a:p>
        </p:txBody>
      </p:sp>
      <p:sp>
        <p:nvSpPr>
          <p:cNvPr id="10" name="Footer Placeholder 9"/>
          <p:cNvSpPr>
            <a:spLocks noGrp="1"/>
          </p:cNvSpPr>
          <p:nvPr>
            <p:ph type="ftr" sz="quarter" idx="11"/>
          </p:nvPr>
        </p:nvSpPr>
        <p:spPr/>
        <p:txBody>
          <a:bodyPr/>
          <a:lstStyle/>
          <a:p>
            <a:r>
              <a:rPr lang="en-GB" smtClean="0"/>
              <a:t>Data visualisation workshop - Excel</a:t>
            </a:r>
            <a:endParaRPr lang="en-GB" dirty="0"/>
          </a:p>
        </p:txBody>
      </p:sp>
    </p:spTree>
    <p:extLst>
      <p:ext uri="{BB962C8B-B14F-4D97-AF65-F5344CB8AC3E}">
        <p14:creationId xmlns:p14="http://schemas.microsoft.com/office/powerpoint/2010/main" val="43719252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smtClean="0"/>
              <a:t>Creating a dashboard in Excel</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r>
              <a:rPr lang="en-GB" b="1" i="1" dirty="0" smtClean="0">
                <a:solidFill>
                  <a:schemeClr val="accent1"/>
                </a:solidFill>
              </a:rPr>
              <a:t>Loan repayment dashboard</a:t>
            </a:r>
          </a:p>
          <a:p>
            <a:r>
              <a:rPr lang="en-GB" sz="1800" dirty="0" smtClean="0"/>
              <a:t>Using interactively calculated data, we will create a dashboard visualising different metrics about a loan repayment.</a:t>
            </a:r>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80</a:t>
            </a:fld>
            <a:endParaRPr lang="en-GB"/>
          </a:p>
        </p:txBody>
      </p:sp>
      <p:pic>
        <p:nvPicPr>
          <p:cNvPr id="7" name="Picture 6"/>
          <p:cNvPicPr>
            <a:picLocks noChangeAspect="1"/>
          </p:cNvPicPr>
          <p:nvPr/>
        </p:nvPicPr>
        <p:blipFill>
          <a:blip r:embed="rId2"/>
          <a:stretch>
            <a:fillRect/>
          </a:stretch>
        </p:blipFill>
        <p:spPr>
          <a:xfrm>
            <a:off x="530352" y="4427381"/>
            <a:ext cx="8080248" cy="1809931"/>
          </a:xfrm>
          <a:prstGeom prst="rect">
            <a:avLst/>
          </a:prstGeom>
        </p:spPr>
      </p:pic>
      <p:pic>
        <p:nvPicPr>
          <p:cNvPr id="8" name="Picture 7"/>
          <p:cNvPicPr>
            <a:picLocks noChangeAspect="1"/>
          </p:cNvPicPr>
          <p:nvPr/>
        </p:nvPicPr>
        <p:blipFill>
          <a:blip r:embed="rId3"/>
          <a:stretch>
            <a:fillRect/>
          </a:stretch>
        </p:blipFill>
        <p:spPr>
          <a:xfrm>
            <a:off x="5124450" y="3363838"/>
            <a:ext cx="3486150" cy="857250"/>
          </a:xfrm>
          <a:prstGeom prst="rect">
            <a:avLst/>
          </a:prstGeom>
        </p:spPr>
      </p:pic>
    </p:spTree>
    <p:extLst>
      <p:ext uri="{BB962C8B-B14F-4D97-AF65-F5344CB8AC3E}">
        <p14:creationId xmlns:p14="http://schemas.microsoft.com/office/powerpoint/2010/main" val="47233033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smtClean="0"/>
              <a:t>Creating a dashboard in Excel</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pPr>
              <a:spcAft>
                <a:spcPts val="600"/>
              </a:spcAft>
            </a:pPr>
            <a:r>
              <a:rPr lang="en-GB" b="1" i="1" dirty="0" smtClean="0">
                <a:solidFill>
                  <a:schemeClr val="accent1"/>
                </a:solidFill>
              </a:rPr>
              <a:t>Loan repayment dashboard</a:t>
            </a:r>
            <a:endParaRPr lang="en-GB" sz="1800" b="1" i="1" dirty="0" smtClean="0">
              <a:solidFill>
                <a:schemeClr val="accent1"/>
              </a:solidFill>
            </a:endParaRPr>
          </a:p>
          <a:p>
            <a:pPr>
              <a:spcAft>
                <a:spcPts val="600"/>
              </a:spcAft>
            </a:pPr>
            <a:r>
              <a:rPr lang="en-GB" sz="1800" dirty="0" smtClean="0"/>
              <a:t>On the “Payments” sheet we have all the data about the repayment of the loan, including:</a:t>
            </a:r>
          </a:p>
          <a:p>
            <a:pPr marL="11430" indent="-285750">
              <a:spcAft>
                <a:spcPts val="300"/>
              </a:spcAft>
              <a:buFont typeface="Arial" panose="020B0604020202020204" pitchFamily="34" charset="0"/>
              <a:buChar char="•"/>
            </a:pPr>
            <a:r>
              <a:rPr lang="en-GB" sz="1800" dirty="0" smtClean="0">
                <a:solidFill>
                  <a:schemeClr val="accent5"/>
                </a:solidFill>
              </a:rPr>
              <a:t>“Month”</a:t>
            </a:r>
            <a:r>
              <a:rPr lang="en-GB" sz="1800" dirty="0" smtClean="0"/>
              <a:t>;</a:t>
            </a:r>
          </a:p>
          <a:p>
            <a:pPr marL="11430" indent="-285750">
              <a:spcAft>
                <a:spcPts val="300"/>
              </a:spcAft>
              <a:buFont typeface="Arial" panose="020B0604020202020204" pitchFamily="34" charset="0"/>
              <a:buChar char="•"/>
            </a:pPr>
            <a:r>
              <a:rPr lang="en-GB" sz="1800" dirty="0" smtClean="0">
                <a:solidFill>
                  <a:schemeClr val="accent5"/>
                </a:solidFill>
              </a:rPr>
              <a:t>“Outstanding Amount”</a:t>
            </a:r>
            <a:r>
              <a:rPr lang="en-GB" sz="1800" dirty="0" smtClean="0"/>
              <a:t>;</a:t>
            </a:r>
          </a:p>
          <a:p>
            <a:pPr marL="11430" indent="-285750">
              <a:spcAft>
                <a:spcPts val="300"/>
              </a:spcAft>
              <a:buFont typeface="Arial" panose="020B0604020202020204" pitchFamily="34" charset="0"/>
              <a:buChar char="•"/>
            </a:pPr>
            <a:r>
              <a:rPr lang="en-GB" sz="1800" dirty="0" smtClean="0">
                <a:solidFill>
                  <a:schemeClr val="accent5"/>
                </a:solidFill>
              </a:rPr>
              <a:t>“Monthly Instalment”</a:t>
            </a:r>
            <a:r>
              <a:rPr lang="en-GB" sz="1800" dirty="0" smtClean="0"/>
              <a:t> and its breakdown into </a:t>
            </a:r>
            <a:r>
              <a:rPr lang="en-GB" sz="1800" dirty="0" smtClean="0">
                <a:solidFill>
                  <a:schemeClr val="accent5"/>
                </a:solidFill>
              </a:rPr>
              <a:t>“Capital”</a:t>
            </a:r>
            <a:r>
              <a:rPr lang="en-GB" sz="1800" dirty="0" smtClean="0"/>
              <a:t> and </a:t>
            </a:r>
            <a:r>
              <a:rPr lang="en-GB" sz="1800" dirty="0" smtClean="0">
                <a:solidFill>
                  <a:schemeClr val="accent5"/>
                </a:solidFill>
              </a:rPr>
              <a:t>“Interest”</a:t>
            </a:r>
            <a:r>
              <a:rPr lang="en-GB" sz="1800" dirty="0" smtClean="0"/>
              <a:t>;</a:t>
            </a:r>
          </a:p>
          <a:p>
            <a:pPr marL="11430" indent="-285750">
              <a:spcAft>
                <a:spcPts val="300"/>
              </a:spcAft>
              <a:buFont typeface="Arial" panose="020B0604020202020204" pitchFamily="34" charset="0"/>
              <a:buChar char="•"/>
            </a:pPr>
            <a:r>
              <a:rPr lang="en-GB" sz="1800" dirty="0" smtClean="0">
                <a:solidFill>
                  <a:schemeClr val="accent5"/>
                </a:solidFill>
              </a:rPr>
              <a:t>“Percent of Ownership”</a:t>
            </a:r>
            <a:r>
              <a:rPr lang="en-GB" sz="1800" dirty="0" smtClean="0"/>
              <a:t>;</a:t>
            </a:r>
          </a:p>
          <a:p>
            <a:pPr marL="11430" indent="-285750">
              <a:spcAft>
                <a:spcPts val="300"/>
              </a:spcAft>
              <a:buFont typeface="Arial" panose="020B0604020202020204" pitchFamily="34" charset="0"/>
              <a:buChar char="•"/>
            </a:pPr>
            <a:r>
              <a:rPr lang="en-GB" sz="1800" dirty="0" smtClean="0"/>
              <a:t>and the amount of </a:t>
            </a:r>
            <a:r>
              <a:rPr lang="en-GB" sz="1800" dirty="0" smtClean="0">
                <a:solidFill>
                  <a:schemeClr val="accent5"/>
                </a:solidFill>
              </a:rPr>
              <a:t>“Capital Owned” </a:t>
            </a:r>
            <a:r>
              <a:rPr lang="en-GB" sz="1800" dirty="0" smtClean="0"/>
              <a:t>and </a:t>
            </a:r>
            <a:r>
              <a:rPr lang="en-GB" sz="1800" dirty="0" smtClean="0">
                <a:solidFill>
                  <a:schemeClr val="accent5"/>
                </a:solidFill>
              </a:rPr>
              <a:t>“Interest Paid”</a:t>
            </a:r>
            <a:r>
              <a:rPr lang="en-GB" sz="1800" dirty="0" smtClean="0"/>
              <a:t>.</a:t>
            </a:r>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81</a:t>
            </a:fld>
            <a:endParaRPr lang="en-GB"/>
          </a:p>
        </p:txBody>
      </p:sp>
      <p:pic>
        <p:nvPicPr>
          <p:cNvPr id="7" name="Picture 6"/>
          <p:cNvPicPr>
            <a:picLocks noChangeAspect="1"/>
          </p:cNvPicPr>
          <p:nvPr/>
        </p:nvPicPr>
        <p:blipFill>
          <a:blip r:embed="rId2"/>
          <a:stretch>
            <a:fillRect/>
          </a:stretch>
        </p:blipFill>
        <p:spPr>
          <a:xfrm>
            <a:off x="530352" y="4427381"/>
            <a:ext cx="8080248" cy="1809931"/>
          </a:xfrm>
          <a:prstGeom prst="rect">
            <a:avLst/>
          </a:prstGeom>
        </p:spPr>
      </p:pic>
    </p:spTree>
    <p:extLst>
      <p:ext uri="{BB962C8B-B14F-4D97-AF65-F5344CB8AC3E}">
        <p14:creationId xmlns:p14="http://schemas.microsoft.com/office/powerpoint/2010/main" val="176138192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smtClean="0"/>
              <a:t>Creating a dashboard in Excel</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pPr>
              <a:spcAft>
                <a:spcPts val="600"/>
              </a:spcAft>
            </a:pPr>
            <a:r>
              <a:rPr lang="en-GB" b="1" i="1" dirty="0" smtClean="0">
                <a:solidFill>
                  <a:schemeClr val="accent1"/>
                </a:solidFill>
              </a:rPr>
              <a:t>Loan repayment dashboard</a:t>
            </a:r>
            <a:endParaRPr lang="en-GB" sz="1800" b="1" i="1" dirty="0" smtClean="0">
              <a:solidFill>
                <a:schemeClr val="accent1"/>
              </a:solidFill>
            </a:endParaRPr>
          </a:p>
          <a:p>
            <a:pPr>
              <a:spcAft>
                <a:spcPts val="600"/>
              </a:spcAft>
            </a:pPr>
            <a:r>
              <a:rPr lang="en-GB" sz="1800" dirty="0" smtClean="0"/>
              <a:t>Furthermore on the “Payments” sheet we have an assortment of cells that we will need to create our dashboard, these include:</a:t>
            </a:r>
          </a:p>
          <a:p>
            <a:pPr marL="11430" indent="-285750">
              <a:spcAft>
                <a:spcPts val="300"/>
              </a:spcAft>
              <a:buFont typeface="Arial" panose="020B0604020202020204" pitchFamily="34" charset="0"/>
              <a:buChar char="•"/>
            </a:pPr>
            <a:r>
              <a:rPr lang="en-GB" sz="1800" dirty="0" smtClean="0">
                <a:solidFill>
                  <a:schemeClr val="accent5"/>
                </a:solidFill>
              </a:rPr>
              <a:t>“Number of Months”</a:t>
            </a:r>
            <a:r>
              <a:rPr lang="en-GB" sz="1800" dirty="0" smtClean="0"/>
              <a:t>;</a:t>
            </a:r>
          </a:p>
          <a:p>
            <a:pPr marL="11430" indent="-285750">
              <a:spcAft>
                <a:spcPts val="300"/>
              </a:spcAft>
              <a:buFont typeface="Arial" panose="020B0604020202020204" pitchFamily="34" charset="0"/>
              <a:buChar char="•"/>
            </a:pPr>
            <a:r>
              <a:rPr lang="en-GB" sz="1800" dirty="0" smtClean="0">
                <a:solidFill>
                  <a:schemeClr val="accent5"/>
                </a:solidFill>
              </a:rPr>
              <a:t>“Borrowed Amount”</a:t>
            </a:r>
            <a:r>
              <a:rPr lang="en-GB" sz="1800" dirty="0" smtClean="0"/>
              <a:t>;</a:t>
            </a:r>
          </a:p>
          <a:p>
            <a:pPr marL="11430" indent="-285750">
              <a:spcAft>
                <a:spcPts val="300"/>
              </a:spcAft>
              <a:buFont typeface="Arial" panose="020B0604020202020204" pitchFamily="34" charset="0"/>
              <a:buChar char="•"/>
            </a:pPr>
            <a:r>
              <a:rPr lang="en-GB" sz="1800" dirty="0" smtClean="0">
                <a:solidFill>
                  <a:schemeClr val="accent5"/>
                </a:solidFill>
              </a:rPr>
              <a:t>“Annual interest”</a:t>
            </a:r>
            <a:r>
              <a:rPr lang="en-GB" sz="1800" dirty="0" smtClean="0"/>
              <a:t>;</a:t>
            </a:r>
          </a:p>
          <a:p>
            <a:pPr marL="11430" indent="-285750">
              <a:spcAft>
                <a:spcPts val="300"/>
              </a:spcAft>
              <a:buFont typeface="Arial" panose="020B0604020202020204" pitchFamily="34" charset="0"/>
              <a:buChar char="•"/>
            </a:pPr>
            <a:r>
              <a:rPr lang="en-GB" sz="1800" dirty="0" smtClean="0">
                <a:solidFill>
                  <a:schemeClr val="accent5"/>
                </a:solidFill>
              </a:rPr>
              <a:t>“Monthly </a:t>
            </a:r>
            <a:r>
              <a:rPr lang="en-GB" sz="1800" dirty="0" err="1" smtClean="0">
                <a:solidFill>
                  <a:schemeClr val="accent5"/>
                </a:solidFill>
              </a:rPr>
              <a:t>Installment</a:t>
            </a:r>
            <a:r>
              <a:rPr lang="en-GB" sz="1800" dirty="0" smtClean="0">
                <a:solidFill>
                  <a:schemeClr val="accent5"/>
                </a:solidFill>
              </a:rPr>
              <a:t>”</a:t>
            </a:r>
            <a:r>
              <a:rPr lang="en-GB" sz="1800" dirty="0" smtClean="0"/>
              <a:t>;</a:t>
            </a:r>
          </a:p>
          <a:p>
            <a:pPr marL="11430" indent="-285750">
              <a:spcAft>
                <a:spcPts val="300"/>
              </a:spcAft>
              <a:buFont typeface="Arial" panose="020B0604020202020204" pitchFamily="34" charset="0"/>
              <a:buChar char="•"/>
            </a:pPr>
            <a:r>
              <a:rPr lang="en-GB" sz="1800" dirty="0" smtClean="0">
                <a:solidFill>
                  <a:schemeClr val="accent5"/>
                </a:solidFill>
              </a:rPr>
              <a:t>“Capital Owned”;</a:t>
            </a:r>
          </a:p>
          <a:p>
            <a:pPr marL="11430" indent="-285750">
              <a:spcAft>
                <a:spcPts val="300"/>
              </a:spcAft>
              <a:buFont typeface="Arial" panose="020B0604020202020204" pitchFamily="34" charset="0"/>
              <a:buChar char="•"/>
            </a:pPr>
            <a:r>
              <a:rPr lang="en-GB" sz="1800" dirty="0" smtClean="0">
                <a:solidFill>
                  <a:schemeClr val="accent5"/>
                </a:solidFill>
              </a:rPr>
              <a:t>“Interest Paid”</a:t>
            </a:r>
            <a:r>
              <a:rPr lang="en-GB" sz="1800" dirty="0" smtClean="0"/>
              <a:t>;</a:t>
            </a:r>
          </a:p>
          <a:p>
            <a:pPr marL="11430" indent="-285750">
              <a:spcAft>
                <a:spcPts val="300"/>
              </a:spcAft>
              <a:buFont typeface="Arial" panose="020B0604020202020204" pitchFamily="34" charset="0"/>
              <a:buChar char="•"/>
            </a:pPr>
            <a:r>
              <a:rPr lang="en-GB" sz="1800" dirty="0" smtClean="0">
                <a:solidFill>
                  <a:schemeClr val="accent5"/>
                </a:solidFill>
              </a:rPr>
              <a:t>“Number of Payments”</a:t>
            </a:r>
            <a:r>
              <a:rPr lang="en-GB" sz="1800" dirty="0" smtClean="0"/>
              <a:t>;</a:t>
            </a:r>
          </a:p>
          <a:p>
            <a:pPr marL="11430" indent="-285750">
              <a:spcAft>
                <a:spcPts val="300"/>
              </a:spcAft>
              <a:buFont typeface="Arial" panose="020B0604020202020204" pitchFamily="34" charset="0"/>
              <a:buChar char="•"/>
            </a:pPr>
            <a:r>
              <a:rPr lang="en-GB" sz="1800" dirty="0" smtClean="0">
                <a:solidFill>
                  <a:schemeClr val="accent5"/>
                </a:solidFill>
              </a:rPr>
              <a:t>“Remaining Payments”</a:t>
            </a:r>
            <a:r>
              <a:rPr lang="en-GB" sz="1800" dirty="0" smtClean="0"/>
              <a:t>;</a:t>
            </a:r>
          </a:p>
          <a:p>
            <a:pPr marL="11430" indent="-285750">
              <a:spcAft>
                <a:spcPts val="300"/>
              </a:spcAft>
              <a:buFont typeface="Arial" panose="020B0604020202020204" pitchFamily="34" charset="0"/>
              <a:buChar char="•"/>
            </a:pPr>
            <a:r>
              <a:rPr lang="en-GB" sz="1800" dirty="0" smtClean="0">
                <a:solidFill>
                  <a:schemeClr val="accent5"/>
                </a:solidFill>
              </a:rPr>
              <a:t>“Amount Paid”</a:t>
            </a:r>
            <a:r>
              <a:rPr lang="en-GB" sz="1800" dirty="0" smtClean="0"/>
              <a:t>;</a:t>
            </a:r>
          </a:p>
          <a:p>
            <a:pPr marL="11430" indent="-285750">
              <a:spcAft>
                <a:spcPts val="300"/>
              </a:spcAft>
              <a:buFont typeface="Arial" panose="020B0604020202020204" pitchFamily="34" charset="0"/>
              <a:buChar char="•"/>
            </a:pPr>
            <a:r>
              <a:rPr lang="en-GB" sz="1800" dirty="0" smtClean="0">
                <a:solidFill>
                  <a:schemeClr val="accent5"/>
                </a:solidFill>
              </a:rPr>
              <a:t>“Amount remaining”</a:t>
            </a:r>
            <a:r>
              <a:rPr lang="en-GB" sz="1800" dirty="0" smtClean="0"/>
              <a:t>;</a:t>
            </a:r>
          </a:p>
          <a:p>
            <a:pPr marL="11430" indent="-285750">
              <a:spcAft>
                <a:spcPts val="300"/>
              </a:spcAft>
              <a:buFont typeface="Arial" panose="020B0604020202020204" pitchFamily="34" charset="0"/>
              <a:buChar char="•"/>
            </a:pPr>
            <a:r>
              <a:rPr lang="en-GB" sz="1800" dirty="0" smtClean="0"/>
              <a:t>and </a:t>
            </a:r>
            <a:r>
              <a:rPr lang="en-GB" sz="1800" dirty="0" smtClean="0">
                <a:solidFill>
                  <a:schemeClr val="accent5"/>
                </a:solidFill>
              </a:rPr>
              <a:t>“Percentage Paid”.</a:t>
            </a:r>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82</a:t>
            </a:fld>
            <a:endParaRPr lang="en-GB"/>
          </a:p>
        </p:txBody>
      </p:sp>
      <p:pic>
        <p:nvPicPr>
          <p:cNvPr id="8" name="Picture 7"/>
          <p:cNvPicPr>
            <a:picLocks noChangeAspect="1"/>
          </p:cNvPicPr>
          <p:nvPr/>
        </p:nvPicPr>
        <p:blipFill>
          <a:blip r:embed="rId2"/>
          <a:stretch>
            <a:fillRect/>
          </a:stretch>
        </p:blipFill>
        <p:spPr>
          <a:xfrm>
            <a:off x="3375826" y="3429000"/>
            <a:ext cx="5234774" cy="2819400"/>
          </a:xfrm>
          <a:prstGeom prst="rect">
            <a:avLst/>
          </a:prstGeom>
        </p:spPr>
      </p:pic>
    </p:spTree>
    <p:extLst>
      <p:ext uri="{BB962C8B-B14F-4D97-AF65-F5344CB8AC3E}">
        <p14:creationId xmlns:p14="http://schemas.microsoft.com/office/powerpoint/2010/main" val="291251288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smtClean="0"/>
              <a:t>Creating a dashboard in Excel</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r>
              <a:rPr lang="en-GB" b="1" i="1" dirty="0" smtClean="0">
                <a:solidFill>
                  <a:schemeClr val="accent1"/>
                </a:solidFill>
              </a:rPr>
              <a:t>Loan repayment dashboard</a:t>
            </a:r>
          </a:p>
          <a:p>
            <a:r>
              <a:rPr lang="en-GB" sz="1800" dirty="0" smtClean="0"/>
              <a:t>On the “Dashboard” sheet, we have a convenient input box, where we submit:</a:t>
            </a:r>
          </a:p>
          <a:p>
            <a:pPr marL="11430" indent="-285750">
              <a:buFont typeface="Arial" panose="020B0604020202020204" pitchFamily="34" charset="0"/>
              <a:buChar char="•"/>
            </a:pPr>
            <a:endParaRPr lang="en-GB" sz="1800" dirty="0" smtClean="0"/>
          </a:p>
          <a:p>
            <a:pPr marL="11430" indent="-285750">
              <a:buFont typeface="Arial" panose="020B0604020202020204" pitchFamily="34" charset="0"/>
              <a:buChar char="•"/>
            </a:pPr>
            <a:r>
              <a:rPr lang="en-GB" sz="1800" dirty="0" smtClean="0"/>
              <a:t>the </a:t>
            </a:r>
            <a:r>
              <a:rPr lang="en-GB" sz="1800" dirty="0" smtClean="0">
                <a:solidFill>
                  <a:schemeClr val="accent5"/>
                </a:solidFill>
              </a:rPr>
              <a:t>“Duration”</a:t>
            </a:r>
            <a:r>
              <a:rPr lang="en-GB" sz="1800" dirty="0" smtClean="0"/>
              <a:t>, in months, of the loan;</a:t>
            </a:r>
          </a:p>
          <a:p>
            <a:pPr marL="11430" indent="-285750">
              <a:buFont typeface="Arial" panose="020B0604020202020204" pitchFamily="34" charset="0"/>
              <a:buChar char="•"/>
            </a:pPr>
            <a:r>
              <a:rPr lang="en-GB" sz="1800" dirty="0" smtClean="0"/>
              <a:t>the </a:t>
            </a:r>
            <a:r>
              <a:rPr lang="en-GB" sz="1800" dirty="0" smtClean="0">
                <a:solidFill>
                  <a:schemeClr val="accent5"/>
                </a:solidFill>
              </a:rPr>
              <a:t>“Amount” </a:t>
            </a:r>
            <a:r>
              <a:rPr lang="en-GB" sz="1800" dirty="0" smtClean="0"/>
              <a:t>of the loan;</a:t>
            </a:r>
          </a:p>
          <a:p>
            <a:pPr marL="11430" indent="-285750">
              <a:buFont typeface="Arial" panose="020B0604020202020204" pitchFamily="34" charset="0"/>
              <a:buChar char="•"/>
            </a:pPr>
            <a:r>
              <a:rPr lang="en-GB" sz="1800" dirty="0" smtClean="0"/>
              <a:t>the </a:t>
            </a:r>
            <a:r>
              <a:rPr lang="en-GB" sz="1800" dirty="0" smtClean="0">
                <a:solidFill>
                  <a:schemeClr val="accent5"/>
                </a:solidFill>
              </a:rPr>
              <a:t>“Interest” </a:t>
            </a:r>
            <a:r>
              <a:rPr lang="en-GB" sz="1800" dirty="0" smtClean="0"/>
              <a:t>rate;</a:t>
            </a:r>
          </a:p>
          <a:p>
            <a:pPr marL="11430" indent="-285750">
              <a:buFont typeface="Arial" panose="020B0604020202020204" pitchFamily="34" charset="0"/>
              <a:buChar char="•"/>
            </a:pPr>
            <a:r>
              <a:rPr lang="en-GB" sz="1800" dirty="0" smtClean="0"/>
              <a:t>the date of the </a:t>
            </a:r>
            <a:r>
              <a:rPr lang="en-GB" sz="1800" dirty="0" smtClean="0">
                <a:solidFill>
                  <a:schemeClr val="accent5"/>
                </a:solidFill>
              </a:rPr>
              <a:t>“First Payment”</a:t>
            </a:r>
            <a:r>
              <a:rPr lang="en-GB" sz="1800" dirty="0" smtClean="0"/>
              <a:t>;</a:t>
            </a:r>
          </a:p>
          <a:p>
            <a:pPr marL="11430" indent="-285750">
              <a:buFont typeface="Arial" panose="020B0604020202020204" pitchFamily="34" charset="0"/>
              <a:buChar char="•"/>
            </a:pPr>
            <a:r>
              <a:rPr lang="en-GB" sz="1800" dirty="0" smtClean="0"/>
              <a:t>and the </a:t>
            </a:r>
            <a:r>
              <a:rPr lang="en-GB" sz="1800" dirty="0" smtClean="0">
                <a:solidFill>
                  <a:schemeClr val="accent5"/>
                </a:solidFill>
              </a:rPr>
              <a:t>current “DATE”</a:t>
            </a:r>
            <a:r>
              <a:rPr lang="en-GB" sz="1800" dirty="0" smtClean="0"/>
              <a:t>.</a:t>
            </a:r>
          </a:p>
          <a:p>
            <a:endParaRPr lang="en-GB" sz="1800" dirty="0"/>
          </a:p>
          <a:p>
            <a:r>
              <a:rPr lang="en-GB" sz="1800" dirty="0" smtClean="0"/>
              <a:t>Any changes done to the “Input Data” </a:t>
            </a:r>
            <a:r>
              <a:rPr lang="en-GB" sz="1800" b="1" dirty="0" smtClean="0">
                <a:solidFill>
                  <a:schemeClr val="accent5"/>
                </a:solidFill>
              </a:rPr>
              <a:t>automatically update the data </a:t>
            </a:r>
            <a:r>
              <a:rPr lang="en-GB" sz="1800" dirty="0" smtClean="0"/>
              <a:t>on the “Payments” sheet.</a:t>
            </a:r>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83</a:t>
            </a:fld>
            <a:endParaRPr lang="en-GB"/>
          </a:p>
        </p:txBody>
      </p:sp>
      <p:pic>
        <p:nvPicPr>
          <p:cNvPr id="9" name="Picture 8"/>
          <p:cNvPicPr>
            <a:picLocks noChangeAspect="1"/>
          </p:cNvPicPr>
          <p:nvPr/>
        </p:nvPicPr>
        <p:blipFill>
          <a:blip r:embed="rId2"/>
          <a:stretch>
            <a:fillRect/>
          </a:stretch>
        </p:blipFill>
        <p:spPr>
          <a:xfrm>
            <a:off x="5162550" y="3429000"/>
            <a:ext cx="3448050" cy="1238250"/>
          </a:xfrm>
          <a:prstGeom prst="rect">
            <a:avLst/>
          </a:prstGeom>
        </p:spPr>
      </p:pic>
    </p:spTree>
    <p:extLst>
      <p:ext uri="{BB962C8B-B14F-4D97-AF65-F5344CB8AC3E}">
        <p14:creationId xmlns:p14="http://schemas.microsoft.com/office/powerpoint/2010/main" val="414422993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a:t>Creating a dashboard in Excel</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endParaRPr lang="en-GB" b="1" i="1" dirty="0" smtClean="0">
              <a:solidFill>
                <a:schemeClr val="accent1"/>
              </a:solidFill>
            </a:endParaRPr>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84</a:t>
            </a:fld>
            <a:endParaRPr lang="en-GB"/>
          </a:p>
        </p:txBody>
      </p:sp>
      <p:sp>
        <p:nvSpPr>
          <p:cNvPr id="9" name="Content Placeholder 2"/>
          <p:cNvSpPr txBox="1">
            <a:spLocks/>
          </p:cNvSpPr>
          <p:nvPr/>
        </p:nvSpPr>
        <p:spPr>
          <a:xfrm>
            <a:off x="530352" y="1752600"/>
            <a:ext cx="8232648" cy="4648200"/>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GB" b="1" i="1" dirty="0" smtClean="0">
                <a:solidFill>
                  <a:schemeClr val="accent1"/>
                </a:solidFill>
              </a:rPr>
              <a:t>Loan repayment dashboard</a:t>
            </a:r>
          </a:p>
          <a:p>
            <a:r>
              <a:rPr lang="en-GB" sz="1800" dirty="0" smtClean="0"/>
              <a:t>Lets create a chart showing the amount of Capital we acquire relative to the amount of interest we pay back with each instalment through time. Furthermore let’s add a marker to show us where we are on that time series.</a:t>
            </a:r>
          </a:p>
        </p:txBody>
      </p:sp>
    </p:spTree>
    <p:extLst>
      <p:ext uri="{BB962C8B-B14F-4D97-AF65-F5344CB8AC3E}">
        <p14:creationId xmlns:p14="http://schemas.microsoft.com/office/powerpoint/2010/main" val="28061714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a:t>Creating a dashboard in Excel</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endParaRPr lang="en-GB" b="1" i="1" dirty="0" smtClean="0">
              <a:solidFill>
                <a:schemeClr val="accent1"/>
              </a:solidFill>
            </a:endParaRPr>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85</a:t>
            </a:fld>
            <a:endParaRPr lang="en-GB"/>
          </a:p>
        </p:txBody>
      </p:sp>
      <p:pic>
        <p:nvPicPr>
          <p:cNvPr id="8" name="Picture 7"/>
          <p:cNvPicPr>
            <a:picLocks noChangeAspect="1"/>
          </p:cNvPicPr>
          <p:nvPr/>
        </p:nvPicPr>
        <p:blipFill>
          <a:blip r:embed="rId2"/>
          <a:stretch>
            <a:fillRect/>
          </a:stretch>
        </p:blipFill>
        <p:spPr>
          <a:xfrm>
            <a:off x="1907704" y="2660354"/>
            <a:ext cx="6694885" cy="3626146"/>
          </a:xfrm>
          <a:prstGeom prst="rect">
            <a:avLst/>
          </a:prstGeom>
        </p:spPr>
      </p:pic>
      <p:sp>
        <p:nvSpPr>
          <p:cNvPr id="9" name="Content Placeholder 2"/>
          <p:cNvSpPr txBox="1">
            <a:spLocks/>
          </p:cNvSpPr>
          <p:nvPr/>
        </p:nvSpPr>
        <p:spPr>
          <a:xfrm>
            <a:off x="530352" y="1484784"/>
            <a:ext cx="8232648" cy="4916016"/>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GB" b="1" i="1" dirty="0" smtClean="0">
                <a:solidFill>
                  <a:schemeClr val="accent1"/>
                </a:solidFill>
              </a:rPr>
              <a:t>Loan repayment dashboard</a:t>
            </a:r>
          </a:p>
          <a:p>
            <a:r>
              <a:rPr lang="en-GB" sz="1800" dirty="0" smtClean="0"/>
              <a:t>Select columns A, C, D and E. Open up the “all charts” menu, and select “Clustered Column” from the “Columns” section.</a:t>
            </a:r>
          </a:p>
        </p:txBody>
      </p:sp>
    </p:spTree>
    <p:extLst>
      <p:ext uri="{BB962C8B-B14F-4D97-AF65-F5344CB8AC3E}">
        <p14:creationId xmlns:p14="http://schemas.microsoft.com/office/powerpoint/2010/main" val="65532116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a:t>Creating a dashboard in Excel</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endParaRPr lang="en-GB" b="1" i="1" dirty="0" smtClean="0">
              <a:solidFill>
                <a:schemeClr val="accent1"/>
              </a:solidFill>
            </a:endParaRPr>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86</a:t>
            </a:fld>
            <a:endParaRPr lang="en-GB"/>
          </a:p>
        </p:txBody>
      </p:sp>
      <p:sp>
        <p:nvSpPr>
          <p:cNvPr id="9" name="Content Placeholder 2"/>
          <p:cNvSpPr txBox="1">
            <a:spLocks/>
          </p:cNvSpPr>
          <p:nvPr/>
        </p:nvSpPr>
        <p:spPr>
          <a:xfrm>
            <a:off x="530352" y="1484784"/>
            <a:ext cx="8232648" cy="4916016"/>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GB" b="1" i="1" dirty="0" smtClean="0">
                <a:solidFill>
                  <a:schemeClr val="accent1"/>
                </a:solidFill>
              </a:rPr>
              <a:t>Loan repayment dashboard</a:t>
            </a:r>
          </a:p>
          <a:p>
            <a:r>
              <a:rPr lang="en-GB" sz="1800" dirty="0" smtClean="0"/>
              <a:t>The result is a chart that very conveniently displays the amount of Capital compared to the amount of Interest covered with each instalment. </a:t>
            </a:r>
          </a:p>
          <a:p>
            <a:r>
              <a:rPr lang="en-GB" sz="1800" dirty="0" smtClean="0"/>
              <a:t>Can you think of a different way this chart could be formatted?</a:t>
            </a:r>
          </a:p>
        </p:txBody>
      </p:sp>
      <p:pic>
        <p:nvPicPr>
          <p:cNvPr id="7" name="Picture 6"/>
          <p:cNvPicPr>
            <a:picLocks noChangeAspect="1"/>
          </p:cNvPicPr>
          <p:nvPr/>
        </p:nvPicPr>
        <p:blipFill>
          <a:blip r:embed="rId3"/>
          <a:stretch>
            <a:fillRect/>
          </a:stretch>
        </p:blipFill>
        <p:spPr>
          <a:xfrm>
            <a:off x="1385887" y="2998455"/>
            <a:ext cx="6372225" cy="3295650"/>
          </a:xfrm>
          <a:prstGeom prst="rect">
            <a:avLst/>
          </a:prstGeom>
        </p:spPr>
      </p:pic>
    </p:spTree>
    <p:extLst>
      <p:ext uri="{BB962C8B-B14F-4D97-AF65-F5344CB8AC3E}">
        <p14:creationId xmlns:p14="http://schemas.microsoft.com/office/powerpoint/2010/main" val="107136571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a:t>Creating a dashboard in Excel</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endParaRPr lang="en-GB" b="1" i="1" dirty="0" smtClean="0">
              <a:solidFill>
                <a:schemeClr val="accent1"/>
              </a:solidFill>
            </a:endParaRPr>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87</a:t>
            </a:fld>
            <a:endParaRPr lang="en-GB"/>
          </a:p>
        </p:txBody>
      </p:sp>
      <p:sp>
        <p:nvSpPr>
          <p:cNvPr id="9" name="Content Placeholder 2"/>
          <p:cNvSpPr txBox="1">
            <a:spLocks/>
          </p:cNvSpPr>
          <p:nvPr/>
        </p:nvSpPr>
        <p:spPr>
          <a:xfrm>
            <a:off x="530352" y="1484784"/>
            <a:ext cx="8232648" cy="4916016"/>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GB" b="1" i="1" dirty="0" smtClean="0">
                <a:solidFill>
                  <a:schemeClr val="accent1"/>
                </a:solidFill>
              </a:rPr>
              <a:t>Loan repayment dashboard</a:t>
            </a:r>
          </a:p>
          <a:p>
            <a:r>
              <a:rPr lang="en-GB" sz="1800" dirty="0" smtClean="0"/>
              <a:t>Right click on the chart and click on </a:t>
            </a:r>
            <a:r>
              <a:rPr lang="en-GB" sz="1800" dirty="0" smtClean="0">
                <a:solidFill>
                  <a:schemeClr val="accent5"/>
                </a:solidFill>
              </a:rPr>
              <a:t>“Change Chart Type”</a:t>
            </a:r>
            <a:r>
              <a:rPr lang="en-GB" sz="1800" dirty="0" smtClean="0"/>
              <a:t>, from the menu that opens select </a:t>
            </a:r>
            <a:r>
              <a:rPr lang="en-GB" sz="1800" dirty="0" smtClean="0">
                <a:solidFill>
                  <a:schemeClr val="accent5"/>
                </a:solidFill>
              </a:rPr>
              <a:t>“Stacked Column”</a:t>
            </a:r>
            <a:r>
              <a:rPr lang="en-GB" sz="1800" dirty="0" smtClean="0"/>
              <a:t> or </a:t>
            </a:r>
            <a:r>
              <a:rPr lang="en-GB" sz="1800" dirty="0" smtClean="0">
                <a:solidFill>
                  <a:schemeClr val="accent5"/>
                </a:solidFill>
              </a:rPr>
              <a:t>“Stacked Area”</a:t>
            </a:r>
            <a:r>
              <a:rPr lang="en-GB" sz="1800" dirty="0" smtClean="0"/>
              <a:t>.</a:t>
            </a:r>
          </a:p>
        </p:txBody>
      </p:sp>
      <p:pic>
        <p:nvPicPr>
          <p:cNvPr id="8" name="Picture 7"/>
          <p:cNvPicPr>
            <a:picLocks noChangeAspect="1"/>
          </p:cNvPicPr>
          <p:nvPr/>
        </p:nvPicPr>
        <p:blipFill>
          <a:blip r:embed="rId2"/>
          <a:stretch>
            <a:fillRect/>
          </a:stretch>
        </p:blipFill>
        <p:spPr>
          <a:xfrm>
            <a:off x="3265512" y="2642800"/>
            <a:ext cx="5338936" cy="3595364"/>
          </a:xfrm>
          <a:prstGeom prst="rect">
            <a:avLst/>
          </a:prstGeom>
        </p:spPr>
      </p:pic>
    </p:spTree>
    <p:extLst>
      <p:ext uri="{BB962C8B-B14F-4D97-AF65-F5344CB8AC3E}">
        <p14:creationId xmlns:p14="http://schemas.microsoft.com/office/powerpoint/2010/main" val="320163234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a:t>Creating a dashboard in Excel</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endParaRPr lang="en-GB" b="1" i="1" dirty="0" smtClean="0">
              <a:solidFill>
                <a:schemeClr val="accent1"/>
              </a:solidFill>
            </a:endParaRPr>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88</a:t>
            </a:fld>
            <a:endParaRPr lang="en-GB"/>
          </a:p>
        </p:txBody>
      </p:sp>
      <p:sp>
        <p:nvSpPr>
          <p:cNvPr id="9" name="Content Placeholder 2"/>
          <p:cNvSpPr txBox="1">
            <a:spLocks/>
          </p:cNvSpPr>
          <p:nvPr/>
        </p:nvSpPr>
        <p:spPr>
          <a:xfrm>
            <a:off x="530352" y="1484784"/>
            <a:ext cx="8232648" cy="4916016"/>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GB" b="1" i="1" dirty="0" smtClean="0">
                <a:solidFill>
                  <a:schemeClr val="accent1"/>
                </a:solidFill>
              </a:rPr>
              <a:t>Loan repayment dashboard</a:t>
            </a:r>
          </a:p>
          <a:p>
            <a:r>
              <a:rPr lang="en-GB" sz="1800" dirty="0" smtClean="0"/>
              <a:t>The chart now changes to show how capital and interest compose the total of each instalment. Discuss which way could be best and why.</a:t>
            </a:r>
          </a:p>
        </p:txBody>
      </p:sp>
      <p:pic>
        <p:nvPicPr>
          <p:cNvPr id="7" name="Picture 6"/>
          <p:cNvPicPr>
            <a:picLocks noChangeAspect="1"/>
          </p:cNvPicPr>
          <p:nvPr/>
        </p:nvPicPr>
        <p:blipFill>
          <a:blip r:embed="rId2"/>
          <a:stretch>
            <a:fillRect/>
          </a:stretch>
        </p:blipFill>
        <p:spPr>
          <a:xfrm>
            <a:off x="1381125" y="2600325"/>
            <a:ext cx="6381750" cy="3724275"/>
          </a:xfrm>
          <a:prstGeom prst="rect">
            <a:avLst/>
          </a:prstGeom>
        </p:spPr>
      </p:pic>
    </p:spTree>
    <p:extLst>
      <p:ext uri="{BB962C8B-B14F-4D97-AF65-F5344CB8AC3E}">
        <p14:creationId xmlns:p14="http://schemas.microsoft.com/office/powerpoint/2010/main" val="114889492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a:t>Creating a dashboard in Excel</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endParaRPr lang="en-GB" b="1" i="1" dirty="0" smtClean="0">
              <a:solidFill>
                <a:schemeClr val="accent1"/>
              </a:solidFill>
            </a:endParaRPr>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89</a:t>
            </a:fld>
            <a:endParaRPr lang="en-GB"/>
          </a:p>
        </p:txBody>
      </p:sp>
      <p:sp>
        <p:nvSpPr>
          <p:cNvPr id="9" name="Content Placeholder 2"/>
          <p:cNvSpPr txBox="1">
            <a:spLocks/>
          </p:cNvSpPr>
          <p:nvPr/>
        </p:nvSpPr>
        <p:spPr>
          <a:xfrm>
            <a:off x="530352" y="1484784"/>
            <a:ext cx="8232648" cy="4916016"/>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GB" b="1" i="1" dirty="0" smtClean="0">
                <a:solidFill>
                  <a:schemeClr val="accent1"/>
                </a:solidFill>
              </a:rPr>
              <a:t>Loan repayment dashboard</a:t>
            </a:r>
          </a:p>
          <a:p>
            <a:r>
              <a:rPr lang="en-GB" sz="1800" dirty="0" smtClean="0"/>
              <a:t>Now cut and paste you chart into the “Dashboard” sheet. Remove the legends and titles, add in a cell above the amount of each instalment by referencing cell “M6” from the “Payments” sheet and add below two cells displaying the current composition of Capital and Interest in each payment by referencing the necessary cells.</a:t>
            </a:r>
          </a:p>
        </p:txBody>
      </p:sp>
      <p:pic>
        <p:nvPicPr>
          <p:cNvPr id="11" name="Picture 10"/>
          <p:cNvPicPr>
            <a:picLocks noChangeAspect="1"/>
          </p:cNvPicPr>
          <p:nvPr/>
        </p:nvPicPr>
        <p:blipFill>
          <a:blip r:embed="rId2"/>
          <a:stretch>
            <a:fillRect/>
          </a:stretch>
        </p:blipFill>
        <p:spPr>
          <a:xfrm>
            <a:off x="974268" y="3314635"/>
            <a:ext cx="7344816" cy="2881116"/>
          </a:xfrm>
          <a:prstGeom prst="rect">
            <a:avLst/>
          </a:prstGeom>
        </p:spPr>
      </p:pic>
    </p:spTree>
    <p:extLst>
      <p:ext uri="{BB962C8B-B14F-4D97-AF65-F5344CB8AC3E}">
        <p14:creationId xmlns:p14="http://schemas.microsoft.com/office/powerpoint/2010/main" val="33513277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Why </a:t>
            </a:r>
            <a:r>
              <a:rPr lang="en-GB" sz="2000" b="0" i="0" dirty="0" smtClean="0"/>
              <a:t>visualise?</a:t>
            </a:r>
            <a:endParaRPr lang="en-GB" b="0" i="0" dirty="0"/>
          </a:p>
        </p:txBody>
      </p:sp>
      <p:sp>
        <p:nvSpPr>
          <p:cNvPr id="3" name="Content Placeholder 2"/>
          <p:cNvSpPr>
            <a:spLocks noGrp="1"/>
          </p:cNvSpPr>
          <p:nvPr>
            <p:ph sz="quarter" idx="15"/>
          </p:nvPr>
        </p:nvSpPr>
        <p:spPr>
          <a:xfrm>
            <a:off x="533400" y="1628800"/>
            <a:ext cx="8077200" cy="4419600"/>
          </a:xfrm>
        </p:spPr>
        <p:txBody>
          <a:bodyPr/>
          <a:lstStyle/>
          <a:p>
            <a:r>
              <a:rPr lang="en-GB" sz="1800" b="1" dirty="0" smtClean="0">
                <a:solidFill>
                  <a:schemeClr val="tx2"/>
                </a:solidFill>
                <a:latin typeface="+mj-lt"/>
              </a:rPr>
              <a:t>What is it?</a:t>
            </a:r>
          </a:p>
          <a:p>
            <a:r>
              <a:rPr lang="en-GB" sz="1800" dirty="0"/>
              <a:t>Data visualisation helps the end user to </a:t>
            </a:r>
            <a:r>
              <a:rPr lang="en-GB" sz="1800" b="1" dirty="0">
                <a:solidFill>
                  <a:schemeClr val="accent5"/>
                </a:solidFill>
              </a:rPr>
              <a:t>understand</a:t>
            </a:r>
            <a:r>
              <a:rPr lang="en-GB" sz="1800" dirty="0">
                <a:solidFill>
                  <a:schemeClr val="accent5"/>
                </a:solidFill>
              </a:rPr>
              <a:t> </a:t>
            </a:r>
            <a:r>
              <a:rPr lang="en-GB" sz="1800" dirty="0"/>
              <a:t>and get </a:t>
            </a:r>
            <a:r>
              <a:rPr lang="en-GB" sz="1800" b="1" dirty="0">
                <a:solidFill>
                  <a:schemeClr val="accent5"/>
                </a:solidFill>
              </a:rPr>
              <a:t>insights</a:t>
            </a:r>
            <a:r>
              <a:rPr lang="en-GB" sz="1800" dirty="0">
                <a:solidFill>
                  <a:schemeClr val="accent5"/>
                </a:solidFill>
              </a:rPr>
              <a:t> </a:t>
            </a:r>
            <a:r>
              <a:rPr lang="en-GB" sz="1800" dirty="0"/>
              <a:t>on the visualised </a:t>
            </a:r>
            <a:r>
              <a:rPr lang="en-GB" sz="1800" dirty="0" smtClean="0"/>
              <a:t>data. </a:t>
            </a:r>
            <a:r>
              <a:rPr lang="en-GB" sz="1800" dirty="0" smtClean="0">
                <a:latin typeface="+mj-lt"/>
              </a:rPr>
              <a:t>Visualisation </a:t>
            </a:r>
            <a:r>
              <a:rPr lang="en-GB" sz="1800" dirty="0">
                <a:latin typeface="+mj-lt"/>
              </a:rPr>
              <a:t>focuses on techniques to present </a:t>
            </a:r>
            <a:r>
              <a:rPr lang="en-GB" sz="1800" dirty="0" smtClean="0">
                <a:latin typeface="+mj-lt"/>
              </a:rPr>
              <a:t>data </a:t>
            </a:r>
            <a:r>
              <a:rPr lang="en-GB" sz="1800" dirty="0">
                <a:latin typeface="+mj-lt"/>
              </a:rPr>
              <a:t>in </a:t>
            </a:r>
            <a:r>
              <a:rPr lang="en-GB" sz="1800" dirty="0" smtClean="0">
                <a:latin typeface="+mj-lt"/>
              </a:rPr>
              <a:t>a visual </a:t>
            </a:r>
            <a:r>
              <a:rPr lang="en-GB" sz="1800" dirty="0">
                <a:latin typeface="+mj-lt"/>
              </a:rPr>
              <a:t>way in order </a:t>
            </a:r>
            <a:r>
              <a:rPr lang="en-GB" sz="1800" dirty="0" smtClean="0">
                <a:latin typeface="+mj-lt"/>
              </a:rPr>
              <a:t>to </a:t>
            </a:r>
            <a:r>
              <a:rPr lang="en-GB" sz="1800" dirty="0">
                <a:latin typeface="+mj-lt"/>
              </a:rPr>
              <a:t>facilitate the discovery and understanding of underlying patterns, whether it’s done for research, science or for decision makers, in order to:</a:t>
            </a: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u="sng" dirty="0">
              <a:latin typeface="+mj-lt"/>
            </a:endParaRPr>
          </a:p>
          <a:p>
            <a:endParaRPr lang="en-GB" sz="1600" dirty="0">
              <a:latin typeface="+mj-lt"/>
            </a:endParaRPr>
          </a:p>
        </p:txBody>
      </p:sp>
      <p:grpSp>
        <p:nvGrpSpPr>
          <p:cNvPr id="20" name="Group 19"/>
          <p:cNvGrpSpPr/>
          <p:nvPr/>
        </p:nvGrpSpPr>
        <p:grpSpPr>
          <a:xfrm>
            <a:off x="611560" y="3748912"/>
            <a:ext cx="2325721" cy="1552296"/>
            <a:chOff x="611560" y="2596561"/>
            <a:chExt cx="2325721" cy="1552296"/>
          </a:xfrm>
        </p:grpSpPr>
        <p:grpSp>
          <p:nvGrpSpPr>
            <p:cNvPr id="13" name="Group 12"/>
            <p:cNvGrpSpPr/>
            <p:nvPr/>
          </p:nvGrpSpPr>
          <p:grpSpPr>
            <a:xfrm>
              <a:off x="1429916" y="2596561"/>
              <a:ext cx="612000" cy="612000"/>
              <a:chOff x="8742468" y="2258092"/>
              <a:chExt cx="612000" cy="612000"/>
            </a:xfrm>
          </p:grpSpPr>
          <p:sp>
            <p:nvSpPr>
              <p:cNvPr id="14" name="Oval 13"/>
              <p:cNvSpPr/>
              <p:nvPr/>
            </p:nvSpPr>
            <p:spPr bwMode="ltGray">
              <a:xfrm>
                <a:off x="8742468" y="2258092"/>
                <a:ext cx="612000" cy="612000"/>
              </a:xfrm>
              <a:prstGeom prst="ellipse">
                <a:avLst/>
              </a:prstGeom>
              <a:solidFill>
                <a:schemeClr val="accent5"/>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accent5"/>
                  </a:solidFill>
                  <a:latin typeface="+mj-lt"/>
                </a:endParaRPr>
              </a:p>
            </p:txBody>
          </p:sp>
          <p:sp>
            <p:nvSpPr>
              <p:cNvPr id="15" name="Freeform 4844"/>
              <p:cNvSpPr>
                <a:spLocks noEditPoints="1"/>
              </p:cNvSpPr>
              <p:nvPr/>
            </p:nvSpPr>
            <p:spPr bwMode="auto">
              <a:xfrm>
                <a:off x="8907949" y="2378235"/>
                <a:ext cx="280261" cy="375306"/>
              </a:xfrm>
              <a:custGeom>
                <a:avLst/>
                <a:gdLst>
                  <a:gd name="T0" fmla="*/ 172 w 230"/>
                  <a:gd name="T1" fmla="*/ 194 h 308"/>
                  <a:gd name="T2" fmla="*/ 168 w 230"/>
                  <a:gd name="T3" fmla="*/ 216 h 308"/>
                  <a:gd name="T4" fmla="*/ 156 w 230"/>
                  <a:gd name="T5" fmla="*/ 234 h 308"/>
                  <a:gd name="T6" fmla="*/ 138 w 230"/>
                  <a:gd name="T7" fmla="*/ 246 h 308"/>
                  <a:gd name="T8" fmla="*/ 116 w 230"/>
                  <a:gd name="T9" fmla="*/ 250 h 308"/>
                  <a:gd name="T10" fmla="*/ 106 w 230"/>
                  <a:gd name="T11" fmla="*/ 250 h 308"/>
                  <a:gd name="T12" fmla="*/ 90 w 230"/>
                  <a:gd name="T13" fmla="*/ 244 h 308"/>
                  <a:gd name="T14" fmla="*/ 76 w 230"/>
                  <a:gd name="T15" fmla="*/ 234 h 308"/>
                  <a:gd name="T16" fmla="*/ 66 w 230"/>
                  <a:gd name="T17" fmla="*/ 218 h 308"/>
                  <a:gd name="T18" fmla="*/ 116 w 230"/>
                  <a:gd name="T19" fmla="*/ 210 h 308"/>
                  <a:gd name="T20" fmla="*/ 132 w 230"/>
                  <a:gd name="T21" fmla="*/ 194 h 308"/>
                  <a:gd name="T22" fmla="*/ 132 w 230"/>
                  <a:gd name="T23" fmla="*/ 140 h 308"/>
                  <a:gd name="T24" fmla="*/ 148 w 230"/>
                  <a:gd name="T25" fmla="*/ 148 h 308"/>
                  <a:gd name="T26" fmla="*/ 160 w 230"/>
                  <a:gd name="T27" fmla="*/ 160 h 308"/>
                  <a:gd name="T28" fmla="*/ 170 w 230"/>
                  <a:gd name="T29" fmla="*/ 176 h 308"/>
                  <a:gd name="T30" fmla="*/ 172 w 230"/>
                  <a:gd name="T31" fmla="*/ 194 h 308"/>
                  <a:gd name="T32" fmla="*/ 230 w 230"/>
                  <a:gd name="T33" fmla="*/ 82 h 308"/>
                  <a:gd name="T34" fmla="*/ 230 w 230"/>
                  <a:gd name="T35" fmla="*/ 292 h 308"/>
                  <a:gd name="T36" fmla="*/ 226 w 230"/>
                  <a:gd name="T37" fmla="*/ 304 h 308"/>
                  <a:gd name="T38" fmla="*/ 214 w 230"/>
                  <a:gd name="T39" fmla="*/ 308 h 308"/>
                  <a:gd name="T40" fmla="*/ 16 w 230"/>
                  <a:gd name="T41" fmla="*/ 308 h 308"/>
                  <a:gd name="T42" fmla="*/ 6 w 230"/>
                  <a:gd name="T43" fmla="*/ 304 h 308"/>
                  <a:gd name="T44" fmla="*/ 0 w 230"/>
                  <a:gd name="T45" fmla="*/ 292 h 308"/>
                  <a:gd name="T46" fmla="*/ 0 w 230"/>
                  <a:gd name="T47" fmla="*/ 16 h 308"/>
                  <a:gd name="T48" fmla="*/ 6 w 230"/>
                  <a:gd name="T49" fmla="*/ 4 h 308"/>
                  <a:gd name="T50" fmla="*/ 16 w 230"/>
                  <a:gd name="T51" fmla="*/ 0 h 308"/>
                  <a:gd name="T52" fmla="*/ 166 w 230"/>
                  <a:gd name="T53" fmla="*/ 16 h 308"/>
                  <a:gd name="T54" fmla="*/ 230 w 230"/>
                  <a:gd name="T55" fmla="*/ 82 h 308"/>
                  <a:gd name="T56" fmla="*/ 100 w 230"/>
                  <a:gd name="T57" fmla="*/ 178 h 308"/>
                  <a:gd name="T58" fmla="*/ 100 w 230"/>
                  <a:gd name="T59" fmla="*/ 106 h 308"/>
                  <a:gd name="T60" fmla="*/ 72 w 230"/>
                  <a:gd name="T61" fmla="*/ 112 h 308"/>
                  <a:gd name="T62" fmla="*/ 48 w 230"/>
                  <a:gd name="T63" fmla="*/ 128 h 308"/>
                  <a:gd name="T64" fmla="*/ 34 w 230"/>
                  <a:gd name="T65" fmla="*/ 150 h 308"/>
                  <a:gd name="T66" fmla="*/ 28 w 230"/>
                  <a:gd name="T67" fmla="*/ 178 h 308"/>
                  <a:gd name="T68" fmla="*/ 188 w 230"/>
                  <a:gd name="T69" fmla="*/ 194 h 308"/>
                  <a:gd name="T70" fmla="*/ 186 w 230"/>
                  <a:gd name="T71" fmla="*/ 180 h 308"/>
                  <a:gd name="T72" fmla="*/ 176 w 230"/>
                  <a:gd name="T73" fmla="*/ 154 h 308"/>
                  <a:gd name="T74" fmla="*/ 156 w 230"/>
                  <a:gd name="T75" fmla="*/ 134 h 308"/>
                  <a:gd name="T76" fmla="*/ 130 w 230"/>
                  <a:gd name="T77" fmla="*/ 124 h 308"/>
                  <a:gd name="T78" fmla="*/ 116 w 230"/>
                  <a:gd name="T79" fmla="*/ 194 h 308"/>
                  <a:gd name="T80" fmla="*/ 44 w 230"/>
                  <a:gd name="T81" fmla="*/ 194 h 308"/>
                  <a:gd name="T82" fmla="*/ 50 w 230"/>
                  <a:gd name="T83" fmla="*/ 222 h 308"/>
                  <a:gd name="T84" fmla="*/ 64 w 230"/>
                  <a:gd name="T85" fmla="*/ 246 h 308"/>
                  <a:gd name="T86" fmla="*/ 88 w 230"/>
                  <a:gd name="T87" fmla="*/ 262 h 308"/>
                  <a:gd name="T88" fmla="*/ 116 w 230"/>
                  <a:gd name="T89" fmla="*/ 266 h 308"/>
                  <a:gd name="T90" fmla="*/ 130 w 230"/>
                  <a:gd name="T91" fmla="*/ 266 h 308"/>
                  <a:gd name="T92" fmla="*/ 156 w 230"/>
                  <a:gd name="T93" fmla="*/ 254 h 308"/>
                  <a:gd name="T94" fmla="*/ 176 w 230"/>
                  <a:gd name="T95" fmla="*/ 234 h 308"/>
                  <a:gd name="T96" fmla="*/ 186 w 230"/>
                  <a:gd name="T97" fmla="*/ 210 h 308"/>
                  <a:gd name="T98" fmla="*/ 188 w 230"/>
                  <a:gd name="T99" fmla="*/ 194 h 308"/>
                  <a:gd name="T100" fmla="*/ 188 w 230"/>
                  <a:gd name="T101" fmla="*/ 66 h 308"/>
                  <a:gd name="T102" fmla="*/ 166 w 230"/>
                  <a:gd name="T103" fmla="*/ 42 h 308"/>
                  <a:gd name="T104" fmla="*/ 148 w 230"/>
                  <a:gd name="T105" fmla="*/ 8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0" h="308">
                    <a:moveTo>
                      <a:pt x="172" y="194"/>
                    </a:moveTo>
                    <a:lnTo>
                      <a:pt x="172" y="194"/>
                    </a:lnTo>
                    <a:lnTo>
                      <a:pt x="172" y="206"/>
                    </a:lnTo>
                    <a:lnTo>
                      <a:pt x="168" y="216"/>
                    </a:lnTo>
                    <a:lnTo>
                      <a:pt x="162" y="226"/>
                    </a:lnTo>
                    <a:lnTo>
                      <a:pt x="156" y="234"/>
                    </a:lnTo>
                    <a:lnTo>
                      <a:pt x="148" y="242"/>
                    </a:lnTo>
                    <a:lnTo>
                      <a:pt x="138" y="246"/>
                    </a:lnTo>
                    <a:lnTo>
                      <a:pt x="128" y="250"/>
                    </a:lnTo>
                    <a:lnTo>
                      <a:pt x="116" y="250"/>
                    </a:lnTo>
                    <a:lnTo>
                      <a:pt x="116" y="250"/>
                    </a:lnTo>
                    <a:lnTo>
                      <a:pt x="106" y="250"/>
                    </a:lnTo>
                    <a:lnTo>
                      <a:pt x="98" y="248"/>
                    </a:lnTo>
                    <a:lnTo>
                      <a:pt x="90" y="244"/>
                    </a:lnTo>
                    <a:lnTo>
                      <a:pt x="82" y="240"/>
                    </a:lnTo>
                    <a:lnTo>
                      <a:pt x="76" y="234"/>
                    </a:lnTo>
                    <a:lnTo>
                      <a:pt x="70" y="226"/>
                    </a:lnTo>
                    <a:lnTo>
                      <a:pt x="66" y="218"/>
                    </a:lnTo>
                    <a:lnTo>
                      <a:pt x="62" y="210"/>
                    </a:lnTo>
                    <a:lnTo>
                      <a:pt x="116" y="210"/>
                    </a:lnTo>
                    <a:lnTo>
                      <a:pt x="132" y="210"/>
                    </a:lnTo>
                    <a:lnTo>
                      <a:pt x="132" y="194"/>
                    </a:lnTo>
                    <a:lnTo>
                      <a:pt x="132" y="140"/>
                    </a:lnTo>
                    <a:lnTo>
                      <a:pt x="132" y="140"/>
                    </a:lnTo>
                    <a:lnTo>
                      <a:pt x="140" y="144"/>
                    </a:lnTo>
                    <a:lnTo>
                      <a:pt x="148" y="148"/>
                    </a:lnTo>
                    <a:lnTo>
                      <a:pt x="154" y="154"/>
                    </a:lnTo>
                    <a:lnTo>
                      <a:pt x="160" y="160"/>
                    </a:lnTo>
                    <a:lnTo>
                      <a:pt x="166" y="168"/>
                    </a:lnTo>
                    <a:lnTo>
                      <a:pt x="170" y="176"/>
                    </a:lnTo>
                    <a:lnTo>
                      <a:pt x="172" y="186"/>
                    </a:lnTo>
                    <a:lnTo>
                      <a:pt x="172" y="194"/>
                    </a:lnTo>
                    <a:lnTo>
                      <a:pt x="172" y="194"/>
                    </a:lnTo>
                    <a:close/>
                    <a:moveTo>
                      <a:pt x="230" y="82"/>
                    </a:moveTo>
                    <a:lnTo>
                      <a:pt x="230" y="292"/>
                    </a:lnTo>
                    <a:lnTo>
                      <a:pt x="230" y="292"/>
                    </a:lnTo>
                    <a:lnTo>
                      <a:pt x="230" y="298"/>
                    </a:lnTo>
                    <a:lnTo>
                      <a:pt x="226" y="304"/>
                    </a:lnTo>
                    <a:lnTo>
                      <a:pt x="222" y="308"/>
                    </a:lnTo>
                    <a:lnTo>
                      <a:pt x="214" y="308"/>
                    </a:lnTo>
                    <a:lnTo>
                      <a:pt x="16" y="308"/>
                    </a:lnTo>
                    <a:lnTo>
                      <a:pt x="16" y="308"/>
                    </a:lnTo>
                    <a:lnTo>
                      <a:pt x="10" y="308"/>
                    </a:lnTo>
                    <a:lnTo>
                      <a:pt x="6" y="304"/>
                    </a:lnTo>
                    <a:lnTo>
                      <a:pt x="2" y="298"/>
                    </a:lnTo>
                    <a:lnTo>
                      <a:pt x="0" y="292"/>
                    </a:lnTo>
                    <a:lnTo>
                      <a:pt x="0" y="16"/>
                    </a:lnTo>
                    <a:lnTo>
                      <a:pt x="0" y="16"/>
                    </a:lnTo>
                    <a:lnTo>
                      <a:pt x="2" y="10"/>
                    </a:lnTo>
                    <a:lnTo>
                      <a:pt x="6" y="4"/>
                    </a:lnTo>
                    <a:lnTo>
                      <a:pt x="10" y="0"/>
                    </a:lnTo>
                    <a:lnTo>
                      <a:pt x="16" y="0"/>
                    </a:lnTo>
                    <a:lnTo>
                      <a:pt x="150" y="0"/>
                    </a:lnTo>
                    <a:lnTo>
                      <a:pt x="166" y="16"/>
                    </a:lnTo>
                    <a:lnTo>
                      <a:pt x="214" y="66"/>
                    </a:lnTo>
                    <a:lnTo>
                      <a:pt x="230" y="82"/>
                    </a:lnTo>
                    <a:close/>
                    <a:moveTo>
                      <a:pt x="28" y="178"/>
                    </a:moveTo>
                    <a:lnTo>
                      <a:pt x="100" y="178"/>
                    </a:lnTo>
                    <a:lnTo>
                      <a:pt x="100" y="106"/>
                    </a:lnTo>
                    <a:lnTo>
                      <a:pt x="100" y="106"/>
                    </a:lnTo>
                    <a:lnTo>
                      <a:pt x="86" y="108"/>
                    </a:lnTo>
                    <a:lnTo>
                      <a:pt x="72" y="112"/>
                    </a:lnTo>
                    <a:lnTo>
                      <a:pt x="60" y="118"/>
                    </a:lnTo>
                    <a:lnTo>
                      <a:pt x="48" y="128"/>
                    </a:lnTo>
                    <a:lnTo>
                      <a:pt x="40" y="138"/>
                    </a:lnTo>
                    <a:lnTo>
                      <a:pt x="34" y="150"/>
                    </a:lnTo>
                    <a:lnTo>
                      <a:pt x="28" y="164"/>
                    </a:lnTo>
                    <a:lnTo>
                      <a:pt x="28" y="178"/>
                    </a:lnTo>
                    <a:lnTo>
                      <a:pt x="28" y="178"/>
                    </a:lnTo>
                    <a:close/>
                    <a:moveTo>
                      <a:pt x="188" y="194"/>
                    </a:moveTo>
                    <a:lnTo>
                      <a:pt x="188" y="194"/>
                    </a:lnTo>
                    <a:lnTo>
                      <a:pt x="186" y="180"/>
                    </a:lnTo>
                    <a:lnTo>
                      <a:pt x="182" y="166"/>
                    </a:lnTo>
                    <a:lnTo>
                      <a:pt x="176" y="154"/>
                    </a:lnTo>
                    <a:lnTo>
                      <a:pt x="168" y="144"/>
                    </a:lnTo>
                    <a:lnTo>
                      <a:pt x="156" y="134"/>
                    </a:lnTo>
                    <a:lnTo>
                      <a:pt x="144" y="128"/>
                    </a:lnTo>
                    <a:lnTo>
                      <a:pt x="130" y="124"/>
                    </a:lnTo>
                    <a:lnTo>
                      <a:pt x="116" y="122"/>
                    </a:lnTo>
                    <a:lnTo>
                      <a:pt x="116" y="194"/>
                    </a:lnTo>
                    <a:lnTo>
                      <a:pt x="44" y="194"/>
                    </a:lnTo>
                    <a:lnTo>
                      <a:pt x="44" y="194"/>
                    </a:lnTo>
                    <a:lnTo>
                      <a:pt x="46" y="210"/>
                    </a:lnTo>
                    <a:lnTo>
                      <a:pt x="50" y="222"/>
                    </a:lnTo>
                    <a:lnTo>
                      <a:pt x="56" y="234"/>
                    </a:lnTo>
                    <a:lnTo>
                      <a:pt x="64" y="246"/>
                    </a:lnTo>
                    <a:lnTo>
                      <a:pt x="76" y="254"/>
                    </a:lnTo>
                    <a:lnTo>
                      <a:pt x="88" y="262"/>
                    </a:lnTo>
                    <a:lnTo>
                      <a:pt x="102" y="266"/>
                    </a:lnTo>
                    <a:lnTo>
                      <a:pt x="116" y="266"/>
                    </a:lnTo>
                    <a:lnTo>
                      <a:pt x="116" y="266"/>
                    </a:lnTo>
                    <a:lnTo>
                      <a:pt x="130" y="266"/>
                    </a:lnTo>
                    <a:lnTo>
                      <a:pt x="144" y="262"/>
                    </a:lnTo>
                    <a:lnTo>
                      <a:pt x="156" y="254"/>
                    </a:lnTo>
                    <a:lnTo>
                      <a:pt x="168" y="246"/>
                    </a:lnTo>
                    <a:lnTo>
                      <a:pt x="176" y="234"/>
                    </a:lnTo>
                    <a:lnTo>
                      <a:pt x="182" y="222"/>
                    </a:lnTo>
                    <a:lnTo>
                      <a:pt x="186" y="210"/>
                    </a:lnTo>
                    <a:lnTo>
                      <a:pt x="188" y="194"/>
                    </a:lnTo>
                    <a:lnTo>
                      <a:pt x="188" y="194"/>
                    </a:lnTo>
                    <a:close/>
                    <a:moveTo>
                      <a:pt x="206" y="84"/>
                    </a:moveTo>
                    <a:lnTo>
                      <a:pt x="188" y="66"/>
                    </a:lnTo>
                    <a:lnTo>
                      <a:pt x="166" y="66"/>
                    </a:lnTo>
                    <a:lnTo>
                      <a:pt x="166" y="42"/>
                    </a:lnTo>
                    <a:lnTo>
                      <a:pt x="148" y="24"/>
                    </a:lnTo>
                    <a:lnTo>
                      <a:pt x="148" y="84"/>
                    </a:lnTo>
                    <a:lnTo>
                      <a:pt x="206" y="8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5"/>
                  </a:solidFill>
                  <a:latin typeface="+mj-lt"/>
                </a:endParaRPr>
              </a:p>
            </p:txBody>
          </p:sp>
        </p:grpSp>
        <p:sp>
          <p:nvSpPr>
            <p:cNvPr id="5" name="TextBox 4"/>
            <p:cNvSpPr txBox="1"/>
            <p:nvPr/>
          </p:nvSpPr>
          <p:spPr>
            <a:xfrm>
              <a:off x="611560" y="3284761"/>
              <a:ext cx="2325721" cy="864096"/>
            </a:xfrm>
            <a:prstGeom prst="rect">
              <a:avLst/>
            </a:prstGeom>
            <a:noFill/>
          </p:spPr>
          <p:txBody>
            <a:bodyPr wrap="square" lIns="0" tIns="0" rIns="0" bIns="0" rtlCol="0">
              <a:noAutofit/>
            </a:bodyPr>
            <a:lstStyle/>
            <a:p>
              <a:pPr indent="0" algn="ctr">
                <a:spcAft>
                  <a:spcPts val="600"/>
                </a:spcAft>
              </a:pPr>
              <a:r>
                <a:rPr lang="en-GB" sz="1600" b="1" dirty="0">
                  <a:latin typeface="+mj-lt"/>
                </a:rPr>
                <a:t>Display</a:t>
              </a:r>
            </a:p>
            <a:p>
              <a:pPr indent="0" algn="ctr">
                <a:spcAft>
                  <a:spcPts val="600"/>
                </a:spcAft>
              </a:pPr>
              <a:r>
                <a:rPr lang="en-GB" sz="1600" dirty="0">
                  <a:latin typeface="+mj-lt"/>
                </a:rPr>
                <a:t>Plots, trends, timelines, etc</a:t>
              </a:r>
              <a:r>
                <a:rPr lang="en-GB" sz="1400" dirty="0">
                  <a:latin typeface="+mj-lt"/>
                </a:rPr>
                <a:t>.</a:t>
              </a:r>
            </a:p>
            <a:p>
              <a:pPr indent="-274320" algn="ctr">
                <a:spcAft>
                  <a:spcPts val="900"/>
                </a:spcAft>
              </a:pPr>
              <a:endParaRPr lang="en-GB" sz="1400" dirty="0" err="1" smtClean="0">
                <a:solidFill>
                  <a:schemeClr val="accent5"/>
                </a:solidFill>
                <a:latin typeface="+mj-lt"/>
              </a:endParaRPr>
            </a:p>
          </p:txBody>
        </p:sp>
      </p:grpSp>
      <p:grpSp>
        <p:nvGrpSpPr>
          <p:cNvPr id="21" name="Group 20"/>
          <p:cNvGrpSpPr/>
          <p:nvPr/>
        </p:nvGrpSpPr>
        <p:grpSpPr>
          <a:xfrm>
            <a:off x="3181653" y="3778889"/>
            <a:ext cx="2952328" cy="2098383"/>
            <a:chOff x="3181653" y="2596561"/>
            <a:chExt cx="2952328" cy="2098383"/>
          </a:xfrm>
        </p:grpSpPr>
        <p:grpSp>
          <p:nvGrpSpPr>
            <p:cNvPr id="16" name="Group 15"/>
            <p:cNvGrpSpPr/>
            <p:nvPr/>
          </p:nvGrpSpPr>
          <p:grpSpPr>
            <a:xfrm>
              <a:off x="4320040" y="2596561"/>
              <a:ext cx="612000" cy="612000"/>
              <a:chOff x="8798344" y="3474401"/>
              <a:chExt cx="612000" cy="612000"/>
            </a:xfrm>
          </p:grpSpPr>
          <p:sp>
            <p:nvSpPr>
              <p:cNvPr id="17" name="Oval 16"/>
              <p:cNvSpPr/>
              <p:nvPr/>
            </p:nvSpPr>
            <p:spPr bwMode="ltGray">
              <a:xfrm>
                <a:off x="8798344" y="3474401"/>
                <a:ext cx="612000" cy="612000"/>
              </a:xfrm>
              <a:prstGeom prst="ellipse">
                <a:avLst/>
              </a:prstGeom>
              <a:solidFill>
                <a:schemeClr val="accent5"/>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mj-lt"/>
                </a:endParaRPr>
              </a:p>
            </p:txBody>
          </p:sp>
          <p:sp>
            <p:nvSpPr>
              <p:cNvPr id="18" name="Freeform 4847"/>
              <p:cNvSpPr>
                <a:spLocks noEditPoints="1"/>
              </p:cNvSpPr>
              <p:nvPr/>
            </p:nvSpPr>
            <p:spPr bwMode="auto">
              <a:xfrm>
                <a:off x="8959260" y="3569952"/>
                <a:ext cx="307068" cy="424047"/>
              </a:xfrm>
              <a:custGeom>
                <a:avLst/>
                <a:gdLst>
                  <a:gd name="T0" fmla="*/ 252 w 252"/>
                  <a:gd name="T1" fmla="*/ 332 h 348"/>
                  <a:gd name="T2" fmla="*/ 242 w 252"/>
                  <a:gd name="T3" fmla="*/ 346 h 348"/>
                  <a:gd name="T4" fmla="*/ 16 w 252"/>
                  <a:gd name="T5" fmla="*/ 348 h 348"/>
                  <a:gd name="T6" fmla="*/ 2 w 252"/>
                  <a:gd name="T7" fmla="*/ 338 h 348"/>
                  <a:gd name="T8" fmla="*/ 0 w 252"/>
                  <a:gd name="T9" fmla="*/ 32 h 348"/>
                  <a:gd name="T10" fmla="*/ 10 w 252"/>
                  <a:gd name="T11" fmla="*/ 16 h 348"/>
                  <a:gd name="T12" fmla="*/ 90 w 252"/>
                  <a:gd name="T13" fmla="*/ 16 h 348"/>
                  <a:gd name="T14" fmla="*/ 86 w 252"/>
                  <a:gd name="T15" fmla="*/ 30 h 348"/>
                  <a:gd name="T16" fmla="*/ 16 w 252"/>
                  <a:gd name="T17" fmla="*/ 332 h 348"/>
                  <a:gd name="T18" fmla="*/ 168 w 252"/>
                  <a:gd name="T19" fmla="*/ 34 h 348"/>
                  <a:gd name="T20" fmla="*/ 164 w 252"/>
                  <a:gd name="T21" fmla="*/ 26 h 348"/>
                  <a:gd name="T22" fmla="*/ 236 w 252"/>
                  <a:gd name="T23" fmla="*/ 16 h 348"/>
                  <a:gd name="T24" fmla="*/ 248 w 252"/>
                  <a:gd name="T25" fmla="*/ 20 h 348"/>
                  <a:gd name="T26" fmla="*/ 252 w 252"/>
                  <a:gd name="T27" fmla="*/ 32 h 348"/>
                  <a:gd name="T28" fmla="*/ 36 w 252"/>
                  <a:gd name="T29" fmla="*/ 312 h 348"/>
                  <a:gd name="T30" fmla="*/ 36 w 252"/>
                  <a:gd name="T31" fmla="*/ 94 h 348"/>
                  <a:gd name="T32" fmla="*/ 216 w 252"/>
                  <a:gd name="T33" fmla="*/ 94 h 348"/>
                  <a:gd name="T34" fmla="*/ 132 w 252"/>
                  <a:gd name="T35" fmla="*/ 186 h 348"/>
                  <a:gd name="T36" fmla="*/ 122 w 252"/>
                  <a:gd name="T37" fmla="*/ 184 h 348"/>
                  <a:gd name="T38" fmla="*/ 74 w 252"/>
                  <a:gd name="T39" fmla="*/ 206 h 348"/>
                  <a:gd name="T40" fmla="*/ 68 w 252"/>
                  <a:gd name="T41" fmla="*/ 204 h 348"/>
                  <a:gd name="T42" fmla="*/ 60 w 252"/>
                  <a:gd name="T43" fmla="*/ 206 h 348"/>
                  <a:gd name="T44" fmla="*/ 58 w 252"/>
                  <a:gd name="T45" fmla="*/ 218 h 348"/>
                  <a:gd name="T46" fmla="*/ 78 w 252"/>
                  <a:gd name="T47" fmla="*/ 238 h 348"/>
                  <a:gd name="T48" fmla="*/ 86 w 252"/>
                  <a:gd name="T49" fmla="*/ 242 h 348"/>
                  <a:gd name="T50" fmla="*/ 132 w 252"/>
                  <a:gd name="T51" fmla="*/ 200 h 348"/>
                  <a:gd name="T52" fmla="*/ 134 w 252"/>
                  <a:gd name="T53" fmla="*/ 192 h 348"/>
                  <a:gd name="T54" fmla="*/ 132 w 252"/>
                  <a:gd name="T55" fmla="*/ 186 h 348"/>
                  <a:gd name="T56" fmla="*/ 128 w 252"/>
                  <a:gd name="T57" fmla="*/ 122 h 348"/>
                  <a:gd name="T58" fmla="*/ 118 w 252"/>
                  <a:gd name="T59" fmla="*/ 124 h 348"/>
                  <a:gd name="T60" fmla="*/ 74 w 252"/>
                  <a:gd name="T61" fmla="*/ 144 h 348"/>
                  <a:gd name="T62" fmla="*/ 64 w 252"/>
                  <a:gd name="T63" fmla="*/ 142 h 348"/>
                  <a:gd name="T64" fmla="*/ 58 w 252"/>
                  <a:gd name="T65" fmla="*/ 148 h 348"/>
                  <a:gd name="T66" fmla="*/ 60 w 252"/>
                  <a:gd name="T67" fmla="*/ 158 h 348"/>
                  <a:gd name="T68" fmla="*/ 82 w 252"/>
                  <a:gd name="T69" fmla="*/ 180 h 348"/>
                  <a:gd name="T70" fmla="*/ 90 w 252"/>
                  <a:gd name="T71" fmla="*/ 180 h 348"/>
                  <a:gd name="T72" fmla="*/ 132 w 252"/>
                  <a:gd name="T73" fmla="*/ 138 h 348"/>
                  <a:gd name="T74" fmla="*/ 134 w 252"/>
                  <a:gd name="T75" fmla="*/ 126 h 348"/>
                  <a:gd name="T76" fmla="*/ 36 w 252"/>
                  <a:gd name="T77" fmla="*/ 64 h 348"/>
                  <a:gd name="T78" fmla="*/ 40 w 252"/>
                  <a:gd name="T79" fmla="*/ 54 h 348"/>
                  <a:gd name="T80" fmla="*/ 78 w 252"/>
                  <a:gd name="T81" fmla="*/ 48 h 348"/>
                  <a:gd name="T82" fmla="*/ 94 w 252"/>
                  <a:gd name="T83" fmla="*/ 42 h 348"/>
                  <a:gd name="T84" fmla="*/ 100 w 252"/>
                  <a:gd name="T85" fmla="*/ 26 h 348"/>
                  <a:gd name="T86" fmla="*/ 116 w 252"/>
                  <a:gd name="T87" fmla="*/ 2 h 348"/>
                  <a:gd name="T88" fmla="*/ 136 w 252"/>
                  <a:gd name="T89" fmla="*/ 2 h 348"/>
                  <a:gd name="T90" fmla="*/ 152 w 252"/>
                  <a:gd name="T91" fmla="*/ 26 h 348"/>
                  <a:gd name="T92" fmla="*/ 158 w 252"/>
                  <a:gd name="T93" fmla="*/ 42 h 348"/>
                  <a:gd name="T94" fmla="*/ 200 w 252"/>
                  <a:gd name="T95" fmla="*/ 48 h 348"/>
                  <a:gd name="T96" fmla="*/ 212 w 252"/>
                  <a:gd name="T97" fmla="*/ 54 h 348"/>
                  <a:gd name="T98" fmla="*/ 216 w 252"/>
                  <a:gd name="T99" fmla="*/ 78 h 348"/>
                  <a:gd name="T100" fmla="*/ 36 w 252"/>
                  <a:gd name="T101" fmla="*/ 82 h 348"/>
                  <a:gd name="T102" fmla="*/ 36 w 252"/>
                  <a:gd name="T103" fmla="*/ 64 h 348"/>
                  <a:gd name="T104" fmla="*/ 116 w 252"/>
                  <a:gd name="T105" fmla="*/ 30 h 348"/>
                  <a:gd name="T106" fmla="*/ 126 w 252"/>
                  <a:gd name="T107" fmla="*/ 38 h 348"/>
                  <a:gd name="T108" fmla="*/ 134 w 252"/>
                  <a:gd name="T109" fmla="*/ 34 h 348"/>
                  <a:gd name="T110" fmla="*/ 136 w 252"/>
                  <a:gd name="T111" fmla="*/ 26 h 348"/>
                  <a:gd name="T112" fmla="*/ 130 w 252"/>
                  <a:gd name="T113" fmla="*/ 16 h 348"/>
                  <a:gd name="T114" fmla="*/ 122 w 252"/>
                  <a:gd name="T115" fmla="*/ 16 h 348"/>
                  <a:gd name="T116" fmla="*/ 116 w 252"/>
                  <a:gd name="T117" fmla="*/ 2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2" h="348">
                    <a:moveTo>
                      <a:pt x="252" y="32"/>
                    </a:moveTo>
                    <a:lnTo>
                      <a:pt x="252" y="332"/>
                    </a:lnTo>
                    <a:lnTo>
                      <a:pt x="252" y="332"/>
                    </a:lnTo>
                    <a:lnTo>
                      <a:pt x="250" y="338"/>
                    </a:lnTo>
                    <a:lnTo>
                      <a:pt x="248" y="344"/>
                    </a:lnTo>
                    <a:lnTo>
                      <a:pt x="242" y="346"/>
                    </a:lnTo>
                    <a:lnTo>
                      <a:pt x="236" y="348"/>
                    </a:lnTo>
                    <a:lnTo>
                      <a:pt x="16" y="348"/>
                    </a:lnTo>
                    <a:lnTo>
                      <a:pt x="16" y="348"/>
                    </a:lnTo>
                    <a:lnTo>
                      <a:pt x="10" y="346"/>
                    </a:lnTo>
                    <a:lnTo>
                      <a:pt x="4" y="344"/>
                    </a:lnTo>
                    <a:lnTo>
                      <a:pt x="2" y="338"/>
                    </a:lnTo>
                    <a:lnTo>
                      <a:pt x="0" y="332"/>
                    </a:lnTo>
                    <a:lnTo>
                      <a:pt x="0" y="32"/>
                    </a:lnTo>
                    <a:lnTo>
                      <a:pt x="0" y="32"/>
                    </a:lnTo>
                    <a:lnTo>
                      <a:pt x="2" y="26"/>
                    </a:lnTo>
                    <a:lnTo>
                      <a:pt x="4" y="20"/>
                    </a:lnTo>
                    <a:lnTo>
                      <a:pt x="10" y="16"/>
                    </a:lnTo>
                    <a:lnTo>
                      <a:pt x="16" y="16"/>
                    </a:lnTo>
                    <a:lnTo>
                      <a:pt x="90" y="16"/>
                    </a:lnTo>
                    <a:lnTo>
                      <a:pt x="90" y="16"/>
                    </a:lnTo>
                    <a:lnTo>
                      <a:pt x="88" y="26"/>
                    </a:lnTo>
                    <a:lnTo>
                      <a:pt x="88" y="26"/>
                    </a:lnTo>
                    <a:lnTo>
                      <a:pt x="86" y="30"/>
                    </a:lnTo>
                    <a:lnTo>
                      <a:pt x="84" y="34"/>
                    </a:lnTo>
                    <a:lnTo>
                      <a:pt x="16" y="34"/>
                    </a:lnTo>
                    <a:lnTo>
                      <a:pt x="16" y="332"/>
                    </a:lnTo>
                    <a:lnTo>
                      <a:pt x="236" y="332"/>
                    </a:lnTo>
                    <a:lnTo>
                      <a:pt x="236" y="34"/>
                    </a:lnTo>
                    <a:lnTo>
                      <a:pt x="168" y="34"/>
                    </a:lnTo>
                    <a:lnTo>
                      <a:pt x="168" y="34"/>
                    </a:lnTo>
                    <a:lnTo>
                      <a:pt x="166" y="30"/>
                    </a:lnTo>
                    <a:lnTo>
                      <a:pt x="164" y="26"/>
                    </a:lnTo>
                    <a:lnTo>
                      <a:pt x="164" y="26"/>
                    </a:lnTo>
                    <a:lnTo>
                      <a:pt x="162" y="16"/>
                    </a:lnTo>
                    <a:lnTo>
                      <a:pt x="236" y="16"/>
                    </a:lnTo>
                    <a:lnTo>
                      <a:pt x="236" y="16"/>
                    </a:lnTo>
                    <a:lnTo>
                      <a:pt x="242" y="16"/>
                    </a:lnTo>
                    <a:lnTo>
                      <a:pt x="248" y="20"/>
                    </a:lnTo>
                    <a:lnTo>
                      <a:pt x="250" y="26"/>
                    </a:lnTo>
                    <a:lnTo>
                      <a:pt x="252" y="32"/>
                    </a:lnTo>
                    <a:lnTo>
                      <a:pt x="252" y="32"/>
                    </a:lnTo>
                    <a:close/>
                    <a:moveTo>
                      <a:pt x="216" y="94"/>
                    </a:moveTo>
                    <a:lnTo>
                      <a:pt x="216" y="312"/>
                    </a:lnTo>
                    <a:lnTo>
                      <a:pt x="36" y="312"/>
                    </a:lnTo>
                    <a:lnTo>
                      <a:pt x="36" y="94"/>
                    </a:lnTo>
                    <a:lnTo>
                      <a:pt x="36" y="94"/>
                    </a:lnTo>
                    <a:lnTo>
                      <a:pt x="36" y="94"/>
                    </a:lnTo>
                    <a:lnTo>
                      <a:pt x="216" y="94"/>
                    </a:lnTo>
                    <a:lnTo>
                      <a:pt x="216" y="94"/>
                    </a:lnTo>
                    <a:lnTo>
                      <a:pt x="216" y="94"/>
                    </a:lnTo>
                    <a:lnTo>
                      <a:pt x="216" y="94"/>
                    </a:lnTo>
                    <a:close/>
                    <a:moveTo>
                      <a:pt x="132" y="186"/>
                    </a:moveTo>
                    <a:lnTo>
                      <a:pt x="132" y="186"/>
                    </a:lnTo>
                    <a:lnTo>
                      <a:pt x="128" y="184"/>
                    </a:lnTo>
                    <a:lnTo>
                      <a:pt x="124" y="182"/>
                    </a:lnTo>
                    <a:lnTo>
                      <a:pt x="122" y="184"/>
                    </a:lnTo>
                    <a:lnTo>
                      <a:pt x="118" y="186"/>
                    </a:lnTo>
                    <a:lnTo>
                      <a:pt x="86" y="218"/>
                    </a:lnTo>
                    <a:lnTo>
                      <a:pt x="74" y="206"/>
                    </a:lnTo>
                    <a:lnTo>
                      <a:pt x="74" y="206"/>
                    </a:lnTo>
                    <a:lnTo>
                      <a:pt x="70" y="204"/>
                    </a:lnTo>
                    <a:lnTo>
                      <a:pt x="68" y="204"/>
                    </a:lnTo>
                    <a:lnTo>
                      <a:pt x="64" y="204"/>
                    </a:lnTo>
                    <a:lnTo>
                      <a:pt x="60" y="206"/>
                    </a:lnTo>
                    <a:lnTo>
                      <a:pt x="60" y="206"/>
                    </a:lnTo>
                    <a:lnTo>
                      <a:pt x="58" y="210"/>
                    </a:lnTo>
                    <a:lnTo>
                      <a:pt x="58" y="214"/>
                    </a:lnTo>
                    <a:lnTo>
                      <a:pt x="58" y="218"/>
                    </a:lnTo>
                    <a:lnTo>
                      <a:pt x="60" y="220"/>
                    </a:lnTo>
                    <a:lnTo>
                      <a:pt x="78" y="238"/>
                    </a:lnTo>
                    <a:lnTo>
                      <a:pt x="78" y="238"/>
                    </a:lnTo>
                    <a:lnTo>
                      <a:pt x="82" y="242"/>
                    </a:lnTo>
                    <a:lnTo>
                      <a:pt x="86" y="242"/>
                    </a:lnTo>
                    <a:lnTo>
                      <a:pt x="86" y="242"/>
                    </a:lnTo>
                    <a:lnTo>
                      <a:pt x="90" y="242"/>
                    </a:lnTo>
                    <a:lnTo>
                      <a:pt x="92" y="238"/>
                    </a:lnTo>
                    <a:lnTo>
                      <a:pt x="132" y="200"/>
                    </a:lnTo>
                    <a:lnTo>
                      <a:pt x="132" y="200"/>
                    </a:lnTo>
                    <a:lnTo>
                      <a:pt x="134" y="196"/>
                    </a:lnTo>
                    <a:lnTo>
                      <a:pt x="134" y="192"/>
                    </a:lnTo>
                    <a:lnTo>
                      <a:pt x="134" y="188"/>
                    </a:lnTo>
                    <a:lnTo>
                      <a:pt x="132" y="186"/>
                    </a:lnTo>
                    <a:lnTo>
                      <a:pt x="132" y="186"/>
                    </a:lnTo>
                    <a:close/>
                    <a:moveTo>
                      <a:pt x="132" y="124"/>
                    </a:moveTo>
                    <a:lnTo>
                      <a:pt x="132" y="124"/>
                    </a:lnTo>
                    <a:lnTo>
                      <a:pt x="128" y="122"/>
                    </a:lnTo>
                    <a:lnTo>
                      <a:pt x="124" y="120"/>
                    </a:lnTo>
                    <a:lnTo>
                      <a:pt x="122" y="122"/>
                    </a:lnTo>
                    <a:lnTo>
                      <a:pt x="118" y="124"/>
                    </a:lnTo>
                    <a:lnTo>
                      <a:pt x="86" y="156"/>
                    </a:lnTo>
                    <a:lnTo>
                      <a:pt x="74" y="144"/>
                    </a:lnTo>
                    <a:lnTo>
                      <a:pt x="74" y="144"/>
                    </a:lnTo>
                    <a:lnTo>
                      <a:pt x="70" y="142"/>
                    </a:lnTo>
                    <a:lnTo>
                      <a:pt x="68" y="142"/>
                    </a:lnTo>
                    <a:lnTo>
                      <a:pt x="64" y="142"/>
                    </a:lnTo>
                    <a:lnTo>
                      <a:pt x="60" y="144"/>
                    </a:lnTo>
                    <a:lnTo>
                      <a:pt x="60" y="144"/>
                    </a:lnTo>
                    <a:lnTo>
                      <a:pt x="58" y="148"/>
                    </a:lnTo>
                    <a:lnTo>
                      <a:pt x="58" y="152"/>
                    </a:lnTo>
                    <a:lnTo>
                      <a:pt x="58" y="156"/>
                    </a:lnTo>
                    <a:lnTo>
                      <a:pt x="60" y="158"/>
                    </a:lnTo>
                    <a:lnTo>
                      <a:pt x="78" y="178"/>
                    </a:lnTo>
                    <a:lnTo>
                      <a:pt x="78" y="178"/>
                    </a:lnTo>
                    <a:lnTo>
                      <a:pt x="82" y="180"/>
                    </a:lnTo>
                    <a:lnTo>
                      <a:pt x="86" y="180"/>
                    </a:lnTo>
                    <a:lnTo>
                      <a:pt x="86" y="180"/>
                    </a:lnTo>
                    <a:lnTo>
                      <a:pt x="90" y="180"/>
                    </a:lnTo>
                    <a:lnTo>
                      <a:pt x="92" y="178"/>
                    </a:lnTo>
                    <a:lnTo>
                      <a:pt x="132" y="138"/>
                    </a:lnTo>
                    <a:lnTo>
                      <a:pt x="132" y="138"/>
                    </a:lnTo>
                    <a:lnTo>
                      <a:pt x="134" y="134"/>
                    </a:lnTo>
                    <a:lnTo>
                      <a:pt x="134" y="130"/>
                    </a:lnTo>
                    <a:lnTo>
                      <a:pt x="134" y="126"/>
                    </a:lnTo>
                    <a:lnTo>
                      <a:pt x="132" y="124"/>
                    </a:lnTo>
                    <a:lnTo>
                      <a:pt x="132" y="124"/>
                    </a:lnTo>
                    <a:close/>
                    <a:moveTo>
                      <a:pt x="36" y="64"/>
                    </a:moveTo>
                    <a:lnTo>
                      <a:pt x="36" y="64"/>
                    </a:lnTo>
                    <a:lnTo>
                      <a:pt x="36" y="58"/>
                    </a:lnTo>
                    <a:lnTo>
                      <a:pt x="40" y="54"/>
                    </a:lnTo>
                    <a:lnTo>
                      <a:pt x="46" y="50"/>
                    </a:lnTo>
                    <a:lnTo>
                      <a:pt x="52" y="48"/>
                    </a:lnTo>
                    <a:lnTo>
                      <a:pt x="78" y="48"/>
                    </a:lnTo>
                    <a:lnTo>
                      <a:pt x="78" y="48"/>
                    </a:lnTo>
                    <a:lnTo>
                      <a:pt x="86" y="46"/>
                    </a:lnTo>
                    <a:lnTo>
                      <a:pt x="94" y="42"/>
                    </a:lnTo>
                    <a:lnTo>
                      <a:pt x="98" y="36"/>
                    </a:lnTo>
                    <a:lnTo>
                      <a:pt x="100" y="26"/>
                    </a:lnTo>
                    <a:lnTo>
                      <a:pt x="100" y="26"/>
                    </a:lnTo>
                    <a:lnTo>
                      <a:pt x="102" y="16"/>
                    </a:lnTo>
                    <a:lnTo>
                      <a:pt x="108" y="8"/>
                    </a:lnTo>
                    <a:lnTo>
                      <a:pt x="116" y="2"/>
                    </a:lnTo>
                    <a:lnTo>
                      <a:pt x="126" y="0"/>
                    </a:lnTo>
                    <a:lnTo>
                      <a:pt x="126" y="0"/>
                    </a:lnTo>
                    <a:lnTo>
                      <a:pt x="136" y="2"/>
                    </a:lnTo>
                    <a:lnTo>
                      <a:pt x="144" y="8"/>
                    </a:lnTo>
                    <a:lnTo>
                      <a:pt x="150" y="16"/>
                    </a:lnTo>
                    <a:lnTo>
                      <a:pt x="152" y="26"/>
                    </a:lnTo>
                    <a:lnTo>
                      <a:pt x="152" y="26"/>
                    </a:lnTo>
                    <a:lnTo>
                      <a:pt x="154" y="36"/>
                    </a:lnTo>
                    <a:lnTo>
                      <a:pt x="158" y="42"/>
                    </a:lnTo>
                    <a:lnTo>
                      <a:pt x="166" y="46"/>
                    </a:lnTo>
                    <a:lnTo>
                      <a:pt x="174" y="48"/>
                    </a:lnTo>
                    <a:lnTo>
                      <a:pt x="200" y="48"/>
                    </a:lnTo>
                    <a:lnTo>
                      <a:pt x="200" y="48"/>
                    </a:lnTo>
                    <a:lnTo>
                      <a:pt x="206" y="50"/>
                    </a:lnTo>
                    <a:lnTo>
                      <a:pt x="212" y="54"/>
                    </a:lnTo>
                    <a:lnTo>
                      <a:pt x="216" y="58"/>
                    </a:lnTo>
                    <a:lnTo>
                      <a:pt x="216" y="64"/>
                    </a:lnTo>
                    <a:lnTo>
                      <a:pt x="216" y="78"/>
                    </a:lnTo>
                    <a:lnTo>
                      <a:pt x="216" y="78"/>
                    </a:lnTo>
                    <a:lnTo>
                      <a:pt x="216" y="82"/>
                    </a:lnTo>
                    <a:lnTo>
                      <a:pt x="36" y="82"/>
                    </a:lnTo>
                    <a:lnTo>
                      <a:pt x="36" y="82"/>
                    </a:lnTo>
                    <a:lnTo>
                      <a:pt x="36" y="78"/>
                    </a:lnTo>
                    <a:lnTo>
                      <a:pt x="36" y="64"/>
                    </a:lnTo>
                    <a:close/>
                    <a:moveTo>
                      <a:pt x="116" y="26"/>
                    </a:moveTo>
                    <a:lnTo>
                      <a:pt x="116" y="26"/>
                    </a:lnTo>
                    <a:lnTo>
                      <a:pt x="116" y="30"/>
                    </a:lnTo>
                    <a:lnTo>
                      <a:pt x="118" y="34"/>
                    </a:lnTo>
                    <a:lnTo>
                      <a:pt x="122" y="36"/>
                    </a:lnTo>
                    <a:lnTo>
                      <a:pt x="126" y="38"/>
                    </a:lnTo>
                    <a:lnTo>
                      <a:pt x="126" y="38"/>
                    </a:lnTo>
                    <a:lnTo>
                      <a:pt x="130" y="36"/>
                    </a:lnTo>
                    <a:lnTo>
                      <a:pt x="134" y="34"/>
                    </a:lnTo>
                    <a:lnTo>
                      <a:pt x="136" y="30"/>
                    </a:lnTo>
                    <a:lnTo>
                      <a:pt x="136" y="26"/>
                    </a:lnTo>
                    <a:lnTo>
                      <a:pt x="136" y="26"/>
                    </a:lnTo>
                    <a:lnTo>
                      <a:pt x="136" y="22"/>
                    </a:lnTo>
                    <a:lnTo>
                      <a:pt x="134" y="20"/>
                    </a:lnTo>
                    <a:lnTo>
                      <a:pt x="130" y="16"/>
                    </a:lnTo>
                    <a:lnTo>
                      <a:pt x="126" y="16"/>
                    </a:lnTo>
                    <a:lnTo>
                      <a:pt x="126" y="16"/>
                    </a:lnTo>
                    <a:lnTo>
                      <a:pt x="122" y="16"/>
                    </a:lnTo>
                    <a:lnTo>
                      <a:pt x="118" y="20"/>
                    </a:lnTo>
                    <a:lnTo>
                      <a:pt x="116" y="22"/>
                    </a:lnTo>
                    <a:lnTo>
                      <a:pt x="116" y="26"/>
                    </a:lnTo>
                    <a:lnTo>
                      <a:pt x="116" y="2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mj-lt"/>
                </a:endParaRPr>
              </a:p>
            </p:txBody>
          </p:sp>
        </p:grpSp>
        <p:sp>
          <p:nvSpPr>
            <p:cNvPr id="6" name="TextBox 5"/>
            <p:cNvSpPr txBox="1"/>
            <p:nvPr/>
          </p:nvSpPr>
          <p:spPr>
            <a:xfrm>
              <a:off x="3181653" y="3284761"/>
              <a:ext cx="2952328" cy="1410183"/>
            </a:xfrm>
            <a:prstGeom prst="rect">
              <a:avLst/>
            </a:prstGeom>
            <a:noFill/>
          </p:spPr>
          <p:txBody>
            <a:bodyPr wrap="square" lIns="0" tIns="0" rIns="0" bIns="0" rtlCol="0">
              <a:noAutofit/>
            </a:bodyPr>
            <a:lstStyle/>
            <a:p>
              <a:pPr indent="0" algn="ctr">
                <a:spcAft>
                  <a:spcPts val="600"/>
                </a:spcAft>
              </a:pPr>
              <a:r>
                <a:rPr lang="en-GB" sz="1600" b="1" dirty="0">
                  <a:latin typeface="+mj-lt"/>
                </a:rPr>
                <a:t>Analyse</a:t>
              </a:r>
            </a:p>
            <a:p>
              <a:pPr indent="0" algn="ctr">
                <a:spcAft>
                  <a:spcPts val="600"/>
                </a:spcAft>
              </a:pPr>
              <a:r>
                <a:rPr lang="en-GB" sz="1600" dirty="0">
                  <a:latin typeface="+mj-lt"/>
                </a:rPr>
                <a:t>Develop and asses hypotheses</a:t>
              </a:r>
            </a:p>
            <a:p>
              <a:pPr indent="0" algn="ctr">
                <a:spcAft>
                  <a:spcPts val="600"/>
                </a:spcAft>
              </a:pPr>
              <a:r>
                <a:rPr lang="en-GB" sz="1600" dirty="0">
                  <a:latin typeface="+mj-lt"/>
                </a:rPr>
                <a:t>Discover errors in data</a:t>
              </a:r>
            </a:p>
            <a:p>
              <a:pPr indent="0" algn="ctr">
                <a:spcAft>
                  <a:spcPts val="600"/>
                </a:spcAft>
              </a:pPr>
              <a:r>
                <a:rPr lang="en-GB" sz="1600" dirty="0">
                  <a:latin typeface="+mj-lt"/>
                </a:rPr>
                <a:t>Find patterns</a:t>
              </a:r>
            </a:p>
          </p:txBody>
        </p:sp>
      </p:grpSp>
      <p:grpSp>
        <p:nvGrpSpPr>
          <p:cNvPr id="22" name="Group 21"/>
          <p:cNvGrpSpPr/>
          <p:nvPr/>
        </p:nvGrpSpPr>
        <p:grpSpPr>
          <a:xfrm>
            <a:off x="6378352" y="3809386"/>
            <a:ext cx="2232248" cy="1491822"/>
            <a:chOff x="6378352" y="2596561"/>
            <a:chExt cx="2232248" cy="1491822"/>
          </a:xfrm>
        </p:grpSpPr>
        <p:grpSp>
          <p:nvGrpSpPr>
            <p:cNvPr id="10" name="Group 9"/>
            <p:cNvGrpSpPr/>
            <p:nvPr/>
          </p:nvGrpSpPr>
          <p:grpSpPr>
            <a:xfrm>
              <a:off x="7200360" y="2596561"/>
              <a:ext cx="612000" cy="612000"/>
              <a:chOff x="9719130" y="4690710"/>
              <a:chExt cx="612000" cy="612000"/>
            </a:xfrm>
          </p:grpSpPr>
          <p:sp>
            <p:nvSpPr>
              <p:cNvPr id="11" name="Oval 10"/>
              <p:cNvSpPr/>
              <p:nvPr/>
            </p:nvSpPr>
            <p:spPr bwMode="ltGray">
              <a:xfrm>
                <a:off x="9719130" y="4690710"/>
                <a:ext cx="612000" cy="612000"/>
              </a:xfrm>
              <a:prstGeom prst="ellipse">
                <a:avLst/>
              </a:prstGeom>
              <a:solidFill>
                <a:schemeClr val="accent5"/>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mj-lt"/>
                </a:endParaRPr>
              </a:p>
            </p:txBody>
          </p:sp>
          <p:sp>
            <p:nvSpPr>
              <p:cNvPr id="12" name="Freeform 4851"/>
              <p:cNvSpPr>
                <a:spLocks noEditPoints="1"/>
              </p:cNvSpPr>
              <p:nvPr/>
            </p:nvSpPr>
            <p:spPr bwMode="auto">
              <a:xfrm>
                <a:off x="9820453" y="4818431"/>
                <a:ext cx="438669" cy="463039"/>
              </a:xfrm>
              <a:custGeom>
                <a:avLst/>
                <a:gdLst>
                  <a:gd name="T0" fmla="*/ 248 w 360"/>
                  <a:gd name="T1" fmla="*/ 8 h 380"/>
                  <a:gd name="T2" fmla="*/ 274 w 360"/>
                  <a:gd name="T3" fmla="*/ 0 h 380"/>
                  <a:gd name="T4" fmla="*/ 298 w 360"/>
                  <a:gd name="T5" fmla="*/ 28 h 380"/>
                  <a:gd name="T6" fmla="*/ 280 w 360"/>
                  <a:gd name="T7" fmla="*/ 56 h 380"/>
                  <a:gd name="T8" fmla="*/ 258 w 360"/>
                  <a:gd name="T9" fmla="*/ 56 h 380"/>
                  <a:gd name="T10" fmla="*/ 240 w 360"/>
                  <a:gd name="T11" fmla="*/ 28 h 380"/>
                  <a:gd name="T12" fmla="*/ 344 w 360"/>
                  <a:gd name="T13" fmla="*/ 88 h 380"/>
                  <a:gd name="T14" fmla="*/ 288 w 360"/>
                  <a:gd name="T15" fmla="*/ 68 h 380"/>
                  <a:gd name="T16" fmla="*/ 214 w 360"/>
                  <a:gd name="T17" fmla="*/ 70 h 380"/>
                  <a:gd name="T18" fmla="*/ 194 w 360"/>
                  <a:gd name="T19" fmla="*/ 90 h 380"/>
                  <a:gd name="T20" fmla="*/ 224 w 360"/>
                  <a:gd name="T21" fmla="*/ 114 h 380"/>
                  <a:gd name="T22" fmla="*/ 248 w 360"/>
                  <a:gd name="T23" fmla="*/ 166 h 380"/>
                  <a:gd name="T24" fmla="*/ 234 w 360"/>
                  <a:gd name="T25" fmla="*/ 208 h 380"/>
                  <a:gd name="T26" fmla="*/ 278 w 360"/>
                  <a:gd name="T27" fmla="*/ 214 h 380"/>
                  <a:gd name="T28" fmla="*/ 310 w 360"/>
                  <a:gd name="T29" fmla="*/ 244 h 380"/>
                  <a:gd name="T30" fmla="*/ 332 w 360"/>
                  <a:gd name="T31" fmla="*/ 200 h 380"/>
                  <a:gd name="T32" fmla="*/ 348 w 360"/>
                  <a:gd name="T33" fmla="*/ 208 h 380"/>
                  <a:gd name="T34" fmla="*/ 360 w 360"/>
                  <a:gd name="T35" fmla="*/ 190 h 380"/>
                  <a:gd name="T36" fmla="*/ 102 w 360"/>
                  <a:gd name="T37" fmla="*/ 56 h 380"/>
                  <a:gd name="T38" fmla="*/ 120 w 360"/>
                  <a:gd name="T39" fmla="*/ 28 h 380"/>
                  <a:gd name="T40" fmla="*/ 98 w 360"/>
                  <a:gd name="T41" fmla="*/ 0 h 380"/>
                  <a:gd name="T42" fmla="*/ 70 w 360"/>
                  <a:gd name="T43" fmla="*/ 8 h 380"/>
                  <a:gd name="T44" fmla="*/ 62 w 360"/>
                  <a:gd name="T45" fmla="*/ 34 h 380"/>
                  <a:gd name="T46" fmla="*/ 92 w 360"/>
                  <a:gd name="T47" fmla="*/ 58 h 380"/>
                  <a:gd name="T48" fmla="*/ 50 w 360"/>
                  <a:gd name="T49" fmla="*/ 244 h 380"/>
                  <a:gd name="T50" fmla="*/ 74 w 360"/>
                  <a:gd name="T51" fmla="*/ 218 h 380"/>
                  <a:gd name="T52" fmla="*/ 126 w 360"/>
                  <a:gd name="T53" fmla="*/ 208 h 380"/>
                  <a:gd name="T54" fmla="*/ 112 w 360"/>
                  <a:gd name="T55" fmla="*/ 166 h 380"/>
                  <a:gd name="T56" fmla="*/ 128 w 360"/>
                  <a:gd name="T57" fmla="*/ 122 h 380"/>
                  <a:gd name="T58" fmla="*/ 166 w 360"/>
                  <a:gd name="T59" fmla="*/ 90 h 380"/>
                  <a:gd name="T60" fmla="*/ 154 w 360"/>
                  <a:gd name="T61" fmla="*/ 74 h 380"/>
                  <a:gd name="T62" fmla="*/ 72 w 360"/>
                  <a:gd name="T63" fmla="*/ 68 h 380"/>
                  <a:gd name="T64" fmla="*/ 20 w 360"/>
                  <a:gd name="T65" fmla="*/ 80 h 380"/>
                  <a:gd name="T66" fmla="*/ 0 w 360"/>
                  <a:gd name="T67" fmla="*/ 190 h 380"/>
                  <a:gd name="T68" fmla="*/ 12 w 360"/>
                  <a:gd name="T69" fmla="*/ 208 h 380"/>
                  <a:gd name="T70" fmla="*/ 28 w 360"/>
                  <a:gd name="T71" fmla="*/ 200 h 380"/>
                  <a:gd name="T72" fmla="*/ 170 w 360"/>
                  <a:gd name="T73" fmla="*/ 118 h 380"/>
                  <a:gd name="T74" fmla="*/ 136 w 360"/>
                  <a:gd name="T75" fmla="*/ 146 h 380"/>
                  <a:gd name="T76" fmla="*/ 136 w 360"/>
                  <a:gd name="T77" fmla="*/ 184 h 380"/>
                  <a:gd name="T78" fmla="*/ 170 w 360"/>
                  <a:gd name="T79" fmla="*/ 214 h 380"/>
                  <a:gd name="T80" fmla="*/ 208 w 360"/>
                  <a:gd name="T81" fmla="*/ 206 h 380"/>
                  <a:gd name="T82" fmla="*/ 228 w 360"/>
                  <a:gd name="T83" fmla="*/ 166 h 380"/>
                  <a:gd name="T84" fmla="*/ 214 w 360"/>
                  <a:gd name="T85" fmla="*/ 132 h 380"/>
                  <a:gd name="T86" fmla="*/ 296 w 360"/>
                  <a:gd name="T87" fmla="*/ 260 h 380"/>
                  <a:gd name="T88" fmla="*/ 288 w 360"/>
                  <a:gd name="T89" fmla="*/ 246 h 380"/>
                  <a:gd name="T90" fmla="*/ 180 w 360"/>
                  <a:gd name="T91" fmla="*/ 278 h 380"/>
                  <a:gd name="T92" fmla="*/ 82 w 360"/>
                  <a:gd name="T93" fmla="*/ 236 h 380"/>
                  <a:gd name="T94" fmla="*/ 64 w 360"/>
                  <a:gd name="T95" fmla="*/ 260 h 380"/>
                  <a:gd name="T96" fmla="*/ 106 w 360"/>
                  <a:gd name="T97" fmla="*/ 304 h 380"/>
                  <a:gd name="T98" fmla="*/ 146 w 360"/>
                  <a:gd name="T99" fmla="*/ 378 h 380"/>
                  <a:gd name="T100" fmla="*/ 214 w 360"/>
                  <a:gd name="T101" fmla="*/ 378 h 380"/>
                  <a:gd name="T102" fmla="*/ 264 w 360"/>
                  <a:gd name="T103" fmla="*/ 362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0" h="380">
                    <a:moveTo>
                      <a:pt x="240" y="28"/>
                    </a:moveTo>
                    <a:lnTo>
                      <a:pt x="240" y="28"/>
                    </a:lnTo>
                    <a:lnTo>
                      <a:pt x="240" y="22"/>
                    </a:lnTo>
                    <a:lnTo>
                      <a:pt x="242" y="18"/>
                    </a:lnTo>
                    <a:lnTo>
                      <a:pt x="248" y="8"/>
                    </a:lnTo>
                    <a:lnTo>
                      <a:pt x="258" y="2"/>
                    </a:lnTo>
                    <a:lnTo>
                      <a:pt x="262" y="0"/>
                    </a:lnTo>
                    <a:lnTo>
                      <a:pt x="268" y="0"/>
                    </a:lnTo>
                    <a:lnTo>
                      <a:pt x="268" y="0"/>
                    </a:lnTo>
                    <a:lnTo>
                      <a:pt x="274" y="0"/>
                    </a:lnTo>
                    <a:lnTo>
                      <a:pt x="280" y="2"/>
                    </a:lnTo>
                    <a:lnTo>
                      <a:pt x="290" y="8"/>
                    </a:lnTo>
                    <a:lnTo>
                      <a:pt x="296" y="18"/>
                    </a:lnTo>
                    <a:lnTo>
                      <a:pt x="298" y="22"/>
                    </a:lnTo>
                    <a:lnTo>
                      <a:pt x="298" y="28"/>
                    </a:lnTo>
                    <a:lnTo>
                      <a:pt x="298" y="28"/>
                    </a:lnTo>
                    <a:lnTo>
                      <a:pt x="298" y="34"/>
                    </a:lnTo>
                    <a:lnTo>
                      <a:pt x="296" y="40"/>
                    </a:lnTo>
                    <a:lnTo>
                      <a:pt x="290" y="50"/>
                    </a:lnTo>
                    <a:lnTo>
                      <a:pt x="280" y="56"/>
                    </a:lnTo>
                    <a:lnTo>
                      <a:pt x="274" y="58"/>
                    </a:lnTo>
                    <a:lnTo>
                      <a:pt x="268" y="58"/>
                    </a:lnTo>
                    <a:lnTo>
                      <a:pt x="268" y="58"/>
                    </a:lnTo>
                    <a:lnTo>
                      <a:pt x="262" y="58"/>
                    </a:lnTo>
                    <a:lnTo>
                      <a:pt x="258" y="56"/>
                    </a:lnTo>
                    <a:lnTo>
                      <a:pt x="248" y="50"/>
                    </a:lnTo>
                    <a:lnTo>
                      <a:pt x="242" y="40"/>
                    </a:lnTo>
                    <a:lnTo>
                      <a:pt x="240" y="34"/>
                    </a:lnTo>
                    <a:lnTo>
                      <a:pt x="240" y="28"/>
                    </a:lnTo>
                    <a:lnTo>
                      <a:pt x="240" y="28"/>
                    </a:lnTo>
                    <a:close/>
                    <a:moveTo>
                      <a:pt x="360" y="190"/>
                    </a:moveTo>
                    <a:lnTo>
                      <a:pt x="344" y="90"/>
                    </a:lnTo>
                    <a:lnTo>
                      <a:pt x="344" y="90"/>
                    </a:lnTo>
                    <a:lnTo>
                      <a:pt x="344" y="88"/>
                    </a:lnTo>
                    <a:lnTo>
                      <a:pt x="344" y="88"/>
                    </a:lnTo>
                    <a:lnTo>
                      <a:pt x="340" y="80"/>
                    </a:lnTo>
                    <a:lnTo>
                      <a:pt x="332" y="74"/>
                    </a:lnTo>
                    <a:lnTo>
                      <a:pt x="324" y="70"/>
                    </a:lnTo>
                    <a:lnTo>
                      <a:pt x="314" y="68"/>
                    </a:lnTo>
                    <a:lnTo>
                      <a:pt x="288" y="68"/>
                    </a:lnTo>
                    <a:lnTo>
                      <a:pt x="270" y="102"/>
                    </a:lnTo>
                    <a:lnTo>
                      <a:pt x="250" y="68"/>
                    </a:lnTo>
                    <a:lnTo>
                      <a:pt x="222" y="68"/>
                    </a:lnTo>
                    <a:lnTo>
                      <a:pt x="222" y="68"/>
                    </a:lnTo>
                    <a:lnTo>
                      <a:pt x="214" y="70"/>
                    </a:lnTo>
                    <a:lnTo>
                      <a:pt x="206" y="74"/>
                    </a:lnTo>
                    <a:lnTo>
                      <a:pt x="198" y="80"/>
                    </a:lnTo>
                    <a:lnTo>
                      <a:pt x="194" y="88"/>
                    </a:lnTo>
                    <a:lnTo>
                      <a:pt x="194" y="88"/>
                    </a:lnTo>
                    <a:lnTo>
                      <a:pt x="194" y="90"/>
                    </a:lnTo>
                    <a:lnTo>
                      <a:pt x="192" y="98"/>
                    </a:lnTo>
                    <a:lnTo>
                      <a:pt x="192" y="98"/>
                    </a:lnTo>
                    <a:lnTo>
                      <a:pt x="204" y="102"/>
                    </a:lnTo>
                    <a:lnTo>
                      <a:pt x="214" y="106"/>
                    </a:lnTo>
                    <a:lnTo>
                      <a:pt x="224" y="114"/>
                    </a:lnTo>
                    <a:lnTo>
                      <a:pt x="232" y="122"/>
                    </a:lnTo>
                    <a:lnTo>
                      <a:pt x="240" y="132"/>
                    </a:lnTo>
                    <a:lnTo>
                      <a:pt x="244" y="142"/>
                    </a:lnTo>
                    <a:lnTo>
                      <a:pt x="248" y="154"/>
                    </a:lnTo>
                    <a:lnTo>
                      <a:pt x="248" y="166"/>
                    </a:lnTo>
                    <a:lnTo>
                      <a:pt x="248" y="166"/>
                    </a:lnTo>
                    <a:lnTo>
                      <a:pt x="248" y="178"/>
                    </a:lnTo>
                    <a:lnTo>
                      <a:pt x="246" y="188"/>
                    </a:lnTo>
                    <a:lnTo>
                      <a:pt x="240" y="198"/>
                    </a:lnTo>
                    <a:lnTo>
                      <a:pt x="234" y="208"/>
                    </a:lnTo>
                    <a:lnTo>
                      <a:pt x="250" y="208"/>
                    </a:lnTo>
                    <a:lnTo>
                      <a:pt x="250" y="208"/>
                    </a:lnTo>
                    <a:lnTo>
                      <a:pt x="260" y="208"/>
                    </a:lnTo>
                    <a:lnTo>
                      <a:pt x="270" y="210"/>
                    </a:lnTo>
                    <a:lnTo>
                      <a:pt x="278" y="214"/>
                    </a:lnTo>
                    <a:lnTo>
                      <a:pt x="286" y="218"/>
                    </a:lnTo>
                    <a:lnTo>
                      <a:pt x="294" y="222"/>
                    </a:lnTo>
                    <a:lnTo>
                      <a:pt x="300" y="228"/>
                    </a:lnTo>
                    <a:lnTo>
                      <a:pt x="306" y="236"/>
                    </a:lnTo>
                    <a:lnTo>
                      <a:pt x="310" y="244"/>
                    </a:lnTo>
                    <a:lnTo>
                      <a:pt x="308" y="118"/>
                    </a:lnTo>
                    <a:lnTo>
                      <a:pt x="318" y="118"/>
                    </a:lnTo>
                    <a:lnTo>
                      <a:pt x="330" y="196"/>
                    </a:lnTo>
                    <a:lnTo>
                      <a:pt x="330" y="196"/>
                    </a:lnTo>
                    <a:lnTo>
                      <a:pt x="332" y="200"/>
                    </a:lnTo>
                    <a:lnTo>
                      <a:pt x="336" y="204"/>
                    </a:lnTo>
                    <a:lnTo>
                      <a:pt x="340" y="208"/>
                    </a:lnTo>
                    <a:lnTo>
                      <a:pt x="346" y="208"/>
                    </a:lnTo>
                    <a:lnTo>
                      <a:pt x="346" y="208"/>
                    </a:lnTo>
                    <a:lnTo>
                      <a:pt x="348" y="208"/>
                    </a:lnTo>
                    <a:lnTo>
                      <a:pt x="348" y="208"/>
                    </a:lnTo>
                    <a:lnTo>
                      <a:pt x="354" y="206"/>
                    </a:lnTo>
                    <a:lnTo>
                      <a:pt x="358" y="202"/>
                    </a:lnTo>
                    <a:lnTo>
                      <a:pt x="360" y="196"/>
                    </a:lnTo>
                    <a:lnTo>
                      <a:pt x="360" y="190"/>
                    </a:lnTo>
                    <a:lnTo>
                      <a:pt x="360" y="190"/>
                    </a:lnTo>
                    <a:close/>
                    <a:moveTo>
                      <a:pt x="92" y="58"/>
                    </a:moveTo>
                    <a:lnTo>
                      <a:pt x="92" y="58"/>
                    </a:lnTo>
                    <a:lnTo>
                      <a:pt x="98" y="58"/>
                    </a:lnTo>
                    <a:lnTo>
                      <a:pt x="102" y="56"/>
                    </a:lnTo>
                    <a:lnTo>
                      <a:pt x="112" y="50"/>
                    </a:lnTo>
                    <a:lnTo>
                      <a:pt x="118" y="40"/>
                    </a:lnTo>
                    <a:lnTo>
                      <a:pt x="120" y="34"/>
                    </a:lnTo>
                    <a:lnTo>
                      <a:pt x="120" y="28"/>
                    </a:lnTo>
                    <a:lnTo>
                      <a:pt x="120" y="28"/>
                    </a:lnTo>
                    <a:lnTo>
                      <a:pt x="120" y="22"/>
                    </a:lnTo>
                    <a:lnTo>
                      <a:pt x="118" y="18"/>
                    </a:lnTo>
                    <a:lnTo>
                      <a:pt x="112" y="8"/>
                    </a:lnTo>
                    <a:lnTo>
                      <a:pt x="102" y="2"/>
                    </a:lnTo>
                    <a:lnTo>
                      <a:pt x="98" y="0"/>
                    </a:lnTo>
                    <a:lnTo>
                      <a:pt x="92" y="0"/>
                    </a:lnTo>
                    <a:lnTo>
                      <a:pt x="92" y="0"/>
                    </a:lnTo>
                    <a:lnTo>
                      <a:pt x="86" y="0"/>
                    </a:lnTo>
                    <a:lnTo>
                      <a:pt x="80" y="2"/>
                    </a:lnTo>
                    <a:lnTo>
                      <a:pt x="70" y="8"/>
                    </a:lnTo>
                    <a:lnTo>
                      <a:pt x="64" y="18"/>
                    </a:lnTo>
                    <a:lnTo>
                      <a:pt x="62" y="22"/>
                    </a:lnTo>
                    <a:lnTo>
                      <a:pt x="62" y="28"/>
                    </a:lnTo>
                    <a:lnTo>
                      <a:pt x="62" y="28"/>
                    </a:lnTo>
                    <a:lnTo>
                      <a:pt x="62" y="34"/>
                    </a:lnTo>
                    <a:lnTo>
                      <a:pt x="64" y="40"/>
                    </a:lnTo>
                    <a:lnTo>
                      <a:pt x="70" y="50"/>
                    </a:lnTo>
                    <a:lnTo>
                      <a:pt x="80" y="56"/>
                    </a:lnTo>
                    <a:lnTo>
                      <a:pt x="86" y="58"/>
                    </a:lnTo>
                    <a:lnTo>
                      <a:pt x="92" y="58"/>
                    </a:lnTo>
                    <a:lnTo>
                      <a:pt x="92" y="58"/>
                    </a:lnTo>
                    <a:close/>
                    <a:moveTo>
                      <a:pt x="30" y="196"/>
                    </a:moveTo>
                    <a:lnTo>
                      <a:pt x="42" y="118"/>
                    </a:lnTo>
                    <a:lnTo>
                      <a:pt x="52" y="118"/>
                    </a:lnTo>
                    <a:lnTo>
                      <a:pt x="50" y="244"/>
                    </a:lnTo>
                    <a:lnTo>
                      <a:pt x="50" y="244"/>
                    </a:lnTo>
                    <a:lnTo>
                      <a:pt x="54" y="236"/>
                    </a:lnTo>
                    <a:lnTo>
                      <a:pt x="60" y="228"/>
                    </a:lnTo>
                    <a:lnTo>
                      <a:pt x="66" y="222"/>
                    </a:lnTo>
                    <a:lnTo>
                      <a:pt x="74" y="218"/>
                    </a:lnTo>
                    <a:lnTo>
                      <a:pt x="82" y="214"/>
                    </a:lnTo>
                    <a:lnTo>
                      <a:pt x="90" y="210"/>
                    </a:lnTo>
                    <a:lnTo>
                      <a:pt x="100" y="208"/>
                    </a:lnTo>
                    <a:lnTo>
                      <a:pt x="110" y="208"/>
                    </a:lnTo>
                    <a:lnTo>
                      <a:pt x="126" y="208"/>
                    </a:lnTo>
                    <a:lnTo>
                      <a:pt x="126" y="208"/>
                    </a:lnTo>
                    <a:lnTo>
                      <a:pt x="120" y="198"/>
                    </a:lnTo>
                    <a:lnTo>
                      <a:pt x="114" y="188"/>
                    </a:lnTo>
                    <a:lnTo>
                      <a:pt x="112" y="178"/>
                    </a:lnTo>
                    <a:lnTo>
                      <a:pt x="112" y="166"/>
                    </a:lnTo>
                    <a:lnTo>
                      <a:pt x="112" y="166"/>
                    </a:lnTo>
                    <a:lnTo>
                      <a:pt x="112" y="154"/>
                    </a:lnTo>
                    <a:lnTo>
                      <a:pt x="116" y="142"/>
                    </a:lnTo>
                    <a:lnTo>
                      <a:pt x="120" y="132"/>
                    </a:lnTo>
                    <a:lnTo>
                      <a:pt x="128" y="122"/>
                    </a:lnTo>
                    <a:lnTo>
                      <a:pt x="136" y="114"/>
                    </a:lnTo>
                    <a:lnTo>
                      <a:pt x="146" y="106"/>
                    </a:lnTo>
                    <a:lnTo>
                      <a:pt x="156" y="102"/>
                    </a:lnTo>
                    <a:lnTo>
                      <a:pt x="168" y="98"/>
                    </a:lnTo>
                    <a:lnTo>
                      <a:pt x="166" y="90"/>
                    </a:lnTo>
                    <a:lnTo>
                      <a:pt x="166" y="90"/>
                    </a:lnTo>
                    <a:lnTo>
                      <a:pt x="166" y="88"/>
                    </a:lnTo>
                    <a:lnTo>
                      <a:pt x="166" y="88"/>
                    </a:lnTo>
                    <a:lnTo>
                      <a:pt x="162" y="80"/>
                    </a:lnTo>
                    <a:lnTo>
                      <a:pt x="154" y="74"/>
                    </a:lnTo>
                    <a:lnTo>
                      <a:pt x="146" y="70"/>
                    </a:lnTo>
                    <a:lnTo>
                      <a:pt x="138" y="68"/>
                    </a:lnTo>
                    <a:lnTo>
                      <a:pt x="110" y="68"/>
                    </a:lnTo>
                    <a:lnTo>
                      <a:pt x="90" y="102"/>
                    </a:lnTo>
                    <a:lnTo>
                      <a:pt x="72" y="68"/>
                    </a:lnTo>
                    <a:lnTo>
                      <a:pt x="46" y="68"/>
                    </a:lnTo>
                    <a:lnTo>
                      <a:pt x="46" y="68"/>
                    </a:lnTo>
                    <a:lnTo>
                      <a:pt x="36" y="70"/>
                    </a:lnTo>
                    <a:lnTo>
                      <a:pt x="28" y="74"/>
                    </a:lnTo>
                    <a:lnTo>
                      <a:pt x="20" y="80"/>
                    </a:lnTo>
                    <a:lnTo>
                      <a:pt x="16" y="88"/>
                    </a:lnTo>
                    <a:lnTo>
                      <a:pt x="16" y="88"/>
                    </a:lnTo>
                    <a:lnTo>
                      <a:pt x="16" y="90"/>
                    </a:lnTo>
                    <a:lnTo>
                      <a:pt x="0" y="190"/>
                    </a:lnTo>
                    <a:lnTo>
                      <a:pt x="0" y="190"/>
                    </a:lnTo>
                    <a:lnTo>
                      <a:pt x="0" y="196"/>
                    </a:lnTo>
                    <a:lnTo>
                      <a:pt x="2" y="202"/>
                    </a:lnTo>
                    <a:lnTo>
                      <a:pt x="6" y="206"/>
                    </a:lnTo>
                    <a:lnTo>
                      <a:pt x="12" y="208"/>
                    </a:lnTo>
                    <a:lnTo>
                      <a:pt x="12" y="208"/>
                    </a:lnTo>
                    <a:lnTo>
                      <a:pt x="14" y="208"/>
                    </a:lnTo>
                    <a:lnTo>
                      <a:pt x="14" y="208"/>
                    </a:lnTo>
                    <a:lnTo>
                      <a:pt x="20" y="208"/>
                    </a:lnTo>
                    <a:lnTo>
                      <a:pt x="24" y="204"/>
                    </a:lnTo>
                    <a:lnTo>
                      <a:pt x="28" y="200"/>
                    </a:lnTo>
                    <a:lnTo>
                      <a:pt x="30" y="196"/>
                    </a:lnTo>
                    <a:lnTo>
                      <a:pt x="30" y="196"/>
                    </a:lnTo>
                    <a:close/>
                    <a:moveTo>
                      <a:pt x="180" y="118"/>
                    </a:moveTo>
                    <a:lnTo>
                      <a:pt x="180" y="118"/>
                    </a:lnTo>
                    <a:lnTo>
                      <a:pt x="170" y="118"/>
                    </a:lnTo>
                    <a:lnTo>
                      <a:pt x="162" y="120"/>
                    </a:lnTo>
                    <a:lnTo>
                      <a:pt x="152" y="126"/>
                    </a:lnTo>
                    <a:lnTo>
                      <a:pt x="146" y="132"/>
                    </a:lnTo>
                    <a:lnTo>
                      <a:pt x="140" y="138"/>
                    </a:lnTo>
                    <a:lnTo>
                      <a:pt x="136" y="146"/>
                    </a:lnTo>
                    <a:lnTo>
                      <a:pt x="132" y="156"/>
                    </a:lnTo>
                    <a:lnTo>
                      <a:pt x="132" y="166"/>
                    </a:lnTo>
                    <a:lnTo>
                      <a:pt x="132" y="166"/>
                    </a:lnTo>
                    <a:lnTo>
                      <a:pt x="132" y="176"/>
                    </a:lnTo>
                    <a:lnTo>
                      <a:pt x="136" y="184"/>
                    </a:lnTo>
                    <a:lnTo>
                      <a:pt x="140" y="194"/>
                    </a:lnTo>
                    <a:lnTo>
                      <a:pt x="146" y="200"/>
                    </a:lnTo>
                    <a:lnTo>
                      <a:pt x="152" y="206"/>
                    </a:lnTo>
                    <a:lnTo>
                      <a:pt x="162" y="210"/>
                    </a:lnTo>
                    <a:lnTo>
                      <a:pt x="170" y="214"/>
                    </a:lnTo>
                    <a:lnTo>
                      <a:pt x="180" y="214"/>
                    </a:lnTo>
                    <a:lnTo>
                      <a:pt x="180" y="214"/>
                    </a:lnTo>
                    <a:lnTo>
                      <a:pt x="190" y="214"/>
                    </a:lnTo>
                    <a:lnTo>
                      <a:pt x="200" y="210"/>
                    </a:lnTo>
                    <a:lnTo>
                      <a:pt x="208" y="206"/>
                    </a:lnTo>
                    <a:lnTo>
                      <a:pt x="214" y="200"/>
                    </a:lnTo>
                    <a:lnTo>
                      <a:pt x="220" y="194"/>
                    </a:lnTo>
                    <a:lnTo>
                      <a:pt x="224" y="184"/>
                    </a:lnTo>
                    <a:lnTo>
                      <a:pt x="228" y="176"/>
                    </a:lnTo>
                    <a:lnTo>
                      <a:pt x="228" y="166"/>
                    </a:lnTo>
                    <a:lnTo>
                      <a:pt x="228" y="166"/>
                    </a:lnTo>
                    <a:lnTo>
                      <a:pt x="228" y="156"/>
                    </a:lnTo>
                    <a:lnTo>
                      <a:pt x="224" y="146"/>
                    </a:lnTo>
                    <a:lnTo>
                      <a:pt x="220" y="138"/>
                    </a:lnTo>
                    <a:lnTo>
                      <a:pt x="214" y="132"/>
                    </a:lnTo>
                    <a:lnTo>
                      <a:pt x="208" y="126"/>
                    </a:lnTo>
                    <a:lnTo>
                      <a:pt x="200" y="120"/>
                    </a:lnTo>
                    <a:lnTo>
                      <a:pt x="190" y="118"/>
                    </a:lnTo>
                    <a:lnTo>
                      <a:pt x="180" y="118"/>
                    </a:lnTo>
                    <a:close/>
                    <a:moveTo>
                      <a:pt x="296" y="260"/>
                    </a:moveTo>
                    <a:lnTo>
                      <a:pt x="296" y="260"/>
                    </a:lnTo>
                    <a:lnTo>
                      <a:pt x="294" y="258"/>
                    </a:lnTo>
                    <a:lnTo>
                      <a:pt x="294" y="258"/>
                    </a:lnTo>
                    <a:lnTo>
                      <a:pt x="292" y="252"/>
                    </a:lnTo>
                    <a:lnTo>
                      <a:pt x="288" y="246"/>
                    </a:lnTo>
                    <a:lnTo>
                      <a:pt x="278" y="236"/>
                    </a:lnTo>
                    <a:lnTo>
                      <a:pt x="266" y="230"/>
                    </a:lnTo>
                    <a:lnTo>
                      <a:pt x="250" y="228"/>
                    </a:lnTo>
                    <a:lnTo>
                      <a:pt x="210" y="228"/>
                    </a:lnTo>
                    <a:lnTo>
                      <a:pt x="180" y="278"/>
                    </a:lnTo>
                    <a:lnTo>
                      <a:pt x="150" y="228"/>
                    </a:lnTo>
                    <a:lnTo>
                      <a:pt x="110" y="228"/>
                    </a:lnTo>
                    <a:lnTo>
                      <a:pt x="110" y="228"/>
                    </a:lnTo>
                    <a:lnTo>
                      <a:pt x="94" y="230"/>
                    </a:lnTo>
                    <a:lnTo>
                      <a:pt x="82" y="236"/>
                    </a:lnTo>
                    <a:lnTo>
                      <a:pt x="72" y="246"/>
                    </a:lnTo>
                    <a:lnTo>
                      <a:pt x="68" y="252"/>
                    </a:lnTo>
                    <a:lnTo>
                      <a:pt x="66" y="258"/>
                    </a:lnTo>
                    <a:lnTo>
                      <a:pt x="66" y="258"/>
                    </a:lnTo>
                    <a:lnTo>
                      <a:pt x="64" y="260"/>
                    </a:lnTo>
                    <a:lnTo>
                      <a:pt x="52" y="336"/>
                    </a:lnTo>
                    <a:lnTo>
                      <a:pt x="52" y="336"/>
                    </a:lnTo>
                    <a:lnTo>
                      <a:pt x="72" y="352"/>
                    </a:lnTo>
                    <a:lnTo>
                      <a:pt x="96" y="362"/>
                    </a:lnTo>
                    <a:lnTo>
                      <a:pt x="106" y="304"/>
                    </a:lnTo>
                    <a:lnTo>
                      <a:pt x="118" y="304"/>
                    </a:lnTo>
                    <a:lnTo>
                      <a:pt x="114" y="370"/>
                    </a:lnTo>
                    <a:lnTo>
                      <a:pt x="114" y="370"/>
                    </a:lnTo>
                    <a:lnTo>
                      <a:pt x="130" y="374"/>
                    </a:lnTo>
                    <a:lnTo>
                      <a:pt x="146" y="378"/>
                    </a:lnTo>
                    <a:lnTo>
                      <a:pt x="162" y="380"/>
                    </a:lnTo>
                    <a:lnTo>
                      <a:pt x="180" y="380"/>
                    </a:lnTo>
                    <a:lnTo>
                      <a:pt x="180" y="380"/>
                    </a:lnTo>
                    <a:lnTo>
                      <a:pt x="196" y="380"/>
                    </a:lnTo>
                    <a:lnTo>
                      <a:pt x="214" y="378"/>
                    </a:lnTo>
                    <a:lnTo>
                      <a:pt x="230" y="374"/>
                    </a:lnTo>
                    <a:lnTo>
                      <a:pt x="246" y="370"/>
                    </a:lnTo>
                    <a:lnTo>
                      <a:pt x="242" y="304"/>
                    </a:lnTo>
                    <a:lnTo>
                      <a:pt x="254" y="304"/>
                    </a:lnTo>
                    <a:lnTo>
                      <a:pt x="264" y="362"/>
                    </a:lnTo>
                    <a:lnTo>
                      <a:pt x="264" y="362"/>
                    </a:lnTo>
                    <a:lnTo>
                      <a:pt x="288" y="350"/>
                    </a:lnTo>
                    <a:lnTo>
                      <a:pt x="308" y="336"/>
                    </a:lnTo>
                    <a:lnTo>
                      <a:pt x="296" y="2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mj-lt"/>
                </a:endParaRPr>
              </a:p>
            </p:txBody>
          </p:sp>
        </p:grpSp>
        <p:sp>
          <p:nvSpPr>
            <p:cNvPr id="19" name="TextBox 18"/>
            <p:cNvSpPr txBox="1"/>
            <p:nvPr/>
          </p:nvSpPr>
          <p:spPr>
            <a:xfrm>
              <a:off x="6378352" y="3284761"/>
              <a:ext cx="2232248" cy="803622"/>
            </a:xfrm>
            <a:prstGeom prst="rect">
              <a:avLst/>
            </a:prstGeom>
            <a:noFill/>
          </p:spPr>
          <p:txBody>
            <a:bodyPr wrap="square" lIns="0" tIns="0" rIns="0" bIns="0" rtlCol="0">
              <a:noAutofit/>
            </a:bodyPr>
            <a:lstStyle/>
            <a:p>
              <a:pPr indent="0" algn="ctr">
                <a:spcAft>
                  <a:spcPts val="600"/>
                </a:spcAft>
              </a:pPr>
              <a:r>
                <a:rPr lang="en-GB" sz="1600" b="1" dirty="0">
                  <a:latin typeface="+mj-lt"/>
                </a:rPr>
                <a:t>Communicate</a:t>
              </a:r>
            </a:p>
            <a:p>
              <a:pPr indent="0" algn="ctr">
                <a:spcAft>
                  <a:spcPts val="600"/>
                </a:spcAft>
              </a:pPr>
              <a:r>
                <a:rPr lang="en-GB" sz="1600" dirty="0">
                  <a:latin typeface="+mj-lt"/>
                </a:rPr>
                <a:t>Share and persuade</a:t>
              </a:r>
            </a:p>
            <a:p>
              <a:pPr indent="0" algn="ctr">
                <a:spcAft>
                  <a:spcPts val="600"/>
                </a:spcAft>
              </a:pPr>
              <a:r>
                <a:rPr lang="en-GB" sz="1600" dirty="0">
                  <a:latin typeface="+mj-lt"/>
                </a:rPr>
                <a:t>Collaborate</a:t>
              </a:r>
            </a:p>
          </p:txBody>
        </p:sp>
      </p:grpSp>
      <p:sp>
        <p:nvSpPr>
          <p:cNvPr id="4" name="Slide Number Placeholder 3"/>
          <p:cNvSpPr>
            <a:spLocks noGrp="1"/>
          </p:cNvSpPr>
          <p:nvPr>
            <p:ph type="sldNum" sz="quarter" idx="18"/>
          </p:nvPr>
        </p:nvSpPr>
        <p:spPr/>
        <p:txBody>
          <a:bodyPr/>
          <a:lstStyle/>
          <a:p>
            <a:fld id="{F5E609D5-BB2C-4735-B62A-4AB7F7AFBFEB}" type="slidenum">
              <a:rPr lang="en-GB" smtClean="0"/>
              <a:pPr/>
              <a:t>9</a:t>
            </a:fld>
            <a:endParaRPr lang="en-GB"/>
          </a:p>
        </p:txBody>
      </p:sp>
      <p:sp>
        <p:nvSpPr>
          <p:cNvPr id="23" name="Date Placeholder 22"/>
          <p:cNvSpPr>
            <a:spLocks noGrp="1"/>
          </p:cNvSpPr>
          <p:nvPr>
            <p:ph type="dt" sz="half" idx="16"/>
          </p:nvPr>
        </p:nvSpPr>
        <p:spPr/>
        <p:txBody>
          <a:bodyPr/>
          <a:lstStyle/>
          <a:p>
            <a:r>
              <a:rPr lang="en-US" smtClean="0"/>
              <a:t>November 2016</a:t>
            </a:r>
            <a:endParaRPr lang="en-GB"/>
          </a:p>
        </p:txBody>
      </p:sp>
      <p:sp>
        <p:nvSpPr>
          <p:cNvPr id="24" name="Footer Placeholder 23"/>
          <p:cNvSpPr>
            <a:spLocks noGrp="1"/>
          </p:cNvSpPr>
          <p:nvPr>
            <p:ph type="ftr" sz="quarter" idx="17"/>
          </p:nvPr>
        </p:nvSpPr>
        <p:spPr/>
        <p:txBody>
          <a:bodyPr/>
          <a:lstStyle/>
          <a:p>
            <a:r>
              <a:rPr lang="en-GB" smtClean="0"/>
              <a:t>Data visualisation workshop - Excel</a:t>
            </a:r>
            <a:endParaRPr lang="en-GB" dirty="0"/>
          </a:p>
        </p:txBody>
      </p:sp>
    </p:spTree>
    <p:extLst>
      <p:ext uri="{BB962C8B-B14F-4D97-AF65-F5344CB8AC3E}">
        <p14:creationId xmlns:p14="http://schemas.microsoft.com/office/powerpoint/2010/main" val="46699212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a:t>Creating a dashboard in Excel</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endParaRPr lang="en-GB" b="1" i="1" dirty="0" smtClean="0">
              <a:solidFill>
                <a:schemeClr val="accent1"/>
              </a:solidFill>
            </a:endParaRPr>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90</a:t>
            </a:fld>
            <a:endParaRPr lang="en-GB"/>
          </a:p>
        </p:txBody>
      </p:sp>
      <p:sp>
        <p:nvSpPr>
          <p:cNvPr id="9" name="Content Placeholder 2"/>
          <p:cNvSpPr txBox="1">
            <a:spLocks/>
          </p:cNvSpPr>
          <p:nvPr/>
        </p:nvSpPr>
        <p:spPr>
          <a:xfrm>
            <a:off x="530352" y="1484784"/>
            <a:ext cx="8232648" cy="4916016"/>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GB" b="1" i="1" dirty="0" smtClean="0">
                <a:solidFill>
                  <a:schemeClr val="accent1"/>
                </a:solidFill>
              </a:rPr>
              <a:t>Loan repayment dashboard</a:t>
            </a:r>
          </a:p>
          <a:p>
            <a:r>
              <a:rPr lang="en-GB" sz="1800" dirty="0" smtClean="0"/>
              <a:t>Now select the cells containing the </a:t>
            </a:r>
            <a:r>
              <a:rPr lang="en-GB" sz="1800" dirty="0" smtClean="0">
                <a:solidFill>
                  <a:schemeClr val="accent5"/>
                </a:solidFill>
              </a:rPr>
              <a:t>“Number of Payments”</a:t>
            </a:r>
            <a:r>
              <a:rPr lang="en-GB" sz="1800" dirty="0" smtClean="0"/>
              <a:t> and </a:t>
            </a:r>
            <a:r>
              <a:rPr lang="en-GB" sz="1800" dirty="0" smtClean="0">
                <a:solidFill>
                  <a:schemeClr val="accent5"/>
                </a:solidFill>
              </a:rPr>
              <a:t>“Remaining Payments”</a:t>
            </a:r>
            <a:r>
              <a:rPr lang="en-GB" sz="1800" dirty="0" smtClean="0"/>
              <a:t>. Open the charts menu and select </a:t>
            </a:r>
            <a:r>
              <a:rPr lang="en-GB" sz="1800" dirty="0" smtClean="0">
                <a:solidFill>
                  <a:schemeClr val="accent5"/>
                </a:solidFill>
              </a:rPr>
              <a:t>“Stacked Bar” </a:t>
            </a:r>
            <a:r>
              <a:rPr lang="en-GB" sz="1800" dirty="0" smtClean="0"/>
              <a:t>from </a:t>
            </a:r>
            <a:r>
              <a:rPr lang="en-GB" sz="1800" dirty="0" smtClean="0">
                <a:solidFill>
                  <a:schemeClr val="accent5"/>
                </a:solidFill>
              </a:rPr>
              <a:t>“Bars”</a:t>
            </a:r>
            <a:r>
              <a:rPr lang="en-GB" sz="1800" dirty="0" smtClean="0"/>
              <a:t> . Cut and paste the resulting chart into the </a:t>
            </a:r>
            <a:r>
              <a:rPr lang="en-GB" sz="1800" dirty="0" smtClean="0">
                <a:solidFill>
                  <a:schemeClr val="accent5"/>
                </a:solidFill>
              </a:rPr>
              <a:t>“Dashboard”</a:t>
            </a:r>
            <a:r>
              <a:rPr lang="en-GB" sz="1800" dirty="0" smtClean="0"/>
              <a:t> sheet.</a:t>
            </a:r>
          </a:p>
        </p:txBody>
      </p:sp>
      <p:pic>
        <p:nvPicPr>
          <p:cNvPr id="8" name="Picture 7"/>
          <p:cNvPicPr>
            <a:picLocks noChangeAspect="1"/>
          </p:cNvPicPr>
          <p:nvPr/>
        </p:nvPicPr>
        <p:blipFill>
          <a:blip r:embed="rId2"/>
          <a:stretch>
            <a:fillRect/>
          </a:stretch>
        </p:blipFill>
        <p:spPr>
          <a:xfrm>
            <a:off x="2401831" y="2996952"/>
            <a:ext cx="6208769" cy="3251448"/>
          </a:xfrm>
          <a:prstGeom prst="rect">
            <a:avLst/>
          </a:prstGeom>
        </p:spPr>
      </p:pic>
    </p:spTree>
    <p:extLst>
      <p:ext uri="{BB962C8B-B14F-4D97-AF65-F5344CB8AC3E}">
        <p14:creationId xmlns:p14="http://schemas.microsoft.com/office/powerpoint/2010/main" val="304788827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a:t>Creating a dashboard in Excel</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r>
              <a:rPr lang="en-GB" b="1" i="1" dirty="0" smtClean="0">
                <a:solidFill>
                  <a:schemeClr val="accent1"/>
                </a:solidFill>
              </a:rPr>
              <a:t> </a:t>
            </a:r>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91</a:t>
            </a:fld>
            <a:endParaRPr lang="en-GB"/>
          </a:p>
        </p:txBody>
      </p:sp>
      <p:sp>
        <p:nvSpPr>
          <p:cNvPr id="9" name="Content Placeholder 2"/>
          <p:cNvSpPr txBox="1">
            <a:spLocks/>
          </p:cNvSpPr>
          <p:nvPr/>
        </p:nvSpPr>
        <p:spPr>
          <a:xfrm>
            <a:off x="530352" y="1484784"/>
            <a:ext cx="8232648" cy="4916016"/>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GB" b="1" i="1" dirty="0" smtClean="0">
                <a:solidFill>
                  <a:schemeClr val="accent1"/>
                </a:solidFill>
              </a:rPr>
              <a:t>Loan repayment dashboard</a:t>
            </a:r>
          </a:p>
          <a:p>
            <a:r>
              <a:rPr lang="en-GB" sz="1800" dirty="0" smtClean="0"/>
              <a:t>Format the chart accordingly to look like the one below. Keep in mind that the label </a:t>
            </a:r>
            <a:r>
              <a:rPr lang="en-GB" sz="1800" dirty="0" smtClean="0">
                <a:solidFill>
                  <a:schemeClr val="accent5"/>
                </a:solidFill>
              </a:rPr>
              <a:t>“16 out of 300”</a:t>
            </a:r>
            <a:r>
              <a:rPr lang="en-GB" sz="1800" dirty="0" smtClean="0"/>
              <a:t> is actually a cell, referencing the </a:t>
            </a:r>
            <a:r>
              <a:rPr lang="en-GB" sz="1800" dirty="0" smtClean="0">
                <a:solidFill>
                  <a:schemeClr val="accent5"/>
                </a:solidFill>
              </a:rPr>
              <a:t>“Number of Payments”</a:t>
            </a:r>
            <a:r>
              <a:rPr lang="en-GB" sz="1800" dirty="0" smtClean="0"/>
              <a:t> and </a:t>
            </a:r>
            <a:r>
              <a:rPr lang="en-GB" sz="1800" dirty="0" smtClean="0">
                <a:solidFill>
                  <a:schemeClr val="accent5"/>
                </a:solidFill>
              </a:rPr>
              <a:t>“Remaining Payments”</a:t>
            </a:r>
            <a:r>
              <a:rPr lang="en-GB" sz="1800" dirty="0" smtClean="0"/>
              <a:t> values from the </a:t>
            </a:r>
            <a:r>
              <a:rPr lang="en-GB" sz="1800" dirty="0" smtClean="0">
                <a:solidFill>
                  <a:schemeClr val="accent5"/>
                </a:solidFill>
              </a:rPr>
              <a:t>“Payments”</a:t>
            </a:r>
            <a:r>
              <a:rPr lang="en-GB" sz="1800" dirty="0" smtClean="0"/>
              <a:t> sheet.</a:t>
            </a:r>
          </a:p>
        </p:txBody>
      </p:sp>
      <p:pic>
        <p:nvPicPr>
          <p:cNvPr id="7" name="Picture 6"/>
          <p:cNvPicPr>
            <a:picLocks noChangeAspect="1"/>
          </p:cNvPicPr>
          <p:nvPr/>
        </p:nvPicPr>
        <p:blipFill>
          <a:blip r:embed="rId2"/>
          <a:stretch>
            <a:fillRect/>
          </a:stretch>
        </p:blipFill>
        <p:spPr>
          <a:xfrm>
            <a:off x="1731406" y="3573016"/>
            <a:ext cx="5830539" cy="2352092"/>
          </a:xfrm>
          <a:prstGeom prst="rect">
            <a:avLst/>
          </a:prstGeom>
        </p:spPr>
      </p:pic>
    </p:spTree>
    <p:extLst>
      <p:ext uri="{BB962C8B-B14F-4D97-AF65-F5344CB8AC3E}">
        <p14:creationId xmlns:p14="http://schemas.microsoft.com/office/powerpoint/2010/main" val="299124242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a:t>Creating a dashboard in Excel</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r>
              <a:rPr lang="en-GB" b="1" i="1" dirty="0" smtClean="0">
                <a:solidFill>
                  <a:schemeClr val="accent1"/>
                </a:solidFill>
              </a:rPr>
              <a:t> </a:t>
            </a:r>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92</a:t>
            </a:fld>
            <a:endParaRPr lang="en-GB"/>
          </a:p>
        </p:txBody>
      </p:sp>
      <p:sp>
        <p:nvSpPr>
          <p:cNvPr id="9" name="Content Placeholder 2"/>
          <p:cNvSpPr txBox="1">
            <a:spLocks/>
          </p:cNvSpPr>
          <p:nvPr/>
        </p:nvSpPr>
        <p:spPr>
          <a:xfrm>
            <a:off x="530352" y="1484784"/>
            <a:ext cx="8232648" cy="4916016"/>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GB" b="1" i="1" dirty="0" smtClean="0">
                <a:solidFill>
                  <a:schemeClr val="accent1"/>
                </a:solidFill>
              </a:rPr>
              <a:t>Loan repayment dashboard</a:t>
            </a:r>
          </a:p>
          <a:p>
            <a:r>
              <a:rPr lang="en-GB" sz="1800" dirty="0" smtClean="0"/>
              <a:t>Select the cells containing the </a:t>
            </a:r>
            <a:r>
              <a:rPr lang="en-GB" sz="1800" dirty="0" smtClean="0">
                <a:solidFill>
                  <a:schemeClr val="accent5"/>
                </a:solidFill>
              </a:rPr>
              <a:t>“Amount Paid”</a:t>
            </a:r>
            <a:r>
              <a:rPr lang="en-GB" sz="1800" dirty="0" smtClean="0"/>
              <a:t> and </a:t>
            </a:r>
            <a:r>
              <a:rPr lang="en-GB" sz="1800" dirty="0" smtClean="0">
                <a:solidFill>
                  <a:schemeClr val="accent5"/>
                </a:solidFill>
              </a:rPr>
              <a:t>“Amount Remaining”</a:t>
            </a:r>
            <a:r>
              <a:rPr lang="en-GB" sz="1800" dirty="0" smtClean="0"/>
              <a:t>. Open the charts menu and select </a:t>
            </a:r>
            <a:r>
              <a:rPr lang="en-GB" sz="1800" dirty="0" smtClean="0">
                <a:solidFill>
                  <a:schemeClr val="accent5"/>
                </a:solidFill>
              </a:rPr>
              <a:t>“Doughnut  Chart”</a:t>
            </a:r>
            <a:r>
              <a:rPr lang="en-GB" sz="1800" dirty="0" smtClean="0"/>
              <a:t>. Cut and paste the chart onto the </a:t>
            </a:r>
            <a:r>
              <a:rPr lang="en-GB" sz="1800" dirty="0" smtClean="0">
                <a:solidFill>
                  <a:schemeClr val="accent5"/>
                </a:solidFill>
              </a:rPr>
              <a:t>“Dashboard”</a:t>
            </a:r>
            <a:r>
              <a:rPr lang="en-GB" sz="1800" dirty="0" smtClean="0"/>
              <a:t> sheet.</a:t>
            </a:r>
          </a:p>
        </p:txBody>
      </p:sp>
      <p:pic>
        <p:nvPicPr>
          <p:cNvPr id="8" name="Picture 7"/>
          <p:cNvPicPr>
            <a:picLocks noChangeAspect="1"/>
          </p:cNvPicPr>
          <p:nvPr/>
        </p:nvPicPr>
        <p:blipFill>
          <a:blip r:embed="rId2"/>
          <a:stretch>
            <a:fillRect/>
          </a:stretch>
        </p:blipFill>
        <p:spPr>
          <a:xfrm>
            <a:off x="1752520" y="2832423"/>
            <a:ext cx="5788311" cy="3404889"/>
          </a:xfrm>
          <a:prstGeom prst="rect">
            <a:avLst/>
          </a:prstGeom>
        </p:spPr>
      </p:pic>
    </p:spTree>
    <p:extLst>
      <p:ext uri="{BB962C8B-B14F-4D97-AF65-F5344CB8AC3E}">
        <p14:creationId xmlns:p14="http://schemas.microsoft.com/office/powerpoint/2010/main" val="257596825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a:t>Creating a dashboard in Excel</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r>
              <a:rPr lang="en-GB" b="1" i="1" dirty="0" smtClean="0">
                <a:solidFill>
                  <a:schemeClr val="accent1"/>
                </a:solidFill>
              </a:rPr>
              <a:t> </a:t>
            </a:r>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93</a:t>
            </a:fld>
            <a:endParaRPr lang="en-GB"/>
          </a:p>
        </p:txBody>
      </p:sp>
      <p:sp>
        <p:nvSpPr>
          <p:cNvPr id="9" name="Content Placeholder 2"/>
          <p:cNvSpPr txBox="1">
            <a:spLocks/>
          </p:cNvSpPr>
          <p:nvPr/>
        </p:nvSpPr>
        <p:spPr>
          <a:xfrm>
            <a:off x="530352" y="1484784"/>
            <a:ext cx="8232648" cy="4916016"/>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GB" b="1" i="1" dirty="0" smtClean="0">
                <a:solidFill>
                  <a:schemeClr val="accent1"/>
                </a:solidFill>
              </a:rPr>
              <a:t>Loan repayment dashboard</a:t>
            </a:r>
          </a:p>
          <a:p>
            <a:r>
              <a:rPr lang="en-GB" sz="1800" dirty="0" smtClean="0"/>
              <a:t>Sometimes visualising requires imagination. In your dashboard create a cell with a reference to the </a:t>
            </a:r>
            <a:r>
              <a:rPr lang="en-GB" sz="1800" dirty="0" smtClean="0">
                <a:solidFill>
                  <a:schemeClr val="accent5"/>
                </a:solidFill>
              </a:rPr>
              <a:t>“Percentage Paid”</a:t>
            </a:r>
            <a:r>
              <a:rPr lang="en-GB" sz="1800" dirty="0" smtClean="0"/>
              <a:t> from your </a:t>
            </a:r>
            <a:r>
              <a:rPr lang="en-GB" sz="1800" dirty="0" smtClean="0">
                <a:solidFill>
                  <a:schemeClr val="accent5"/>
                </a:solidFill>
              </a:rPr>
              <a:t>“Payments”</a:t>
            </a:r>
            <a:r>
              <a:rPr lang="en-GB" sz="1800" dirty="0" smtClean="0"/>
              <a:t> sheet and drag your doughnut graph ON TOP of that.  Now doesn’t that look good?</a:t>
            </a:r>
          </a:p>
        </p:txBody>
      </p:sp>
      <p:pic>
        <p:nvPicPr>
          <p:cNvPr id="7" name="Picture 6"/>
          <p:cNvPicPr>
            <a:picLocks noChangeAspect="1"/>
          </p:cNvPicPr>
          <p:nvPr/>
        </p:nvPicPr>
        <p:blipFill>
          <a:blip r:embed="rId2"/>
          <a:stretch>
            <a:fillRect/>
          </a:stretch>
        </p:blipFill>
        <p:spPr>
          <a:xfrm>
            <a:off x="530352" y="4077071"/>
            <a:ext cx="8078480" cy="2095241"/>
          </a:xfrm>
          <a:prstGeom prst="rect">
            <a:avLst/>
          </a:prstGeom>
        </p:spPr>
      </p:pic>
    </p:spTree>
    <p:extLst>
      <p:ext uri="{BB962C8B-B14F-4D97-AF65-F5344CB8AC3E}">
        <p14:creationId xmlns:p14="http://schemas.microsoft.com/office/powerpoint/2010/main" val="140260606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a:t>Creating a dashboard in Excel</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r>
              <a:rPr lang="en-GB" b="1" i="1" dirty="0" smtClean="0">
                <a:solidFill>
                  <a:schemeClr val="accent1"/>
                </a:solidFill>
              </a:rPr>
              <a:t> </a:t>
            </a:r>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94</a:t>
            </a:fld>
            <a:endParaRPr lang="en-GB"/>
          </a:p>
        </p:txBody>
      </p:sp>
      <p:sp>
        <p:nvSpPr>
          <p:cNvPr id="9" name="Content Placeholder 2"/>
          <p:cNvSpPr txBox="1">
            <a:spLocks/>
          </p:cNvSpPr>
          <p:nvPr/>
        </p:nvSpPr>
        <p:spPr>
          <a:xfrm>
            <a:off x="530352" y="1484784"/>
            <a:ext cx="8232648" cy="4916016"/>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GB" b="1" i="1" dirty="0" smtClean="0">
                <a:solidFill>
                  <a:schemeClr val="accent1"/>
                </a:solidFill>
              </a:rPr>
              <a:t>Loan repayment dashboard </a:t>
            </a:r>
          </a:p>
          <a:p>
            <a:r>
              <a:rPr lang="en-GB" sz="1800" dirty="0" smtClean="0"/>
              <a:t>Select the two rows containing the “Total Interest” and “Total Capital” from the Interest variance table and select </a:t>
            </a:r>
            <a:r>
              <a:rPr lang="en-GB" sz="1800" b="1" dirty="0" smtClean="0">
                <a:solidFill>
                  <a:schemeClr val="accent3"/>
                </a:solidFill>
              </a:rPr>
              <a:t>“Stacked Column Chart”</a:t>
            </a:r>
          </a:p>
        </p:txBody>
      </p:sp>
      <p:pic>
        <p:nvPicPr>
          <p:cNvPr id="7" name="Picture 6"/>
          <p:cNvPicPr>
            <a:picLocks noChangeAspect="1"/>
          </p:cNvPicPr>
          <p:nvPr/>
        </p:nvPicPr>
        <p:blipFill>
          <a:blip r:embed="rId2"/>
          <a:stretch>
            <a:fillRect/>
          </a:stretch>
        </p:blipFill>
        <p:spPr>
          <a:xfrm>
            <a:off x="2998663" y="2500930"/>
            <a:ext cx="5585073" cy="3747470"/>
          </a:xfrm>
          <a:prstGeom prst="rect">
            <a:avLst/>
          </a:prstGeom>
        </p:spPr>
      </p:pic>
    </p:spTree>
    <p:extLst>
      <p:ext uri="{BB962C8B-B14F-4D97-AF65-F5344CB8AC3E}">
        <p14:creationId xmlns:p14="http://schemas.microsoft.com/office/powerpoint/2010/main" val="185952071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a:t>Creating a dashboard in Excel</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r>
              <a:rPr lang="en-GB" b="1" i="1" dirty="0" smtClean="0">
                <a:solidFill>
                  <a:schemeClr val="accent1"/>
                </a:solidFill>
              </a:rPr>
              <a:t> </a:t>
            </a:r>
          </a:p>
          <a:p>
            <a:endParaRPr lang="en-GB"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95</a:t>
            </a:fld>
            <a:endParaRPr lang="en-GB"/>
          </a:p>
        </p:txBody>
      </p:sp>
      <p:sp>
        <p:nvSpPr>
          <p:cNvPr id="9" name="Content Placeholder 2"/>
          <p:cNvSpPr txBox="1">
            <a:spLocks/>
          </p:cNvSpPr>
          <p:nvPr/>
        </p:nvSpPr>
        <p:spPr>
          <a:xfrm>
            <a:off x="530352" y="1484784"/>
            <a:ext cx="8232648" cy="4916016"/>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GB" b="1" i="1" dirty="0" smtClean="0">
                <a:solidFill>
                  <a:schemeClr val="accent1"/>
                </a:solidFill>
              </a:rPr>
              <a:t>Loan repayment dashboard </a:t>
            </a:r>
          </a:p>
          <a:p>
            <a:r>
              <a:rPr lang="en-GB" sz="1800" dirty="0" smtClean="0"/>
              <a:t>Right click in the chart, “Select Data…”, and “Edit” “Series1”. Select the “Rates” and click “OK”. Copy paste the chart on your “Dashboards” sheet.</a:t>
            </a:r>
            <a:endParaRPr lang="en-GB" sz="1800" b="1" dirty="0" smtClean="0">
              <a:solidFill>
                <a:schemeClr val="accent3"/>
              </a:solidFill>
            </a:endParaRPr>
          </a:p>
        </p:txBody>
      </p:sp>
      <p:pic>
        <p:nvPicPr>
          <p:cNvPr id="8" name="Picture 7"/>
          <p:cNvPicPr>
            <a:picLocks noChangeAspect="1"/>
          </p:cNvPicPr>
          <p:nvPr/>
        </p:nvPicPr>
        <p:blipFill>
          <a:blip r:embed="rId2"/>
          <a:stretch>
            <a:fillRect/>
          </a:stretch>
        </p:blipFill>
        <p:spPr>
          <a:xfrm>
            <a:off x="2339752" y="2496528"/>
            <a:ext cx="6270848" cy="3751872"/>
          </a:xfrm>
          <a:prstGeom prst="rect">
            <a:avLst/>
          </a:prstGeom>
        </p:spPr>
      </p:pic>
    </p:spTree>
    <p:extLst>
      <p:ext uri="{BB962C8B-B14F-4D97-AF65-F5344CB8AC3E}">
        <p14:creationId xmlns:p14="http://schemas.microsoft.com/office/powerpoint/2010/main" val="309513172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smtClean="0"/>
              <a:t>Getting the data</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r>
              <a:rPr lang="en-GB" b="1" i="1" dirty="0" smtClean="0">
                <a:solidFill>
                  <a:schemeClr val="accent1"/>
                </a:solidFill>
              </a:rPr>
              <a:t>Behold your creation</a:t>
            </a:r>
          </a:p>
          <a:p>
            <a:r>
              <a:rPr lang="en-GB" sz="1800" dirty="0"/>
              <a:t>Arrange your graphs as </a:t>
            </a:r>
            <a:r>
              <a:rPr lang="en-GB" sz="1800" dirty="0" smtClean="0"/>
              <a:t>it follows</a:t>
            </a:r>
            <a:r>
              <a:rPr lang="en-GB" sz="1800" dirty="0"/>
              <a:t>. Now isn’t that a great looking dashboard? The best part is the interactivity. Whenever you change a value in the input, the whole dashboard updates live. Great for exploring your options!</a:t>
            </a:r>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96</a:t>
            </a:fld>
            <a:endParaRPr lang="en-GB"/>
          </a:p>
        </p:txBody>
      </p:sp>
      <p:pic>
        <p:nvPicPr>
          <p:cNvPr id="7" name="Picture 6"/>
          <p:cNvPicPr>
            <a:picLocks noChangeAspect="1"/>
          </p:cNvPicPr>
          <p:nvPr/>
        </p:nvPicPr>
        <p:blipFill>
          <a:blip r:embed="rId2"/>
          <a:stretch>
            <a:fillRect/>
          </a:stretch>
        </p:blipFill>
        <p:spPr>
          <a:xfrm>
            <a:off x="530351" y="3501008"/>
            <a:ext cx="8070789" cy="2376264"/>
          </a:xfrm>
          <a:prstGeom prst="rect">
            <a:avLst/>
          </a:prstGeom>
        </p:spPr>
      </p:pic>
    </p:spTree>
    <p:extLst>
      <p:ext uri="{BB962C8B-B14F-4D97-AF65-F5344CB8AC3E}">
        <p14:creationId xmlns:p14="http://schemas.microsoft.com/office/powerpoint/2010/main" val="274630762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smtClean="0"/>
              <a:t>Getting the data</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r>
              <a:rPr lang="en-GB" b="1" i="1" dirty="0">
                <a:solidFill>
                  <a:schemeClr val="accent1"/>
                </a:solidFill>
              </a:rPr>
              <a:t>Loan repayment dashboard </a:t>
            </a:r>
          </a:p>
          <a:p>
            <a:r>
              <a:rPr lang="en-GB" sz="1800" dirty="0" smtClean="0"/>
              <a:t>Let’s add one last chart that will:</a:t>
            </a:r>
          </a:p>
          <a:p>
            <a:pPr marL="11430" indent="-285750">
              <a:buFont typeface="Arial" panose="020B0604020202020204" pitchFamily="34" charset="0"/>
              <a:buChar char="•"/>
            </a:pPr>
            <a:r>
              <a:rPr lang="en-GB" sz="1800" dirty="0" smtClean="0"/>
              <a:t>visualise three scenarios for the future value of the house;</a:t>
            </a:r>
          </a:p>
          <a:p>
            <a:pPr marL="11430" indent="-285750">
              <a:buFont typeface="Arial" panose="020B0604020202020204" pitchFamily="34" charset="0"/>
              <a:buChar char="•"/>
            </a:pPr>
            <a:r>
              <a:rPr lang="en-GB" sz="1800" dirty="0" smtClean="0"/>
              <a:t>and based on that calculate the profit from selling the house at different moments in time. </a:t>
            </a:r>
            <a:endParaRPr lang="en-GB" sz="1800" dirty="0">
              <a:solidFill>
                <a:schemeClr val="accent5"/>
              </a:solidFill>
            </a:endParaRPr>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97</a:t>
            </a:fld>
            <a:endParaRPr lang="en-GB"/>
          </a:p>
        </p:txBody>
      </p:sp>
    </p:spTree>
    <p:extLst>
      <p:ext uri="{BB962C8B-B14F-4D97-AF65-F5344CB8AC3E}">
        <p14:creationId xmlns:p14="http://schemas.microsoft.com/office/powerpoint/2010/main" val="372985325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smtClean="0"/>
              <a:t>Getting the data</a:t>
            </a:r>
            <a:endParaRPr lang="en-GB" sz="2800" b="0" i="0" dirty="0"/>
          </a:p>
        </p:txBody>
      </p:sp>
      <p:sp>
        <p:nvSpPr>
          <p:cNvPr id="3" name="Content Placeholder 2"/>
          <p:cNvSpPr>
            <a:spLocks noGrp="1"/>
          </p:cNvSpPr>
          <p:nvPr>
            <p:ph sz="quarter" idx="15"/>
          </p:nvPr>
        </p:nvSpPr>
        <p:spPr>
          <a:xfrm>
            <a:off x="533400" y="1752600"/>
            <a:ext cx="3390528" cy="4495800"/>
          </a:xfrm>
        </p:spPr>
        <p:txBody>
          <a:bodyPr/>
          <a:lstStyle/>
          <a:p>
            <a:r>
              <a:rPr lang="en-GB" b="1" i="1" dirty="0">
                <a:solidFill>
                  <a:schemeClr val="accent1"/>
                </a:solidFill>
              </a:rPr>
              <a:t>Loan repayment dashboard </a:t>
            </a:r>
          </a:p>
          <a:p>
            <a:r>
              <a:rPr lang="en-GB" sz="1800" dirty="0" smtClean="0"/>
              <a:t>Select the </a:t>
            </a:r>
            <a:r>
              <a:rPr lang="en-GB" sz="1800" dirty="0" smtClean="0">
                <a:solidFill>
                  <a:schemeClr val="accent5"/>
                </a:solidFill>
              </a:rPr>
              <a:t>“Date” </a:t>
            </a:r>
            <a:r>
              <a:rPr lang="en-GB" sz="1800" dirty="0" smtClean="0"/>
              <a:t>, </a:t>
            </a:r>
            <a:r>
              <a:rPr lang="en-GB" sz="1800" dirty="0" smtClean="0">
                <a:solidFill>
                  <a:schemeClr val="accent5"/>
                </a:solidFill>
              </a:rPr>
              <a:t>“Value” </a:t>
            </a:r>
            <a:r>
              <a:rPr lang="en-GB" sz="1800" dirty="0" smtClean="0"/>
              <a:t>and </a:t>
            </a:r>
            <a:r>
              <a:rPr lang="en-GB" sz="1800" dirty="0" smtClean="0">
                <a:solidFill>
                  <a:schemeClr val="accent5"/>
                </a:solidFill>
              </a:rPr>
              <a:t>“Profit” </a:t>
            </a:r>
            <a:r>
              <a:rPr lang="en-GB" sz="1800" dirty="0" smtClean="0"/>
              <a:t>columns from the </a:t>
            </a:r>
            <a:r>
              <a:rPr lang="en-GB" sz="1800" dirty="0" smtClean="0">
                <a:solidFill>
                  <a:schemeClr val="accent5"/>
                </a:solidFill>
              </a:rPr>
              <a:t>“Sales forecast detail” </a:t>
            </a:r>
            <a:r>
              <a:rPr lang="en-GB" sz="1800" dirty="0" smtClean="0"/>
              <a:t>sheet. </a:t>
            </a:r>
          </a:p>
          <a:p>
            <a:r>
              <a:rPr lang="en-GB" sz="1800" dirty="0" smtClean="0"/>
              <a:t>Open the charts menu and select </a:t>
            </a:r>
            <a:r>
              <a:rPr lang="en-GB" sz="1800" dirty="0" smtClean="0">
                <a:solidFill>
                  <a:schemeClr val="accent5"/>
                </a:solidFill>
              </a:rPr>
              <a:t>“Combo” </a:t>
            </a:r>
            <a:r>
              <a:rPr lang="en-GB" sz="1800" dirty="0" smtClean="0"/>
              <a:t>chart. </a:t>
            </a:r>
          </a:p>
          <a:p>
            <a:r>
              <a:rPr lang="en-GB" sz="1800" dirty="0" smtClean="0"/>
              <a:t>From the customisation box configure the </a:t>
            </a:r>
            <a:r>
              <a:rPr lang="en-GB" sz="1800" dirty="0" smtClean="0">
                <a:solidFill>
                  <a:schemeClr val="accent5"/>
                </a:solidFill>
              </a:rPr>
              <a:t>“Value” </a:t>
            </a:r>
            <a:r>
              <a:rPr lang="en-GB" sz="1800" dirty="0" smtClean="0"/>
              <a:t>series as </a:t>
            </a:r>
            <a:r>
              <a:rPr lang="en-GB" sz="1800" dirty="0" smtClean="0">
                <a:solidFill>
                  <a:schemeClr val="accent5"/>
                </a:solidFill>
              </a:rPr>
              <a:t>“Line” </a:t>
            </a:r>
            <a:r>
              <a:rPr lang="en-GB" sz="1800" dirty="0" smtClean="0"/>
              <a:t>and the </a:t>
            </a:r>
            <a:r>
              <a:rPr lang="en-GB" sz="1800" dirty="0" smtClean="0">
                <a:solidFill>
                  <a:schemeClr val="accent5"/>
                </a:solidFill>
              </a:rPr>
              <a:t>“Profit”  </a:t>
            </a:r>
            <a:r>
              <a:rPr lang="en-GB" sz="1800" dirty="0" smtClean="0"/>
              <a:t>series as </a:t>
            </a:r>
            <a:r>
              <a:rPr lang="en-GB" sz="1800" dirty="0" smtClean="0">
                <a:solidFill>
                  <a:schemeClr val="accent5"/>
                </a:solidFill>
              </a:rPr>
              <a:t>“Area”.</a:t>
            </a:r>
            <a:endParaRPr lang="en-GB" sz="1800" dirty="0">
              <a:solidFill>
                <a:schemeClr val="accent5"/>
              </a:solidFill>
            </a:endParaRPr>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98</a:t>
            </a:fld>
            <a:endParaRPr lang="en-GB"/>
          </a:p>
        </p:txBody>
      </p:sp>
      <p:pic>
        <p:nvPicPr>
          <p:cNvPr id="9" name="Picture 8"/>
          <p:cNvPicPr>
            <a:picLocks noChangeAspect="1"/>
          </p:cNvPicPr>
          <p:nvPr/>
        </p:nvPicPr>
        <p:blipFill>
          <a:blip r:embed="rId2"/>
          <a:stretch>
            <a:fillRect/>
          </a:stretch>
        </p:blipFill>
        <p:spPr>
          <a:xfrm>
            <a:off x="3995936" y="2067138"/>
            <a:ext cx="4614664" cy="4257462"/>
          </a:xfrm>
          <a:prstGeom prst="rect">
            <a:avLst/>
          </a:prstGeom>
        </p:spPr>
      </p:pic>
    </p:spTree>
    <p:extLst>
      <p:ext uri="{BB962C8B-B14F-4D97-AF65-F5344CB8AC3E}">
        <p14:creationId xmlns:p14="http://schemas.microsoft.com/office/powerpoint/2010/main" val="216620031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Visualising in MS Excel</a:t>
            </a:r>
            <a:r>
              <a:rPr lang="en-GB" dirty="0"/>
              <a:t/>
            </a:r>
            <a:br>
              <a:rPr lang="en-GB" dirty="0"/>
            </a:br>
            <a:r>
              <a:rPr lang="en-GB" sz="2000" b="0" i="0" dirty="0" smtClean="0"/>
              <a:t>Getting the data</a:t>
            </a:r>
            <a:endParaRPr lang="en-GB" sz="2800" b="0" i="0" dirty="0"/>
          </a:p>
        </p:txBody>
      </p:sp>
      <p:sp>
        <p:nvSpPr>
          <p:cNvPr id="3" name="Content Placeholder 2"/>
          <p:cNvSpPr>
            <a:spLocks noGrp="1"/>
          </p:cNvSpPr>
          <p:nvPr>
            <p:ph sz="quarter" idx="15"/>
          </p:nvPr>
        </p:nvSpPr>
        <p:spPr>
          <a:xfrm>
            <a:off x="533400" y="1752600"/>
            <a:ext cx="8077200" cy="1604392"/>
          </a:xfrm>
        </p:spPr>
        <p:txBody>
          <a:bodyPr/>
          <a:lstStyle/>
          <a:p>
            <a:r>
              <a:rPr lang="en-GB" b="1" i="1" dirty="0">
                <a:solidFill>
                  <a:schemeClr val="accent1"/>
                </a:solidFill>
              </a:rPr>
              <a:t>Loan repayment dashboard </a:t>
            </a:r>
            <a:endParaRPr lang="en-GB" b="1" i="1" dirty="0" smtClean="0">
              <a:solidFill>
                <a:schemeClr val="accent1"/>
              </a:solidFill>
            </a:endParaRPr>
          </a:p>
          <a:p>
            <a:r>
              <a:rPr lang="en-GB" sz="1800" dirty="0" smtClean="0"/>
              <a:t>Right click on any of the </a:t>
            </a:r>
            <a:r>
              <a:rPr lang="en-GB" sz="1800" dirty="0" smtClean="0">
                <a:solidFill>
                  <a:schemeClr val="accent5"/>
                </a:solidFill>
              </a:rPr>
              <a:t>“Area” </a:t>
            </a:r>
            <a:r>
              <a:rPr lang="en-GB" sz="1800" dirty="0" smtClean="0"/>
              <a:t>series and select </a:t>
            </a:r>
            <a:r>
              <a:rPr lang="en-GB" sz="1800" dirty="0" smtClean="0">
                <a:solidFill>
                  <a:schemeClr val="accent5"/>
                </a:solidFill>
              </a:rPr>
              <a:t>“Format Data Series”. </a:t>
            </a:r>
            <a:r>
              <a:rPr lang="en-GB" sz="1800" dirty="0" smtClean="0"/>
              <a:t>From the menu change the fill to </a:t>
            </a:r>
            <a:r>
              <a:rPr lang="en-GB" sz="1800" dirty="0" smtClean="0">
                <a:solidFill>
                  <a:schemeClr val="accent5"/>
                </a:solidFill>
              </a:rPr>
              <a:t>“Solid” </a:t>
            </a:r>
            <a:r>
              <a:rPr lang="en-GB" sz="1800" dirty="0" smtClean="0"/>
              <a:t>and add </a:t>
            </a:r>
            <a:r>
              <a:rPr lang="en-GB" sz="1800" dirty="0" smtClean="0">
                <a:solidFill>
                  <a:schemeClr val="accent5"/>
                </a:solidFill>
              </a:rPr>
              <a:t>“Transparency”</a:t>
            </a:r>
            <a:r>
              <a:rPr lang="en-GB" sz="1800" dirty="0" smtClean="0"/>
              <a:t>. Do this for all three of the </a:t>
            </a:r>
            <a:r>
              <a:rPr lang="en-GB" sz="1800" dirty="0" smtClean="0">
                <a:solidFill>
                  <a:schemeClr val="accent5"/>
                </a:solidFill>
              </a:rPr>
              <a:t>“Area”</a:t>
            </a:r>
            <a:r>
              <a:rPr lang="en-GB" sz="1800" dirty="0" smtClean="0"/>
              <a:t> series until you can see all of them.</a:t>
            </a:r>
            <a:endParaRPr lang="en-GB" sz="1800" dirty="0"/>
          </a:p>
        </p:txBody>
      </p:sp>
      <p:sp>
        <p:nvSpPr>
          <p:cNvPr id="4" name="Date Placeholder 3"/>
          <p:cNvSpPr>
            <a:spLocks noGrp="1"/>
          </p:cNvSpPr>
          <p:nvPr>
            <p:ph type="dt" sz="half" idx="16"/>
          </p:nvPr>
        </p:nvSpPr>
        <p:spPr/>
        <p:txBody>
          <a:bodyPr/>
          <a:lstStyle/>
          <a:p>
            <a:r>
              <a:rPr lang="en-US" smtClean="0"/>
              <a:t>November 2016</a:t>
            </a:r>
            <a:endParaRPr lang="en-GB"/>
          </a:p>
        </p:txBody>
      </p:sp>
      <p:sp>
        <p:nvSpPr>
          <p:cNvPr id="5" name="Footer Placeholder 4"/>
          <p:cNvSpPr>
            <a:spLocks noGrp="1"/>
          </p:cNvSpPr>
          <p:nvPr>
            <p:ph type="ftr" sz="quarter" idx="17"/>
          </p:nvPr>
        </p:nvSpPr>
        <p:spPr/>
        <p:txBody>
          <a:bodyPr/>
          <a:lstStyle/>
          <a:p>
            <a:r>
              <a:rPr lang="en-GB" smtClean="0"/>
              <a:t>Data visualisation workshop - Excel</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99</a:t>
            </a:fld>
            <a:endParaRPr lang="en-GB"/>
          </a:p>
        </p:txBody>
      </p:sp>
      <p:pic>
        <p:nvPicPr>
          <p:cNvPr id="7" name="Picture 6"/>
          <p:cNvPicPr>
            <a:picLocks noChangeAspect="1"/>
          </p:cNvPicPr>
          <p:nvPr/>
        </p:nvPicPr>
        <p:blipFill>
          <a:blip r:embed="rId2"/>
          <a:stretch>
            <a:fillRect/>
          </a:stretch>
        </p:blipFill>
        <p:spPr>
          <a:xfrm>
            <a:off x="1151620" y="3356992"/>
            <a:ext cx="6840760" cy="2930762"/>
          </a:xfrm>
          <a:prstGeom prst="rect">
            <a:avLst/>
          </a:prstGeom>
        </p:spPr>
      </p:pic>
    </p:spTree>
    <p:extLst>
      <p:ext uri="{BB962C8B-B14F-4D97-AF65-F5344CB8AC3E}">
        <p14:creationId xmlns:p14="http://schemas.microsoft.com/office/powerpoint/2010/main" val="1096815542"/>
      </p:ext>
    </p:extLst>
  </p:cSld>
  <p:clrMapOvr>
    <a:masterClrMapping/>
  </p:clrMapOvr>
  <p:timing>
    <p:tnLst>
      <p:par>
        <p:cTn id="1" dur="indefinite" restart="never" nodeType="tmRoot"/>
      </p:par>
    </p:tnLst>
  </p:timing>
</p:sld>
</file>

<file path=ppt/theme/theme1.xml><?xml version="1.0" encoding="utf-8"?>
<a:theme xmlns:a="http://schemas.openxmlformats.org/drawingml/2006/main" name="PwC">
  <a:themeElements>
    <a:clrScheme name="PwC Orange">
      <a:dk1>
        <a:srgbClr val="000000"/>
      </a:dk1>
      <a:lt1>
        <a:srgbClr val="FFFFFF"/>
      </a:lt1>
      <a:dk2>
        <a:srgbClr val="DC6900"/>
      </a:dk2>
      <a:lt2>
        <a:srgbClr val="FFFFFF"/>
      </a:lt2>
      <a:accent1>
        <a:srgbClr val="DC6900"/>
      </a:accent1>
      <a:accent2>
        <a:srgbClr val="FFB600"/>
      </a:accent2>
      <a:accent3>
        <a:srgbClr val="602320"/>
      </a:accent3>
      <a:accent4>
        <a:srgbClr val="DB536A"/>
      </a:accent4>
      <a:accent5>
        <a:srgbClr val="A32020"/>
      </a:accent5>
      <a:accent6>
        <a:srgbClr val="E0301E"/>
      </a:accent6>
      <a:hlink>
        <a:srgbClr val="DC6900"/>
      </a:hlink>
      <a:folHlink>
        <a:srgbClr val="DC6900"/>
      </a:folHlink>
    </a:clrScheme>
    <a:fontScheme name="PwC">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ltGray">
        <a:solidFill>
          <a:schemeClr val="tx2"/>
        </a:solidFill>
        <a:ln w="3175"/>
      </a:spPr>
      <a:bodyPr rtlCol="0" anchor="ctr"/>
      <a:lstStyle>
        <a:defPPr algn="ctr">
          <a:defRPr dirty="0" err="1" smtClean="0">
            <a:solidFill>
              <a:schemeClr val="bg1"/>
            </a:solidFill>
            <a:latin typeface="Georgia"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vert="horz" wrap="square" lIns="0" tIns="0" rIns="0" bIns="0" rtlCol="0">
        <a:noAutofit/>
      </a:bodyPr>
      <a:lstStyle>
        <a:defPPr indent="-274320">
          <a:spcAft>
            <a:spcPts val="900"/>
          </a:spcAft>
          <a:defRPr sz="2000" dirty="0" err="1" smtClean="0">
            <a:latin typeface="Georgia" pitchFamily="18"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wC Job Document" ma:contentTypeID="0x0101008E49C3D400044AB3A2F1DD14073E74F6001D06D12572244BE3A11AAEE3ED60F576000AAB1FD6C2134AF1A3EA6F52344189D800285C76C2C94E8449B0B9A1EB86A01673" ma:contentTypeVersion="2" ma:contentTypeDescription="" ma:contentTypeScope="" ma:versionID="d75dd004d968c803a65458a757a57bff">
  <xsd:schema xmlns:xsd="http://www.w3.org/2001/XMLSchema" xmlns:xs="http://www.w3.org/2001/XMLSchema" xmlns:p="http://schemas.microsoft.com/office/2006/metadata/properties" xmlns:ns1="http://schemas.microsoft.com/sharepoint/v3" xmlns:ns2="851a253d-1a4b-4562-be3c-ba066c0744f0" xmlns:ns3="8271c97b-4053-4c86-bd46-7c8b5726dc9b" targetNamespace="http://schemas.microsoft.com/office/2006/metadata/properties" ma:root="true" ma:fieldsID="9176a7493469c16cc960b4e25d274a70" ns1:_="" ns2:_="" ns3:_="">
    <xsd:import namespace="http://schemas.microsoft.com/sharepoint/v3"/>
    <xsd:import namespace="851a253d-1a4b-4562-be3c-ba066c0744f0"/>
    <xsd:import namespace="8271c97b-4053-4c86-bd46-7c8b5726dc9b"/>
    <xsd:element name="properties">
      <xsd:complexType>
        <xsd:sequence>
          <xsd:element name="documentManagement">
            <xsd:complexType>
              <xsd:all>
                <xsd:element ref="ns2:_dlc_DocId" minOccurs="0"/>
                <xsd:element ref="ns2:_dlc_DocIdUrl" minOccurs="0"/>
                <xsd:element ref="ns2:_dlc_DocIdPersistId" minOccurs="0"/>
                <xsd:element ref="ns3:PwC_Language"/>
                <xsd:element ref="ns3:PwC_ExpirationDate"/>
                <xsd:element ref="ns1:RelatedItems" minOccurs="0"/>
                <xsd:element ref="ns3:PwC_FiscalYear"/>
                <xsd:element ref="ns3:PwC_ClientSearch"/>
                <xsd:element ref="ns3:PwC_ClientCode" minOccurs="0"/>
                <xsd:element ref="ns3:PwC_JobSearch"/>
                <xsd:element ref="ns3:PwC_Job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elatedItems" ma:index="13" nillable="true" ma:displayName="Related Items" ma:internalName="RelatedItems"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1a253d-1a4b-4562-be3c-ba066c0744f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271c97b-4053-4c86-bd46-7c8b5726dc9b" elementFormDefault="qualified">
    <xsd:import namespace="http://schemas.microsoft.com/office/2006/documentManagement/types"/>
    <xsd:import namespace="http://schemas.microsoft.com/office/infopath/2007/PartnerControls"/>
    <xsd:element name="PwC_Language" ma:index="11" ma:displayName="Language" ma:default="EN" ma:internalName="PwC_Language">
      <xsd:simpleType>
        <xsd:restriction base="dms:Choice">
          <xsd:enumeration value="DE"/>
          <xsd:enumeration value="EN"/>
          <xsd:enumeration value="FR"/>
          <xsd:enumeration value="NL"/>
          <xsd:enumeration value="Other"/>
        </xsd:restriction>
      </xsd:simpleType>
    </xsd:element>
    <xsd:element name="PwC_ExpirationDate" ma:index="12" ma:displayName="Expiration Date" ma:format="DateOnly" ma:internalName="PwC_ExpirationDate">
      <xsd:simpleType>
        <xsd:restriction base="dms:DateTime"/>
      </xsd:simpleType>
    </xsd:element>
    <xsd:element name="PwC_FiscalYear" ma:index="14" ma:displayName="Fiscal Year" ma:internalName="PwC_FiscalYear">
      <xsd:simpleType>
        <xsd:restriction base="dms:Text">
          <xsd:maxLength value="4"/>
        </xsd:restriction>
      </xsd:simpleType>
    </xsd:element>
    <xsd:element name="PwC_ClientSearch" ma:index="15" ma:displayName="Client" ma:internalName="PwC_ClientSearch">
      <xsd:simpleType>
        <xsd:restriction base="dms:Unknown"/>
      </xsd:simpleType>
    </xsd:element>
    <xsd:element name="PwC_ClientCode" ma:index="16" nillable="true" ma:displayName="Client Code" ma:internalName="PwC_ClientCode">
      <xsd:simpleType>
        <xsd:restriction base="dms:Text"/>
      </xsd:simpleType>
    </xsd:element>
    <xsd:element name="PwC_JobSearch" ma:index="17" ma:displayName="Job" ma:internalName="PwC_JobSearch">
      <xsd:simpleType>
        <xsd:restriction base="dms:Unknown"/>
      </xsd:simpleType>
    </xsd:element>
    <xsd:element name="PwC_JobCode" ma:index="18" nillable="true" ma:displayName="Job Code" ma:internalName="PwC_JobCod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RelatedItems xmlns="http://schemas.microsoft.com/sharepoint/v3" xsi:nil="true"/>
    <PwC_FiscalYear xmlns="8271c97b-4053-4c86-bd46-7c8b5726dc9b">FY17</PwC_FiscalYear>
    <PwC_ClientCode xmlns="8271c97b-4053-4c86-bd46-7c8b5726dc9b">86147576</PwC_ClientCode>
    <PwC_Language xmlns="8271c97b-4053-4c86-bd46-7c8b5726dc9b">EN</PwC_Language>
    <PwC_ExpirationDate xmlns="8271c97b-4053-4c86-bd46-7c8b5726dc9b">2023-07-12T22:00:00+00:00</PwC_ExpirationDate>
    <PwC_ClientSearch xmlns="8271c97b-4053-4c86-bd46-7c8b5726dc9b">86147576 - PUBLICATIONS OFFICE OF THE EUROPEAN UNION (OPOCE)</PwC_ClientSearch>
    <_dlc_DocId xmlns="851a253d-1a4b-4562-be3c-ba066c0744f0">5CHVV5ARF3E7-51-98</_dlc_DocId>
    <_dlc_DocIdUrl xmlns="851a253d-1a4b-4562-be3c-ba066c0744f0">
      <Url>https://be-docbox.be.ema.pwcinternal.com/sites/10008449/86147576F005/_layouts/15/DocIdRedir.aspx?ID=5CHVV5ARF3E7-51-98</Url>
      <Description>5CHVV5ARF3E7-51-98</Description>
    </_dlc_DocIdUrl>
    <PwC_JobSearch xmlns="8271c97b-4053-4c86-bd46-7c8b5726dc9b">F005 - ABC III_SC 352_DATA VISUALISATION/OPEN DATA</PwC_JobSearch>
    <PwC_JobCode xmlns="8271c97b-4053-4c86-bd46-7c8b5726dc9b">F005</PwC_JobCode>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D7DB4E0-CD78-4C13-94E2-F4EC440F9199}"/>
</file>

<file path=customXml/itemProps2.xml><?xml version="1.0" encoding="utf-8"?>
<ds:datastoreItem xmlns:ds="http://schemas.openxmlformats.org/officeDocument/2006/customXml" ds:itemID="{DF517C4D-6F03-4AF2-9943-29B515CB24C5}"/>
</file>

<file path=customXml/itemProps3.xml><?xml version="1.0" encoding="utf-8"?>
<ds:datastoreItem xmlns:ds="http://schemas.openxmlformats.org/officeDocument/2006/customXml" ds:itemID="{FFF1597E-7510-464E-9D46-A298E98FD185}"/>
</file>

<file path=customXml/itemProps4.xml><?xml version="1.0" encoding="utf-8"?>
<ds:datastoreItem xmlns:ds="http://schemas.openxmlformats.org/officeDocument/2006/customXml" ds:itemID="{7CEC4D2B-7FCC-4F90-B342-CC338DFD96B7}"/>
</file>

<file path=docProps/app.xml><?xml version="1.0" encoding="utf-8"?>
<Properties xmlns="http://schemas.openxmlformats.org/officeDocument/2006/extended-properties" xmlns:vt="http://schemas.openxmlformats.org/officeDocument/2006/docPropsVTypes">
  <Template>PwC Presentation</Template>
  <TotalTime>31608</TotalTime>
  <Words>9378</Words>
  <Application>Microsoft Office PowerPoint</Application>
  <PresentationFormat>On-screen Show (4:3)</PresentationFormat>
  <Paragraphs>1631</Paragraphs>
  <Slides>164</Slides>
  <Notes>76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164</vt:i4>
      </vt:variant>
    </vt:vector>
  </HeadingPairs>
  <TitlesOfParts>
    <vt:vector size="168" baseType="lpstr">
      <vt:lpstr>Arial</vt:lpstr>
      <vt:lpstr>Georgia</vt:lpstr>
      <vt:lpstr>Wingdings</vt:lpstr>
      <vt:lpstr>PwC</vt:lpstr>
      <vt:lpstr>Introduction to Data Visualisation</vt:lpstr>
      <vt:lpstr>Contents</vt:lpstr>
      <vt:lpstr>Data Visualisation Introduction</vt:lpstr>
      <vt:lpstr>Introduction to Data Visualisation</vt:lpstr>
      <vt:lpstr>Data Visualisation Introduction</vt:lpstr>
      <vt:lpstr>Data Visualisation History of Visualisation</vt:lpstr>
      <vt:lpstr>Data Visualisation History of Visualisation</vt:lpstr>
      <vt:lpstr>Introduction to Data Visualisation</vt:lpstr>
      <vt:lpstr>Data Visualisation Why visualise?</vt:lpstr>
      <vt:lpstr>Data Visualisation Why visualise?</vt:lpstr>
      <vt:lpstr>Data Visualisation Why visualise?</vt:lpstr>
      <vt:lpstr>Data Visualisation Why visualise?</vt:lpstr>
      <vt:lpstr>Data Visualisation Why visualise?</vt:lpstr>
      <vt:lpstr>Data Visualisation Why visualise?</vt:lpstr>
      <vt:lpstr>Data Visualisation Why visualise?</vt:lpstr>
      <vt:lpstr>Data Visualisation Why visualise?</vt:lpstr>
      <vt:lpstr>Introduction to Data Visualisation</vt:lpstr>
      <vt:lpstr>Data Visualisation Classification of visualisations</vt:lpstr>
      <vt:lpstr>Data Visualisation  Classification of visualisations</vt:lpstr>
      <vt:lpstr>Data Visualisation  Classification of visualisations</vt:lpstr>
      <vt:lpstr>Data Visualisation Classification of visualisations</vt:lpstr>
      <vt:lpstr>Data Visualisation Classification of visualisations</vt:lpstr>
      <vt:lpstr>Data Visualisation Classification of visualisations</vt:lpstr>
      <vt:lpstr>Data Visualisation Classification of visualisations</vt:lpstr>
      <vt:lpstr>Data Visualisation Classification of visualisations</vt:lpstr>
      <vt:lpstr>Data Visualisation Classification of visualisations</vt:lpstr>
      <vt:lpstr>Data Visualisation Classification of visualisations</vt:lpstr>
      <vt:lpstr>Introduction to Data Visualisation</vt:lpstr>
      <vt:lpstr>Data Visualisation Visualisation process</vt:lpstr>
      <vt:lpstr>Data Visualisation Visualisation process</vt:lpstr>
      <vt:lpstr>Data Visualisation Visualisation process</vt:lpstr>
      <vt:lpstr>Data Visualisation Visualisation process</vt:lpstr>
      <vt:lpstr>Data Visualisation Visualisation process</vt:lpstr>
      <vt:lpstr>Data Visualisation Visualisation process</vt:lpstr>
      <vt:lpstr>Data Visualisation Visualisation process</vt:lpstr>
      <vt:lpstr>Data Visualisation Visualisation process</vt:lpstr>
      <vt:lpstr>Data Visualisation Types of data</vt:lpstr>
      <vt:lpstr>Data Visualisation Types of data– Example </vt:lpstr>
      <vt:lpstr>Data Visualisation Types of visualisation by technique</vt:lpstr>
      <vt:lpstr>Data Visualisation Types of visualisation by technique</vt:lpstr>
      <vt:lpstr>Data Visualisation Types of visualisation by technique</vt:lpstr>
      <vt:lpstr>Data Visualisation Types of visualisation by technique</vt:lpstr>
      <vt:lpstr>Data Visualisation Types of visualisation by technique</vt:lpstr>
      <vt:lpstr>Data Visualisation Types of visualisation by technique</vt:lpstr>
      <vt:lpstr>Data Visualisation Types of visualisation by technique</vt:lpstr>
      <vt:lpstr>Data Visualisation Types of visualisation by technique</vt:lpstr>
      <vt:lpstr>Data Visualisation Types of visualisation by technique</vt:lpstr>
      <vt:lpstr>Data Visualisation Types of visualisation by technique</vt:lpstr>
      <vt:lpstr>Data Visualisation Types of visualisation by technique</vt:lpstr>
      <vt:lpstr>Data Visualisation Types of visualisation by technique</vt:lpstr>
      <vt:lpstr>Data Visualisation Types of visualisation by technique</vt:lpstr>
      <vt:lpstr>Data Visualisation Types of visualisation by technique</vt:lpstr>
      <vt:lpstr>Data Visualisation Types of visualisation by technique</vt:lpstr>
      <vt:lpstr>Data Visualisation Design basics</vt:lpstr>
      <vt:lpstr>Data Visualisation Design basics</vt:lpstr>
      <vt:lpstr>Data Visualisation Design basics</vt:lpstr>
      <vt:lpstr>Data Visualisation Design basics</vt:lpstr>
      <vt:lpstr>Data Visualisation Design basics</vt:lpstr>
      <vt:lpstr>Data Visualisation Design basics</vt:lpstr>
      <vt:lpstr>Data Visualisation Best practices</vt:lpstr>
      <vt:lpstr>Introduction to Data Visualisation</vt:lpstr>
      <vt:lpstr>Data Visualisation Use cases</vt:lpstr>
      <vt:lpstr>Data Visualisation Use cases</vt:lpstr>
      <vt:lpstr>Data Visualisation Use cases</vt:lpstr>
      <vt:lpstr>Data Visualisation Use cases</vt:lpstr>
      <vt:lpstr>Data Visualisation Use cases</vt:lpstr>
      <vt:lpstr>Data Visualisation Use cases</vt:lpstr>
      <vt:lpstr>Data Visualisation Use cases</vt:lpstr>
      <vt:lpstr>Data Visualisation  Use cases</vt:lpstr>
      <vt:lpstr>Data Visualisation  Use cases</vt:lpstr>
      <vt:lpstr>Data Visualisation Use cases</vt:lpstr>
      <vt:lpstr>Data Visualisation Use cases</vt:lpstr>
      <vt:lpstr>Data Visualisation Use cases</vt:lpstr>
      <vt:lpstr>Introduction to Data Visualisation</vt:lpstr>
      <vt:lpstr>Data Visualisation Visualisation Tools</vt:lpstr>
      <vt:lpstr>Data Visualisation Visualisation Tools</vt:lpstr>
      <vt:lpstr>Introduction to Data Visualisation</vt:lpstr>
      <vt:lpstr>Contents</vt:lpstr>
      <vt:lpstr>Introduction to Data Visualisation</vt:lpstr>
      <vt:lpstr>Visualising in MS Excel Creating a dashboard in Excel</vt:lpstr>
      <vt:lpstr>Visualising in MS Excel Creating a dashboard in Excel</vt:lpstr>
      <vt:lpstr>Visualising in MS Excel Creating a dashboard in Excel</vt:lpstr>
      <vt:lpstr>Visualising in MS Excel Creating a dashboard in Excel</vt:lpstr>
      <vt:lpstr>Visualising in MS Excel Creating a dashboard in Excel</vt:lpstr>
      <vt:lpstr>Visualising in MS Excel Creating a dashboard in Excel</vt:lpstr>
      <vt:lpstr>Visualising in MS Excel Creating a dashboard in Excel</vt:lpstr>
      <vt:lpstr>Visualising in MS Excel Creating a dashboard in Excel</vt:lpstr>
      <vt:lpstr>Visualising in MS Excel Creating a dashboard in Excel</vt:lpstr>
      <vt:lpstr>Visualising in MS Excel Creating a dashboard in Excel</vt:lpstr>
      <vt:lpstr>Visualising in MS Excel Creating a dashboard in Excel</vt:lpstr>
      <vt:lpstr>Visualising in MS Excel Creating a dashboard in Excel</vt:lpstr>
      <vt:lpstr>Visualising in MS Excel Creating a dashboard in Excel</vt:lpstr>
      <vt:lpstr>Visualising in MS Excel Creating a dashboard in Excel</vt:lpstr>
      <vt:lpstr>Visualising in MS Excel Creating a dashboard in Excel</vt:lpstr>
      <vt:lpstr>Visualising in MS Excel Creating a dashboard in Excel</vt:lpstr>
      <vt:lpstr>Visualising in MS Excel Getting the data</vt:lpstr>
      <vt:lpstr>Visualising in MS Excel Getting the data</vt:lpstr>
      <vt:lpstr>Visualising in MS Excel Getting the data</vt:lpstr>
      <vt:lpstr>Visualising in MS Excel Getting the data</vt:lpstr>
      <vt:lpstr>Visualising in MS Excel Getting the data</vt:lpstr>
      <vt:lpstr>Visualising in MS Excel Getting the data</vt:lpstr>
      <vt:lpstr>Visualising in MS Excel Getting the data</vt:lpstr>
      <vt:lpstr>Visualising in MS Excel Creating a dashboard in Excel</vt:lpstr>
      <vt:lpstr>Introduction to Data Visualisation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Choosing the correct graph</vt:lpstr>
      <vt:lpstr>Effective visualisation Choosing the correct graph</vt:lpstr>
      <vt:lpstr>Effective visualisation Choosing the correct graph</vt:lpstr>
      <vt:lpstr>Effective visualisation Choosing the correct graph</vt:lpstr>
      <vt:lpstr>Effective visualisation Choosing the correct graph</vt:lpstr>
      <vt:lpstr>Effective visualisation Choosing the correct graph</vt:lpstr>
      <vt:lpstr>Effective visualisation Choosing the correct graph</vt:lpstr>
      <vt:lpstr>Effective visualisation Choosing the correct graph</vt:lpstr>
      <vt:lpstr>Introduction to Data Visualisation</vt:lpstr>
      <vt:lpstr>Visualising in MS Excel Pivot tables in Excel</vt:lpstr>
      <vt:lpstr>Visualising in MS Excel Obtaining the data</vt:lpstr>
      <vt:lpstr>Visualising in MS Excel Pivot tables in Excel</vt:lpstr>
      <vt:lpstr>Visualising in MS Excel Pivot tables in Excel</vt:lpstr>
      <vt:lpstr>Visualising in MS Excel Pivot tables in Excel</vt:lpstr>
      <vt:lpstr>Visualising in MS Excel Pivot tables in Excel</vt:lpstr>
      <vt:lpstr>Visualising in MS Excel Pivot tables in Excel</vt:lpstr>
      <vt:lpstr>Visualising in MS Excel Pivot tables in Excel</vt:lpstr>
      <vt:lpstr>Visualising in MS Excel Pivot tables in Excel</vt:lpstr>
      <vt:lpstr>Visualising in MS Excel Pivot tables in Excel</vt:lpstr>
      <vt:lpstr>Visualising in MS Excel Pivot tables in Excel</vt:lpstr>
      <vt:lpstr>Visualising in MS Excel Pivot tables in Excel</vt:lpstr>
      <vt:lpstr>Visualising in MS Excel Pivot tables in Excel</vt:lpstr>
      <vt:lpstr>Visualising in MS Excel Pivot tables in Excel</vt:lpstr>
      <vt:lpstr>Visualising in MS Excel Pivot tables in Excel</vt:lpstr>
      <vt:lpstr>Visualising in MS Excel Pivot tables in Excel</vt:lpstr>
      <vt:lpstr>Visualising in MS Excel Pivot tables in Excel</vt:lpstr>
      <vt:lpstr>Visualising in MS Excel Pivot tables in Excel</vt:lpstr>
      <vt:lpstr>Visualising in MS Excel Pivot tables in Excel</vt:lpstr>
      <vt:lpstr>Visualising in MS Excel Pivot tables in Excel</vt:lpstr>
      <vt:lpstr>Visualising in MS Excel Pivot tables in Excel</vt:lpstr>
      <vt:lpstr>Visualising in MS Excel Pivot tables in Excel</vt:lpstr>
      <vt:lpstr>Visualising in MS Excel Statistical package and visualisation</vt:lpstr>
      <vt:lpstr>Visualising in MS Excel Visualising on maps</vt:lpstr>
      <vt:lpstr>Visualising in MS Excel Visualising on maps</vt:lpstr>
      <vt:lpstr>Introduction to Data Visualisation</vt:lpstr>
      <vt:lpstr>Visualising in MS Excel Individual Projects</vt:lpstr>
      <vt:lpstr>Visualising in MS Excel Choosing Datasets</vt:lpstr>
      <vt:lpstr>Disclaimers</vt:lpstr>
    </vt:vector>
  </TitlesOfParts>
  <Company>PricewaterhouseCoopers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 Excel Training</dc:title>
  <dc:creator>Dimitrios Hytiroglou</dc:creator>
  <cp:lastModifiedBy>Dimitrios Hytiroglou</cp:lastModifiedBy>
  <cp:revision>568</cp:revision>
  <dcterms:created xsi:type="dcterms:W3CDTF">2016-07-12T07:28:22Z</dcterms:created>
  <dcterms:modified xsi:type="dcterms:W3CDTF">2016-12-13T18:21:50Z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B template version">
    <vt:lpwstr>6</vt:lpwstr>
  </property>
  <property fmtid="{D5CDD505-2E9C-101B-9397-08002B2CF9AE}" pid="3" name="TB template type">
    <vt:lpwstr>Onscreen</vt:lpwstr>
  </property>
  <property fmtid="{D5CDD505-2E9C-101B-9397-08002B2CF9AE}" pid="4" name="Template created by">
    <vt:lpwstr>PwC</vt:lpwstr>
  </property>
  <property fmtid="{D5CDD505-2E9C-101B-9397-08002B2CF9AE}" pid="5" name="Template version">
    <vt:lpwstr>6</vt:lpwstr>
  </property>
  <property fmtid="{D5CDD505-2E9C-101B-9397-08002B2CF9AE}" pid="6" name="ContentTypeId">
    <vt:lpwstr>0x0101008E49C3D400044AB3A2F1DD14073E74F6001D06D12572244BE3A11AAEE3ED60F576000AAB1FD6C2134AF1A3EA6F52344189D800285C76C2C94E8449B0B9A1EB86A01673</vt:lpwstr>
  </property>
  <property fmtid="{D5CDD505-2E9C-101B-9397-08002B2CF9AE}" pid="7" name="_dlc_DocIdItemGuid">
    <vt:lpwstr>24edbeab-f622-42f6-8e5f-3e60ec1dc195</vt:lpwstr>
  </property>
</Properties>
</file>