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5"/>
    <p:sldMasterId id="2147483753" r:id="rId6"/>
  </p:sldMasterIdLst>
  <p:notesMasterIdLst>
    <p:notesMasterId r:id="rId142"/>
  </p:notesMasterIdLst>
  <p:handoutMasterIdLst>
    <p:handoutMasterId r:id="rId143"/>
  </p:handoutMasterIdLst>
  <p:sldIdLst>
    <p:sldId id="607" r:id="rId7"/>
    <p:sldId id="803" r:id="rId8"/>
    <p:sldId id="824" r:id="rId9"/>
    <p:sldId id="808" r:id="rId10"/>
    <p:sldId id="861" r:id="rId11"/>
    <p:sldId id="825" r:id="rId12"/>
    <p:sldId id="809" r:id="rId13"/>
    <p:sldId id="810" r:id="rId14"/>
    <p:sldId id="811" r:id="rId15"/>
    <p:sldId id="826" r:id="rId16"/>
    <p:sldId id="770" r:id="rId17"/>
    <p:sldId id="827" r:id="rId18"/>
    <p:sldId id="812" r:id="rId19"/>
    <p:sldId id="813" r:id="rId20"/>
    <p:sldId id="820" r:id="rId21"/>
    <p:sldId id="821" r:id="rId22"/>
    <p:sldId id="822" r:id="rId23"/>
    <p:sldId id="823" r:id="rId24"/>
    <p:sldId id="815" r:id="rId25"/>
    <p:sldId id="845" r:id="rId26"/>
    <p:sldId id="844" r:id="rId27"/>
    <p:sldId id="843" r:id="rId28"/>
    <p:sldId id="745" r:id="rId29"/>
    <p:sldId id="757" r:id="rId30"/>
    <p:sldId id="748" r:id="rId31"/>
    <p:sldId id="749" r:id="rId32"/>
    <p:sldId id="750" r:id="rId33"/>
    <p:sldId id="829" r:id="rId34"/>
    <p:sldId id="830" r:id="rId35"/>
    <p:sldId id="831" r:id="rId36"/>
    <p:sldId id="832" r:id="rId37"/>
    <p:sldId id="833" r:id="rId38"/>
    <p:sldId id="834" r:id="rId39"/>
    <p:sldId id="835" r:id="rId40"/>
    <p:sldId id="836" r:id="rId41"/>
    <p:sldId id="837" r:id="rId42"/>
    <p:sldId id="838" r:id="rId43"/>
    <p:sldId id="839" r:id="rId44"/>
    <p:sldId id="840" r:id="rId45"/>
    <p:sldId id="841" r:id="rId46"/>
    <p:sldId id="752" r:id="rId47"/>
    <p:sldId id="753" r:id="rId48"/>
    <p:sldId id="747" r:id="rId49"/>
    <p:sldId id="746" r:id="rId50"/>
    <p:sldId id="754" r:id="rId51"/>
    <p:sldId id="626" r:id="rId52"/>
    <p:sldId id="816" r:id="rId53"/>
    <p:sldId id="736" r:id="rId54"/>
    <p:sldId id="847" r:id="rId55"/>
    <p:sldId id="850" r:id="rId56"/>
    <p:sldId id="851" r:id="rId57"/>
    <p:sldId id="853" r:id="rId58"/>
    <p:sldId id="854" r:id="rId59"/>
    <p:sldId id="855" r:id="rId60"/>
    <p:sldId id="617" r:id="rId61"/>
    <p:sldId id="618" r:id="rId62"/>
    <p:sldId id="800" r:id="rId63"/>
    <p:sldId id="817" r:id="rId64"/>
    <p:sldId id="646" r:id="rId65"/>
    <p:sldId id="801" r:id="rId66"/>
    <p:sldId id="630" r:id="rId67"/>
    <p:sldId id="631" r:id="rId68"/>
    <p:sldId id="632" r:id="rId69"/>
    <p:sldId id="634" r:id="rId70"/>
    <p:sldId id="635" r:id="rId71"/>
    <p:sldId id="636" r:id="rId72"/>
    <p:sldId id="637" r:id="rId73"/>
    <p:sldId id="638" r:id="rId74"/>
    <p:sldId id="639" r:id="rId75"/>
    <p:sldId id="641" r:id="rId76"/>
    <p:sldId id="642" r:id="rId77"/>
    <p:sldId id="643" r:id="rId78"/>
    <p:sldId id="644" r:id="rId79"/>
    <p:sldId id="658" r:id="rId80"/>
    <p:sldId id="659" r:id="rId81"/>
    <p:sldId id="660" r:id="rId82"/>
    <p:sldId id="661" r:id="rId83"/>
    <p:sldId id="662" r:id="rId84"/>
    <p:sldId id="663" r:id="rId85"/>
    <p:sldId id="665" r:id="rId86"/>
    <p:sldId id="666" r:id="rId87"/>
    <p:sldId id="667" r:id="rId88"/>
    <p:sldId id="668" r:id="rId89"/>
    <p:sldId id="669" r:id="rId90"/>
    <p:sldId id="670" r:id="rId91"/>
    <p:sldId id="789" r:id="rId92"/>
    <p:sldId id="790" r:id="rId93"/>
    <p:sldId id="671" r:id="rId94"/>
    <p:sldId id="672" r:id="rId95"/>
    <p:sldId id="673" r:id="rId96"/>
    <p:sldId id="674" r:id="rId97"/>
    <p:sldId id="675" r:id="rId98"/>
    <p:sldId id="676" r:id="rId99"/>
    <p:sldId id="677" r:id="rId100"/>
    <p:sldId id="678" r:id="rId101"/>
    <p:sldId id="679" r:id="rId102"/>
    <p:sldId id="680" r:id="rId103"/>
    <p:sldId id="682" r:id="rId104"/>
    <p:sldId id="681" r:id="rId105"/>
    <p:sldId id="683" r:id="rId106"/>
    <p:sldId id="684" r:id="rId107"/>
    <p:sldId id="685" r:id="rId108"/>
    <p:sldId id="687" r:id="rId109"/>
    <p:sldId id="688" r:id="rId110"/>
    <p:sldId id="689" r:id="rId111"/>
    <p:sldId id="692" r:id="rId112"/>
    <p:sldId id="691" r:id="rId113"/>
    <p:sldId id="693" r:id="rId114"/>
    <p:sldId id="696" r:id="rId115"/>
    <p:sldId id="694" r:id="rId116"/>
    <p:sldId id="791" r:id="rId117"/>
    <p:sldId id="798" r:id="rId118"/>
    <p:sldId id="792" r:id="rId119"/>
    <p:sldId id="794" r:id="rId120"/>
    <p:sldId id="793" r:id="rId121"/>
    <p:sldId id="795" r:id="rId122"/>
    <p:sldId id="796" r:id="rId123"/>
    <p:sldId id="857" r:id="rId124"/>
    <p:sldId id="760" r:id="rId125"/>
    <p:sldId id="751" r:id="rId126"/>
    <p:sldId id="787" r:id="rId127"/>
    <p:sldId id="818" r:id="rId128"/>
    <p:sldId id="858" r:id="rId129"/>
    <p:sldId id="780" r:id="rId130"/>
    <p:sldId id="778" r:id="rId131"/>
    <p:sldId id="859" r:id="rId132"/>
    <p:sldId id="860" r:id="rId133"/>
    <p:sldId id="782" r:id="rId134"/>
    <p:sldId id="783" r:id="rId135"/>
    <p:sldId id="784" r:id="rId136"/>
    <p:sldId id="779" r:id="rId137"/>
    <p:sldId id="802" r:id="rId138"/>
    <p:sldId id="819" r:id="rId139"/>
    <p:sldId id="856" r:id="rId140"/>
    <p:sldId id="259" r:id="rId141"/>
  </p:sldIdLst>
  <p:sldSz cx="9144000" cy="6858000" type="screen4x3"/>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436">
          <p15:clr>
            <a:srgbClr val="A4A3A4"/>
          </p15:clr>
        </p15:guide>
        <p15:guide id="3" orient="horz" pos="4179">
          <p15:clr>
            <a:srgbClr val="A4A3A4"/>
          </p15:clr>
        </p15:guide>
        <p15:guide id="4" orient="horz" pos="3888">
          <p15:clr>
            <a:srgbClr val="A4A3A4"/>
          </p15:clr>
        </p15:guide>
        <p15:guide id="5" orient="horz" pos="3984">
          <p15:clr>
            <a:srgbClr val="A4A3A4"/>
          </p15:clr>
        </p15:guide>
        <p15:guide id="6" orient="horz" pos="1104">
          <p15:clr>
            <a:srgbClr val="A4A3A4"/>
          </p15:clr>
        </p15:guide>
        <p15:guide id="7" orient="horz" pos="1008">
          <p15:clr>
            <a:srgbClr val="A4A3A4"/>
          </p15:clr>
        </p15:guide>
        <p15:guide id="8" orient="horz" pos="2448">
          <p15:clr>
            <a:srgbClr val="A4A3A4"/>
          </p15:clr>
        </p15:guide>
        <p15:guide id="9" orient="horz" pos="2544">
          <p15:clr>
            <a:srgbClr val="A4A3A4"/>
          </p15:clr>
        </p15:guide>
        <p15:guide id="10" orient="horz" pos="336">
          <p15:clr>
            <a:srgbClr val="A4A3A4"/>
          </p15:clr>
        </p15:guide>
        <p15:guide id="11" pos="2832">
          <p15:clr>
            <a:srgbClr val="A4A3A4"/>
          </p15:clr>
        </p15:guide>
        <p15:guide id="12" pos="336">
          <p15:clr>
            <a:srgbClr val="A4A3A4"/>
          </p15:clr>
        </p15:guide>
        <p15:guide id="13" pos="5424">
          <p15:clr>
            <a:srgbClr val="A4A3A4"/>
          </p15:clr>
        </p15:guide>
        <p15:guide id="14" pos="2928">
          <p15:clr>
            <a:srgbClr val="A4A3A4"/>
          </p15:clr>
        </p15:guide>
        <p15:guide id="15" pos="1968">
          <p15:clr>
            <a:srgbClr val="A4A3A4"/>
          </p15:clr>
        </p15:guide>
        <p15:guide id="16" pos="2070">
          <p15:clr>
            <a:srgbClr val="A4A3A4"/>
          </p15:clr>
        </p15:guide>
        <p15:guide id="17" pos="3792">
          <p15:clr>
            <a:srgbClr val="A4A3A4"/>
          </p15:clr>
        </p15:guide>
        <p15:guide id="18" pos="1104">
          <p15:clr>
            <a:srgbClr val="A4A3A4"/>
          </p15:clr>
        </p15:guide>
        <p15:guide id="19" pos="4656">
          <p15:clr>
            <a:srgbClr val="A4A3A4"/>
          </p15:clr>
        </p15:guide>
        <p15:guide id="20" pos="4560">
          <p15:clr>
            <a:srgbClr val="A4A3A4"/>
          </p15:clr>
        </p15:guide>
        <p15:guide id="21" pos="3696">
          <p15:clr>
            <a:srgbClr val="A4A3A4"/>
          </p15:clr>
        </p15:guide>
        <p15:guide id="22" pos="1200">
          <p15:clr>
            <a:srgbClr val="A4A3A4"/>
          </p15:clr>
        </p15:guide>
      </p15:sldGuideLst>
    </p:ext>
    <p:ext uri="{2D200454-40CA-4A62-9FC3-DE9A4176ACB9}">
      <p15:notesGuideLst xmlns:p15="http://schemas.microsoft.com/office/powerpoint/2012/main">
        <p15:guide id="1" orient="horz" pos="3104" userDrawn="1">
          <p15:clr>
            <a:srgbClr val="A4A3A4"/>
          </p15:clr>
        </p15:guide>
        <p15:guide id="2" pos="211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Sarah Carron" initials="SC" lastIdx="5" clrIdx="1">
    <p:extLst/>
  </p:cmAuthor>
  <p:cmAuthor id="2" name="Daniel Brulé" initials="DB" lastIdx="28" clrIdx="2">
    <p:extLst/>
  </p:cmAuthor>
  <p:cmAuthor id="3" name="Dimitrios Hytiroglou" initials="DH" lastIdx="56" clrIdx="3">
    <p:extLst/>
  </p:cmAuthor>
  <p:cmAuthor id="4" name="Brecht Wyns" initials="BW" lastIdx="56" clrIdx="4">
    <p:extLst/>
  </p:cmAuthor>
  <p:cmAuthor id="5" name="Eva Cobos Cortina" initials="ECC" lastIdx="3" clrIdx="5">
    <p:extLst/>
  </p:cmAuthor>
  <p:cmAuthor id="6" name="Christopher Hechter" initials="CH" lastIdx="3" clrIdx="6">
    <p:extLst>
      <p:ext uri="{19B8F6BF-5375-455C-9EA6-DF929625EA0E}">
        <p15:presenceInfo xmlns:p15="http://schemas.microsoft.com/office/powerpoint/2012/main" userId="S-1-5-21-1471047708-1026687513-316617838-462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3939"/>
    <a:srgbClr val="6EB43F"/>
    <a:srgbClr val="DC6900"/>
    <a:srgbClr val="602320"/>
    <a:srgbClr val="FFDC6D"/>
    <a:srgbClr val="F67500"/>
    <a:srgbClr val="BA6B6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800" autoAdjust="0"/>
  </p:normalViewPr>
  <p:slideViewPr>
    <p:cSldViewPr>
      <p:cViewPr>
        <p:scale>
          <a:sx n="90" d="100"/>
          <a:sy n="90" d="100"/>
        </p:scale>
        <p:origin x="1262" y="-178"/>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75" d="100"/>
        <a:sy n="75"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5" Type="http://schemas.openxmlformats.org/officeDocument/2006/relationships/slideMaster" Target="slideMasters/slideMaster1.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handoutMaster" Target="handoutMasters/handoutMaster1.xml"/><Relationship Id="rId14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05482" y="0"/>
            <a:ext cx="2911263" cy="492760"/>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07/03/2017</a:t>
            </a:fld>
            <a:endParaRPr lang="en-GB" dirty="0">
              <a:latin typeface="Arial" pitchFamily="34" charset="0"/>
              <a:cs typeface="Arial" pitchFamily="34" charset="0"/>
            </a:endParaRPr>
          </a:p>
        </p:txBody>
      </p:sp>
      <p:sp>
        <p:nvSpPr>
          <p:cNvPr id="4" name="Footer Placeholder 3"/>
          <p:cNvSpPr>
            <a:spLocks noGrp="1"/>
          </p:cNvSpPr>
          <p:nvPr>
            <p:ph type="ftr" sz="quarter" idx="2"/>
          </p:nvPr>
        </p:nvSpPr>
        <p:spPr>
          <a:xfrm>
            <a:off x="0" y="9360730"/>
            <a:ext cx="2911263" cy="492760"/>
          </a:xfrm>
          <a:prstGeom prst="rect">
            <a:avLst/>
          </a:prstGeom>
        </p:spPr>
        <p:txBody>
          <a:bodyPr vert="horz" lIns="91440" tIns="45720" rIns="91440" bIns="45720" rtlCol="0" anchor="b"/>
          <a:lstStyle>
            <a:lvl1pPr algn="l">
              <a:defRPr sz="1200"/>
            </a:lvl1pPr>
          </a:lstStyle>
          <a:p>
            <a:endParaRPr lang="en-GB" dirty="0">
              <a:latin typeface="Arial" pitchFamily="34" charset="0"/>
              <a:cs typeface="Arial" pitchFamily="34" charset="0"/>
            </a:endParaRPr>
          </a:p>
        </p:txBody>
      </p:sp>
      <p:sp>
        <p:nvSpPr>
          <p:cNvPr id="5" name="Slide Number Placeholder 4"/>
          <p:cNvSpPr>
            <a:spLocks noGrp="1"/>
          </p:cNvSpPr>
          <p:nvPr>
            <p:ph type="sldNum" sz="quarter" idx="3"/>
          </p:nvPr>
        </p:nvSpPr>
        <p:spPr>
          <a:xfrm>
            <a:off x="3805482" y="9360730"/>
            <a:ext cx="2911263" cy="492760"/>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0</a:t>
            </a:fld>
            <a:endParaRPr lang="en-GB" dirty="0">
              <a:latin typeface="Arial" pitchFamily="34" charset="0"/>
              <a:cs typeface="Arial" pitchFamily="34" charset="0"/>
            </a:endParaRPr>
          </a:p>
        </p:txBody>
      </p:sp>
    </p:spTree>
    <p:extLst>
      <p:ext uri="{BB962C8B-B14F-4D97-AF65-F5344CB8AC3E}">
        <p14:creationId xmlns:p14="http://schemas.microsoft.com/office/powerpoint/2010/main" val="2337599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dirty="0"/>
          </a:p>
        </p:txBody>
      </p:sp>
      <p:sp>
        <p:nvSpPr>
          <p:cNvPr id="3" name="Date Placeholder 2"/>
          <p:cNvSpPr>
            <a:spLocks noGrp="1"/>
          </p:cNvSpPr>
          <p:nvPr>
            <p:ph type="dt" idx="1"/>
          </p:nvPr>
        </p:nvSpPr>
        <p:spPr>
          <a:xfrm>
            <a:off x="3805482" y="0"/>
            <a:ext cx="2911263" cy="492760"/>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07/03/2017</a:t>
            </a:fld>
            <a:endParaRPr lang="en-GB" dirty="0"/>
          </a:p>
        </p:txBody>
      </p:sp>
      <p:sp>
        <p:nvSpPr>
          <p:cNvPr id="4" name="Slide Image Placeholder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1830" y="4681220"/>
            <a:ext cx="5374640" cy="443484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9360730"/>
            <a:ext cx="2911263" cy="49276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5"/>
          </p:nvPr>
        </p:nvSpPr>
        <p:spPr>
          <a:xfrm>
            <a:off x="3805482" y="9360730"/>
            <a:ext cx="2911263" cy="49276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dirty="0"/>
          </a:p>
        </p:txBody>
      </p:sp>
    </p:spTree>
    <p:extLst>
      <p:ext uri="{BB962C8B-B14F-4D97-AF65-F5344CB8AC3E}">
        <p14:creationId xmlns:p14="http://schemas.microsoft.com/office/powerpoint/2010/main" val="24259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help.qlik.com/en-US/sense/1.1/Content/Introduction.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elp.qlik.com/en-US/sense/1.1/Content/Introduction.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qlik.com/us/products/qlik-sense/qlik-sense-cloud"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07B8F03-BC93-4120-96CA-A36DF640BE24}" type="slidenum">
              <a:rPr lang="en-GB" smtClean="0"/>
              <a:pPr/>
              <a:t>1</a:t>
            </a:fld>
            <a:endParaRPr lang="en-GB" dirty="0"/>
          </a:p>
        </p:txBody>
      </p:sp>
    </p:spTree>
    <p:extLst>
      <p:ext uri="{BB962C8B-B14F-4D97-AF65-F5344CB8AC3E}">
        <p14:creationId xmlns:p14="http://schemas.microsoft.com/office/powerpoint/2010/main" val="1404197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Link: </a:t>
            </a:r>
            <a:r>
              <a:rPr lang="en-GB" sz="2000" dirty="0" smtClean="0">
                <a:hlinkClick r:id="rId3"/>
              </a:rPr>
              <a:t>https://help.qlik.com/en-US/sense/1.1/Content/Introduction.htm</a:t>
            </a:r>
            <a:r>
              <a:rPr lang="en-GB" sz="2000" dirty="0" smtClean="0"/>
              <a:t> (</a:t>
            </a:r>
            <a:r>
              <a:rPr lang="en-GB" sz="2000" dirty="0" err="1" smtClean="0"/>
              <a:t>Qlik</a:t>
            </a:r>
            <a:r>
              <a:rPr lang="en-GB" sz="2000" dirty="0" smtClean="0"/>
              <a:t>)</a:t>
            </a:r>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16</a:t>
            </a:fld>
            <a:endParaRPr lang="en-GB" dirty="0"/>
          </a:p>
        </p:txBody>
      </p:sp>
    </p:spTree>
    <p:extLst>
      <p:ext uri="{BB962C8B-B14F-4D97-AF65-F5344CB8AC3E}">
        <p14:creationId xmlns:p14="http://schemas.microsoft.com/office/powerpoint/2010/main" val="35676364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highlight all</a:t>
            </a:r>
            <a:r>
              <a:rPr lang="en-GB" baseline="0" dirty="0" smtClean="0"/>
              <a:t> the different kinds of exploring we can do through this dashboard.</a:t>
            </a:r>
          </a:p>
          <a:p>
            <a:r>
              <a:rPr lang="en-GB" baseline="0" dirty="0" smtClean="0"/>
              <a:t>Illustrate live by doing.</a:t>
            </a:r>
          </a:p>
          <a:p>
            <a:endParaRPr lang="en-GB" baseline="0" dirty="0" smtClean="0"/>
          </a:p>
          <a:p>
            <a:r>
              <a:rPr lang="en-GB" baseline="0" dirty="0" smtClean="0"/>
              <a:t>e.g. by selecting a Project we can immediately see how much money was contributed through it and in which countries and compare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111</a:t>
            </a:fld>
            <a:endParaRPr lang="en-GB" dirty="0"/>
          </a:p>
        </p:txBody>
      </p:sp>
    </p:spTree>
    <p:extLst>
      <p:ext uri="{BB962C8B-B14F-4D97-AF65-F5344CB8AC3E}">
        <p14:creationId xmlns:p14="http://schemas.microsoft.com/office/powerpoint/2010/main" val="66606960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highlight all</a:t>
            </a:r>
            <a:r>
              <a:rPr lang="en-GB" baseline="0" dirty="0" smtClean="0"/>
              <a:t> the different kinds of exploring we can do through this dashboard.</a:t>
            </a:r>
          </a:p>
          <a:p>
            <a:r>
              <a:rPr lang="en-GB" baseline="0" dirty="0" smtClean="0"/>
              <a:t>Illustrate live by doing.</a:t>
            </a:r>
          </a:p>
          <a:p>
            <a:endParaRPr lang="en-GB" baseline="0" dirty="0" smtClean="0"/>
          </a:p>
          <a:p>
            <a:r>
              <a:rPr lang="en-GB" baseline="0" dirty="0" smtClean="0"/>
              <a:t>e.g. by selecting a Project we can immediately see how much money was contributed through it and in which countries and compare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112</a:t>
            </a:fld>
            <a:endParaRPr lang="en-GB" dirty="0"/>
          </a:p>
        </p:txBody>
      </p:sp>
    </p:spTree>
    <p:extLst>
      <p:ext uri="{BB962C8B-B14F-4D97-AF65-F5344CB8AC3E}">
        <p14:creationId xmlns:p14="http://schemas.microsoft.com/office/powerpoint/2010/main" val="380167221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highlight all</a:t>
            </a:r>
            <a:r>
              <a:rPr lang="en-GB" baseline="0" dirty="0" smtClean="0"/>
              <a:t> the different kinds of exploring we can do through this dashboard.</a:t>
            </a:r>
          </a:p>
          <a:p>
            <a:r>
              <a:rPr lang="en-GB" baseline="0" dirty="0" smtClean="0"/>
              <a:t>Illustrate live by doing.</a:t>
            </a:r>
          </a:p>
          <a:p>
            <a:endParaRPr lang="en-GB" baseline="0" dirty="0" smtClean="0"/>
          </a:p>
          <a:p>
            <a:r>
              <a:rPr lang="en-GB" baseline="0" dirty="0" smtClean="0"/>
              <a:t>e.g. by selecting a Project we can immediately see how much money was contributed through it and in which countries and compare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113</a:t>
            </a:fld>
            <a:endParaRPr lang="en-GB" dirty="0"/>
          </a:p>
        </p:txBody>
      </p:sp>
    </p:spTree>
    <p:extLst>
      <p:ext uri="{BB962C8B-B14F-4D97-AF65-F5344CB8AC3E}">
        <p14:creationId xmlns:p14="http://schemas.microsoft.com/office/powerpoint/2010/main" val="268361364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highlight all</a:t>
            </a:r>
            <a:r>
              <a:rPr lang="en-GB" baseline="0" dirty="0" smtClean="0"/>
              <a:t> the different kinds of exploring we can do through this dashboard.</a:t>
            </a:r>
          </a:p>
          <a:p>
            <a:r>
              <a:rPr lang="en-GB" baseline="0" dirty="0" smtClean="0"/>
              <a:t>Illustrate live by doing.</a:t>
            </a:r>
          </a:p>
          <a:p>
            <a:endParaRPr lang="en-GB" baseline="0" dirty="0" smtClean="0"/>
          </a:p>
          <a:p>
            <a:r>
              <a:rPr lang="en-GB" baseline="0" dirty="0" smtClean="0"/>
              <a:t>e.g. by selecting a Project we can immediately see how much money was contributed through it and in which countries and compare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114</a:t>
            </a:fld>
            <a:endParaRPr lang="en-GB" dirty="0"/>
          </a:p>
        </p:txBody>
      </p:sp>
    </p:spTree>
    <p:extLst>
      <p:ext uri="{BB962C8B-B14F-4D97-AF65-F5344CB8AC3E}">
        <p14:creationId xmlns:p14="http://schemas.microsoft.com/office/powerpoint/2010/main" val="80577194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highlight all</a:t>
            </a:r>
            <a:r>
              <a:rPr lang="en-GB" baseline="0" dirty="0" smtClean="0"/>
              <a:t> the different kinds of exploring we can do through this dashboard.</a:t>
            </a:r>
          </a:p>
          <a:p>
            <a:r>
              <a:rPr lang="en-GB" baseline="0" dirty="0" smtClean="0"/>
              <a:t>Illustrate live by doing.</a:t>
            </a:r>
          </a:p>
          <a:p>
            <a:endParaRPr lang="en-GB" baseline="0" dirty="0" smtClean="0"/>
          </a:p>
          <a:p>
            <a:r>
              <a:rPr lang="en-GB" baseline="0" dirty="0" smtClean="0"/>
              <a:t>e.g. by selecting a Project we can immediately see how much money was contributed through it and in which countries and compare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115</a:t>
            </a:fld>
            <a:endParaRPr lang="en-GB" dirty="0"/>
          </a:p>
        </p:txBody>
      </p:sp>
    </p:spTree>
    <p:extLst>
      <p:ext uri="{BB962C8B-B14F-4D97-AF65-F5344CB8AC3E}">
        <p14:creationId xmlns:p14="http://schemas.microsoft.com/office/powerpoint/2010/main" val="30891146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highlight all</a:t>
            </a:r>
            <a:r>
              <a:rPr lang="en-GB" baseline="0" dirty="0" smtClean="0"/>
              <a:t> the different kinds of exploring we can do through this dashboard.</a:t>
            </a:r>
          </a:p>
          <a:p>
            <a:r>
              <a:rPr lang="en-GB" baseline="0" dirty="0" smtClean="0"/>
              <a:t>Illustrate live by doing.</a:t>
            </a:r>
          </a:p>
          <a:p>
            <a:endParaRPr lang="en-GB" baseline="0" dirty="0" smtClean="0"/>
          </a:p>
          <a:p>
            <a:r>
              <a:rPr lang="en-GB" baseline="0" dirty="0" smtClean="0"/>
              <a:t>e.g. by selecting a Project we can immediately see how much money was contributed through it and in which countries and compare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116</a:t>
            </a:fld>
            <a:endParaRPr lang="en-GB" dirty="0"/>
          </a:p>
        </p:txBody>
      </p:sp>
    </p:spTree>
    <p:extLst>
      <p:ext uri="{BB962C8B-B14F-4D97-AF65-F5344CB8AC3E}">
        <p14:creationId xmlns:p14="http://schemas.microsoft.com/office/powerpoint/2010/main" val="87850866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highlight all</a:t>
            </a:r>
            <a:r>
              <a:rPr lang="en-GB" baseline="0" dirty="0" smtClean="0"/>
              <a:t> the different kinds of exploring we can do through this dashboard.</a:t>
            </a:r>
          </a:p>
          <a:p>
            <a:r>
              <a:rPr lang="en-GB" baseline="0" dirty="0" smtClean="0"/>
              <a:t>Illustrate live by doing.</a:t>
            </a:r>
          </a:p>
          <a:p>
            <a:endParaRPr lang="en-GB" baseline="0" dirty="0" smtClean="0"/>
          </a:p>
          <a:p>
            <a:r>
              <a:rPr lang="en-GB" baseline="0" dirty="0" smtClean="0"/>
              <a:t>e.g. by selecting a Project we can immediately see how much money was contributed through it and in which countries and compare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117</a:t>
            </a:fld>
            <a:endParaRPr lang="en-GB" dirty="0"/>
          </a:p>
        </p:txBody>
      </p:sp>
    </p:spTree>
    <p:extLst>
      <p:ext uri="{BB962C8B-B14F-4D97-AF65-F5344CB8AC3E}">
        <p14:creationId xmlns:p14="http://schemas.microsoft.com/office/powerpoint/2010/main" val="185710846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B8F03-BC93-4120-96CA-A36DF640BE24}" type="slidenum">
              <a:rPr lang="en-GB" smtClean="0"/>
              <a:pPr/>
              <a:t>118</a:t>
            </a:fld>
            <a:endParaRPr lang="en-GB" dirty="0"/>
          </a:p>
        </p:txBody>
      </p:sp>
    </p:spTree>
    <p:extLst>
      <p:ext uri="{BB962C8B-B14F-4D97-AF65-F5344CB8AC3E}">
        <p14:creationId xmlns:p14="http://schemas.microsoft.com/office/powerpoint/2010/main" val="314299343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C00000"/>
                </a:solidFill>
              </a:rPr>
              <a:t>Here</a:t>
            </a:r>
            <a:r>
              <a:rPr lang="en-GB" sz="1200" baseline="0" dirty="0" smtClean="0">
                <a:solidFill>
                  <a:srgbClr val="C00000"/>
                </a:solidFill>
              </a:rPr>
              <a:t> we should illustrate LIVE shortly the features of Stories:</a:t>
            </a:r>
            <a:endParaRPr lang="en-GB" sz="1200" dirty="0" smtClean="0">
              <a:solidFill>
                <a:srgbClr val="C00000"/>
              </a:solidFill>
            </a:endParaRPr>
          </a:p>
          <a:p>
            <a:r>
              <a:rPr lang="en-GB" sz="1200" dirty="0" smtClean="0">
                <a:solidFill>
                  <a:srgbClr val="C00000"/>
                </a:solidFill>
              </a:rPr>
              <a:t>Internal Bookmarks,</a:t>
            </a:r>
            <a:r>
              <a:rPr lang="en-GB" sz="1200" baseline="0" dirty="0" smtClean="0">
                <a:solidFill>
                  <a:srgbClr val="C00000"/>
                </a:solidFill>
              </a:rPr>
              <a:t> Snapshots, Sheets, </a:t>
            </a:r>
            <a:r>
              <a:rPr lang="en-GB" sz="1200" dirty="0" smtClean="0">
                <a:solidFill>
                  <a:srgbClr val="C00000"/>
                </a:solidFill>
              </a:rPr>
              <a:t>external links, locking chart ratio, adding text,</a:t>
            </a:r>
            <a:r>
              <a:rPr lang="en-GB" sz="1200" baseline="0" dirty="0" smtClean="0">
                <a:solidFill>
                  <a:srgbClr val="C00000"/>
                </a:solidFill>
              </a:rPr>
              <a:t> </a:t>
            </a:r>
            <a:r>
              <a:rPr lang="en-GB" sz="1200" dirty="0" smtClean="0">
                <a:solidFill>
                  <a:srgbClr val="C00000"/>
                </a:solidFill>
              </a:rPr>
              <a:t>effects (highlight max value etc.)</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119</a:t>
            </a:fld>
            <a:endParaRPr lang="en-GB" dirty="0"/>
          </a:p>
        </p:txBody>
      </p:sp>
    </p:spTree>
    <p:extLst>
      <p:ext uri="{BB962C8B-B14F-4D97-AF65-F5344CB8AC3E}">
        <p14:creationId xmlns:p14="http://schemas.microsoft.com/office/powerpoint/2010/main" val="223452071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120</a:t>
            </a:fld>
            <a:endParaRPr lang="en-GB" dirty="0"/>
          </a:p>
        </p:txBody>
      </p:sp>
    </p:spTree>
    <p:extLst>
      <p:ext uri="{BB962C8B-B14F-4D97-AF65-F5344CB8AC3E}">
        <p14:creationId xmlns:p14="http://schemas.microsoft.com/office/powerpoint/2010/main" val="2595682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indent="0" algn="just">
              <a:buNone/>
            </a:pPr>
            <a:r>
              <a:rPr lang="en-GB" sz="1800" b="1" dirty="0" smtClean="0">
                <a:solidFill>
                  <a:schemeClr val="accent5"/>
                </a:solidFill>
              </a:rPr>
              <a:t>Develop your own data visualizations: </a:t>
            </a:r>
          </a:p>
          <a:p>
            <a:pPr lvl="0" indent="0" algn="just">
              <a:buNone/>
            </a:pPr>
            <a:r>
              <a:rPr lang="en-GB" sz="1800" dirty="0" smtClean="0"/>
              <a:t>With the provision of a simple base set of functions, users are able to easily and autonomously build new visualizations and uncover insights.</a:t>
            </a:r>
          </a:p>
          <a:p>
            <a:pPr lvl="0" indent="0" algn="just">
              <a:buNone/>
            </a:pPr>
            <a:r>
              <a:rPr lang="en-GB" sz="1800" b="1" dirty="0" smtClean="0">
                <a:solidFill>
                  <a:schemeClr val="accent5"/>
                </a:solidFill>
              </a:rPr>
              <a:t>Build dashboards on ad-hoc data sources: </a:t>
            </a:r>
          </a:p>
          <a:p>
            <a:pPr lvl="0" indent="0" algn="just">
              <a:buNone/>
            </a:pPr>
            <a:r>
              <a:rPr lang="en-GB" sz="1800" dirty="0" smtClean="0"/>
              <a:t>With simple access and linking of data sources, users can import new ad-hoc data sources to their dashboard</a:t>
            </a:r>
          </a:p>
          <a:p>
            <a:pPr marL="0" lvl="1" indent="-182880" algn="just">
              <a:buNone/>
            </a:pPr>
            <a:r>
              <a:rPr lang="en-GB" sz="1800" b="1" dirty="0" smtClean="0">
                <a:solidFill>
                  <a:schemeClr val="accent5"/>
                </a:solidFill>
              </a:rPr>
              <a:t>Tailor-made solutions: </a:t>
            </a:r>
          </a:p>
          <a:p>
            <a:pPr marL="0" lvl="1" indent="-182880">
              <a:buNone/>
            </a:pPr>
            <a:r>
              <a:rPr lang="en-GB" sz="1800" dirty="0" smtClean="0"/>
              <a:t>With the necessary technical expertise, it is possible to create genuinely unique customised dashboards and visualisations for any purpose necessary.</a:t>
            </a:r>
          </a:p>
          <a:p>
            <a:pPr marL="0" lvl="1" indent="-182880">
              <a:buNone/>
            </a:pPr>
            <a:endParaRPr lang="en-GB" sz="1800" dirty="0" smtClean="0"/>
          </a:p>
          <a:p>
            <a:pPr indent="0"/>
            <a:r>
              <a:rPr lang="en-GB" sz="1800" b="1" i="1" dirty="0" smtClean="0">
                <a:solidFill>
                  <a:schemeClr val="tx2"/>
                </a:solidFill>
              </a:rPr>
              <a:t>Dynamic data management</a:t>
            </a:r>
          </a:p>
          <a:p>
            <a:pPr marL="274320" lvl="2" indent="0" algn="just">
              <a:buNone/>
            </a:pPr>
            <a:r>
              <a:rPr lang="en-GB" sz="1800" dirty="0" smtClean="0">
                <a:solidFill>
                  <a:schemeClr val="accent5"/>
                </a:solidFill>
              </a:rPr>
              <a:t>Flexible: </a:t>
            </a:r>
          </a:p>
          <a:p>
            <a:pPr marL="274320" lvl="2" indent="0">
              <a:buNone/>
            </a:pPr>
            <a:r>
              <a:rPr lang="en-GB" sz="1800" dirty="0" err="1" smtClean="0"/>
              <a:t>Qlik</a:t>
            </a:r>
            <a:r>
              <a:rPr lang="en-GB" sz="1800" dirty="0" smtClean="0"/>
              <a:t> Sense allows to connect with a wide array of data sources and combinations them. Furthermore, it maintains an open connection with any data source used, thus any update in the source is automatically reflected in the app.</a:t>
            </a:r>
          </a:p>
          <a:p>
            <a:pPr marL="274320" lvl="2" indent="0">
              <a:buNone/>
            </a:pPr>
            <a:r>
              <a:rPr lang="en-GB" sz="1800" dirty="0" smtClean="0">
                <a:solidFill>
                  <a:schemeClr val="accent5"/>
                </a:solidFill>
              </a:rPr>
              <a:t>Fast:</a:t>
            </a:r>
          </a:p>
          <a:p>
            <a:pPr marL="274320" lvl="2" indent="0">
              <a:buNone/>
            </a:pPr>
            <a:r>
              <a:rPr lang="en-GB" sz="1800" dirty="0" smtClean="0"/>
              <a:t>An important strength of </a:t>
            </a:r>
            <a:r>
              <a:rPr lang="en-GB" sz="1800" dirty="0" err="1" smtClean="0"/>
              <a:t>Qlik</a:t>
            </a:r>
            <a:r>
              <a:rPr lang="en-GB" sz="1800" dirty="0" smtClean="0"/>
              <a:t> Sense is that all data is loaded and processed “in memory”. This allows for significantly faster loading and processing times.</a:t>
            </a:r>
          </a:p>
          <a:p>
            <a:pPr marL="0" lvl="1" indent="-182880">
              <a:buNone/>
            </a:pPr>
            <a:endParaRPr lang="en-GB" sz="1800" dirty="0" smtClean="0"/>
          </a:p>
          <a:p>
            <a:pPr marL="0" lvl="1" indent="-182880">
              <a:buNone/>
            </a:pPr>
            <a:endParaRPr lang="en-GB" sz="1800" dirty="0" smtClean="0"/>
          </a:p>
          <a:p>
            <a:pPr marL="0" marR="0" lvl="1" indent="-182880" algn="l" defTabSz="914400" rtl="0" eaLnBrk="1" fontAlgn="auto" latinLnBrk="0" hangingPunct="1">
              <a:lnSpc>
                <a:spcPct val="100000"/>
              </a:lnSpc>
              <a:spcBef>
                <a:spcPts val="0"/>
              </a:spcBef>
              <a:spcAft>
                <a:spcPts val="0"/>
              </a:spcAft>
              <a:buClrTx/>
              <a:buSzTx/>
              <a:buFontTx/>
              <a:buNone/>
              <a:tabLst/>
              <a:defRPr/>
            </a:pPr>
            <a:r>
              <a:rPr lang="en-GB" sz="1800" dirty="0" smtClean="0"/>
              <a:t>Link: </a:t>
            </a:r>
            <a:r>
              <a:rPr lang="en-GB" sz="1800" dirty="0" smtClean="0">
                <a:hlinkClick r:id="rId3"/>
              </a:rPr>
              <a:t>https://help.qlik.com/en-US/sense/1.1/Content/Introduction.htm</a:t>
            </a:r>
            <a:r>
              <a:rPr lang="en-GB" sz="1800" dirty="0" smtClean="0"/>
              <a:t> (</a:t>
            </a:r>
            <a:r>
              <a:rPr lang="en-GB" sz="1800" dirty="0" err="1" smtClean="0"/>
              <a:t>Qlik</a:t>
            </a:r>
            <a:r>
              <a:rPr lang="en-GB" sz="1800" dirty="0" smtClean="0"/>
              <a:t>)</a:t>
            </a:r>
          </a:p>
          <a:p>
            <a:pPr marL="0" lvl="1" indent="-182880">
              <a:buNone/>
            </a:pPr>
            <a:endParaRPr lang="en-GB" sz="1800" b="1" dirty="0" smtClean="0"/>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17</a:t>
            </a:fld>
            <a:endParaRPr lang="en-GB" dirty="0"/>
          </a:p>
        </p:txBody>
      </p:sp>
    </p:spTree>
    <p:extLst>
      <p:ext uri="{BB962C8B-B14F-4D97-AF65-F5344CB8AC3E}">
        <p14:creationId xmlns:p14="http://schemas.microsoft.com/office/powerpoint/2010/main" val="240717816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B8F03-BC93-4120-96CA-A36DF640BE24}" type="slidenum">
              <a:rPr lang="en-GB" smtClean="0"/>
              <a:pPr/>
              <a:t>122</a:t>
            </a:fld>
            <a:endParaRPr lang="en-GB" dirty="0"/>
          </a:p>
        </p:txBody>
      </p:sp>
    </p:spTree>
    <p:extLst>
      <p:ext uri="{BB962C8B-B14F-4D97-AF65-F5344CB8AC3E}">
        <p14:creationId xmlns:p14="http://schemas.microsoft.com/office/powerpoint/2010/main" val="217169559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124</a:t>
            </a:fld>
            <a:endParaRPr lang="en-GB" dirty="0"/>
          </a:p>
        </p:txBody>
      </p:sp>
    </p:spTree>
    <p:extLst>
      <p:ext uri="{BB962C8B-B14F-4D97-AF65-F5344CB8AC3E}">
        <p14:creationId xmlns:p14="http://schemas.microsoft.com/office/powerpoint/2010/main" val="296337210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125</a:t>
            </a:fld>
            <a:endParaRPr lang="en-GB" dirty="0"/>
          </a:p>
        </p:txBody>
      </p:sp>
    </p:spTree>
    <p:extLst>
      <p:ext uri="{BB962C8B-B14F-4D97-AF65-F5344CB8AC3E}">
        <p14:creationId xmlns:p14="http://schemas.microsoft.com/office/powerpoint/2010/main" val="227783979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126</a:t>
            </a:fld>
            <a:endParaRPr lang="en-GB" dirty="0"/>
          </a:p>
        </p:txBody>
      </p:sp>
    </p:spTree>
    <p:extLst>
      <p:ext uri="{BB962C8B-B14F-4D97-AF65-F5344CB8AC3E}">
        <p14:creationId xmlns:p14="http://schemas.microsoft.com/office/powerpoint/2010/main" val="34931652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127</a:t>
            </a:fld>
            <a:endParaRPr lang="en-GB" dirty="0"/>
          </a:p>
        </p:txBody>
      </p:sp>
    </p:spTree>
    <p:extLst>
      <p:ext uri="{BB962C8B-B14F-4D97-AF65-F5344CB8AC3E}">
        <p14:creationId xmlns:p14="http://schemas.microsoft.com/office/powerpoint/2010/main" val="86816686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128</a:t>
            </a:fld>
            <a:endParaRPr lang="en-GB" dirty="0"/>
          </a:p>
        </p:txBody>
      </p:sp>
    </p:spTree>
    <p:extLst>
      <p:ext uri="{BB962C8B-B14F-4D97-AF65-F5344CB8AC3E}">
        <p14:creationId xmlns:p14="http://schemas.microsoft.com/office/powerpoint/2010/main" val="137904378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129</a:t>
            </a:fld>
            <a:endParaRPr lang="en-GB" dirty="0"/>
          </a:p>
        </p:txBody>
      </p:sp>
    </p:spTree>
    <p:extLst>
      <p:ext uri="{BB962C8B-B14F-4D97-AF65-F5344CB8AC3E}">
        <p14:creationId xmlns:p14="http://schemas.microsoft.com/office/powerpoint/2010/main" val="90860456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130</a:t>
            </a:fld>
            <a:endParaRPr lang="en-GB" dirty="0"/>
          </a:p>
        </p:txBody>
      </p:sp>
    </p:spTree>
    <p:extLst>
      <p:ext uri="{BB962C8B-B14F-4D97-AF65-F5344CB8AC3E}">
        <p14:creationId xmlns:p14="http://schemas.microsoft.com/office/powerpoint/2010/main" val="245464688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131</a:t>
            </a:fld>
            <a:endParaRPr lang="en-GB" dirty="0"/>
          </a:p>
        </p:txBody>
      </p:sp>
    </p:spTree>
    <p:extLst>
      <p:ext uri="{BB962C8B-B14F-4D97-AF65-F5344CB8AC3E}">
        <p14:creationId xmlns:p14="http://schemas.microsoft.com/office/powerpoint/2010/main" val="247808922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132</a:t>
            </a:fld>
            <a:endParaRPr lang="en-GB" dirty="0"/>
          </a:p>
        </p:txBody>
      </p:sp>
    </p:spTree>
    <p:extLst>
      <p:ext uri="{BB962C8B-B14F-4D97-AF65-F5344CB8AC3E}">
        <p14:creationId xmlns:p14="http://schemas.microsoft.com/office/powerpoint/2010/main" val="1488067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indent="0"/>
            <a:r>
              <a:rPr lang="en-GB" sz="1800" b="1" i="1" dirty="0" smtClean="0">
                <a:solidFill>
                  <a:schemeClr val="accent1"/>
                </a:solidFill>
              </a:rPr>
              <a:t>Mobile Friendly</a:t>
            </a:r>
            <a:endParaRPr lang="en-GB" sz="1800" b="1" dirty="0" smtClean="0">
              <a:solidFill>
                <a:schemeClr val="accent5"/>
              </a:solidFill>
            </a:endParaRPr>
          </a:p>
          <a:p>
            <a:pPr lvl="1" indent="0">
              <a:buNone/>
            </a:pPr>
            <a:r>
              <a:rPr lang="en-GB" sz="1800" dirty="0" smtClean="0">
                <a:solidFill>
                  <a:schemeClr val="accent5"/>
                </a:solidFill>
              </a:rPr>
              <a:t>Responsive design: </a:t>
            </a:r>
            <a:endParaRPr lang="en-GB" sz="1800" dirty="0" smtClean="0"/>
          </a:p>
          <a:p>
            <a:pPr marL="274320" lvl="2" indent="0">
              <a:buNone/>
            </a:pPr>
            <a:r>
              <a:rPr lang="en-GB" sz="1800" dirty="0" err="1" smtClean="0"/>
              <a:t>Qlik</a:t>
            </a:r>
            <a:r>
              <a:rPr lang="en-GB" sz="1800" dirty="0" smtClean="0"/>
              <a:t> Sense allows users to develop multi-device experiences without having to test for the various environments. The fully responsive experience allows adaptability to any user device (Laptop, iPad, iPhone).</a:t>
            </a:r>
          </a:p>
          <a:p>
            <a:pPr marL="274320" lvl="2" indent="0">
              <a:buNone/>
            </a:pPr>
            <a:endParaRPr lang="en-GB" sz="1800" b="1" dirty="0" smtClean="0"/>
          </a:p>
          <a:p>
            <a:pPr lvl="1" indent="0" algn="just">
              <a:buNone/>
            </a:pPr>
            <a:r>
              <a:rPr lang="en-GB" sz="1800" dirty="0" smtClean="0">
                <a:solidFill>
                  <a:schemeClr val="accent5"/>
                </a:solidFill>
              </a:rPr>
              <a:t>Visualise &amp; Build: </a:t>
            </a:r>
          </a:p>
          <a:p>
            <a:pPr marL="274320" lvl="2" indent="0">
              <a:buNone/>
            </a:pPr>
            <a:r>
              <a:rPr lang="en-GB" sz="1800" dirty="0" smtClean="0"/>
              <a:t>Furthermore, it also supports the creation and editing of the visualisations on all these devices mobile devices. </a:t>
            </a:r>
          </a:p>
          <a:p>
            <a:pPr indent="0"/>
            <a:endParaRPr lang="en-GB" sz="1800" b="1" i="1" dirty="0" smtClean="0">
              <a:solidFill>
                <a:schemeClr val="tx2"/>
              </a:solidFill>
            </a:endParaRPr>
          </a:p>
          <a:p>
            <a:pPr indent="0"/>
            <a:r>
              <a:rPr lang="en-GB" sz="1800" b="1" i="1" dirty="0" smtClean="0">
                <a:solidFill>
                  <a:schemeClr val="tx2"/>
                </a:solidFill>
              </a:rPr>
              <a:t>Multiple ways to Publish &amp; Share work</a:t>
            </a:r>
          </a:p>
          <a:p>
            <a:pPr indent="0">
              <a:spcAft>
                <a:spcPts val="1200"/>
              </a:spcAft>
            </a:pPr>
            <a:r>
              <a:rPr lang="en-GB" sz="1800" dirty="0" smtClean="0"/>
              <a:t>There are various ways to publish and/or share visualisations with </a:t>
            </a:r>
            <a:r>
              <a:rPr lang="en-GB" sz="1800" dirty="0" err="1" smtClean="0"/>
              <a:t>Qlik</a:t>
            </a:r>
            <a:r>
              <a:rPr lang="en-GB" sz="1800" dirty="0" smtClean="0"/>
              <a:t> Sense:</a:t>
            </a:r>
          </a:p>
          <a:p>
            <a:pPr marL="560070" lvl="1" indent="-285750">
              <a:spcAft>
                <a:spcPts val="1200"/>
              </a:spcAft>
              <a:buFont typeface="Arial" panose="020B0604020202020204" pitchFamily="34" charset="0"/>
              <a:buChar char="•"/>
            </a:pPr>
            <a:r>
              <a:rPr lang="en-GB" sz="1800" dirty="0" smtClean="0"/>
              <a:t>Publish and share an app or parts of it in interactive form embedded in a </a:t>
            </a:r>
            <a:r>
              <a:rPr lang="en-GB" sz="1800" b="1" dirty="0" smtClean="0">
                <a:solidFill>
                  <a:schemeClr val="accent5"/>
                </a:solidFill>
              </a:rPr>
              <a:t>website</a:t>
            </a:r>
          </a:p>
          <a:p>
            <a:pPr marL="560070" lvl="1" indent="-285750">
              <a:spcAft>
                <a:spcPts val="1200"/>
              </a:spcAft>
              <a:buFont typeface="Arial" panose="020B0604020202020204" pitchFamily="34" charset="0"/>
              <a:buChar char="•"/>
            </a:pPr>
            <a:r>
              <a:rPr lang="en-GB" sz="1800" dirty="0" smtClean="0"/>
              <a:t>Publish and share the whole app or parts of it through the </a:t>
            </a:r>
            <a:r>
              <a:rPr lang="en-GB" sz="1800" b="1" dirty="0" err="1" smtClean="0">
                <a:solidFill>
                  <a:schemeClr val="accent5"/>
                </a:solidFill>
              </a:rPr>
              <a:t>Qlik</a:t>
            </a:r>
            <a:r>
              <a:rPr lang="en-GB" sz="1800" b="1" dirty="0" smtClean="0">
                <a:solidFill>
                  <a:schemeClr val="accent5"/>
                </a:solidFill>
              </a:rPr>
              <a:t> Cloud </a:t>
            </a:r>
            <a:endParaRPr lang="en-GB" sz="1800" b="1" dirty="0" smtClean="0"/>
          </a:p>
          <a:p>
            <a:pPr marL="560070" lvl="1" indent="-285750">
              <a:spcAft>
                <a:spcPts val="1200"/>
              </a:spcAft>
              <a:buFont typeface="Arial" panose="020B0604020202020204" pitchFamily="34" charset="0"/>
              <a:buChar char="•"/>
            </a:pPr>
            <a:r>
              <a:rPr lang="en-GB" sz="1800" dirty="0" smtClean="0"/>
              <a:t>Export a visualisation or whole set of them as a </a:t>
            </a:r>
            <a:r>
              <a:rPr lang="en-GB" sz="1800" b="1" dirty="0" smtClean="0">
                <a:solidFill>
                  <a:schemeClr val="accent5"/>
                </a:solidFill>
              </a:rPr>
              <a:t>PDF</a:t>
            </a:r>
            <a:endParaRPr lang="en-GB" sz="1800" b="1" dirty="0" smtClean="0"/>
          </a:p>
          <a:p>
            <a:pPr marL="560070" lvl="1" indent="-285750">
              <a:spcAft>
                <a:spcPts val="1200"/>
              </a:spcAft>
              <a:buFont typeface="Arial" panose="020B0604020202020204" pitchFamily="34" charset="0"/>
              <a:buChar char="•"/>
            </a:pPr>
            <a:r>
              <a:rPr lang="en-GB" sz="1800" dirty="0" smtClean="0"/>
              <a:t>Export visualisations as </a:t>
            </a:r>
            <a:r>
              <a:rPr lang="en-GB" sz="1800" b="1" dirty="0" smtClean="0">
                <a:solidFill>
                  <a:schemeClr val="accent5"/>
                </a:solidFill>
              </a:rPr>
              <a:t>images</a:t>
            </a:r>
            <a:r>
              <a:rPr lang="en-GB" sz="1800" dirty="0" smtClean="0"/>
              <a:t> (jpeg, </a:t>
            </a:r>
            <a:r>
              <a:rPr lang="en-GB" sz="1800" dirty="0" err="1" smtClean="0"/>
              <a:t>png</a:t>
            </a:r>
            <a:r>
              <a:rPr lang="en-GB" sz="1800" dirty="0" smtClean="0"/>
              <a:t> file)</a:t>
            </a:r>
          </a:p>
          <a:p>
            <a:pPr marL="560070" lvl="1" indent="-285750">
              <a:spcAft>
                <a:spcPts val="1200"/>
              </a:spcAft>
              <a:buFont typeface="Arial" panose="020B0604020202020204" pitchFamily="34" charset="0"/>
              <a:buChar char="•"/>
            </a:pPr>
            <a:r>
              <a:rPr lang="en-GB" sz="1800" dirty="0" smtClean="0"/>
              <a:t>Export the </a:t>
            </a:r>
            <a:r>
              <a:rPr lang="en-GB" sz="1800" b="1" dirty="0" smtClean="0">
                <a:solidFill>
                  <a:schemeClr val="accent5"/>
                </a:solidFill>
              </a:rPr>
              <a:t>data</a:t>
            </a:r>
            <a:r>
              <a:rPr lang="en-GB" sz="1800" dirty="0" smtClean="0"/>
              <a:t> included in visualisations as per its current state (i.e. taking into account filters, sorting etc.)</a:t>
            </a:r>
          </a:p>
          <a:p>
            <a:pPr marL="0" lvl="1" indent="-182880">
              <a:buNone/>
            </a:pPr>
            <a:endParaRPr lang="en-GB"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smtClean="0"/>
              <a:t>Link: </a:t>
            </a:r>
            <a:r>
              <a:rPr lang="en-GB" sz="1200" dirty="0" smtClean="0">
                <a:hlinkClick r:id="rId3"/>
              </a:rPr>
              <a:t>http://www.qlik.com/us/products/qlik-sense/qlik-sense-cloud</a:t>
            </a:r>
            <a:r>
              <a:rPr lang="en-GB" sz="1200" dirty="0" smtClean="0"/>
              <a:t> </a:t>
            </a:r>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18</a:t>
            </a:fld>
            <a:endParaRPr lang="en-GB" dirty="0"/>
          </a:p>
        </p:txBody>
      </p:sp>
    </p:spTree>
    <p:extLst>
      <p:ext uri="{BB962C8B-B14F-4D97-AF65-F5344CB8AC3E}">
        <p14:creationId xmlns:p14="http://schemas.microsoft.com/office/powerpoint/2010/main" val="196723705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B8F03-BC93-4120-96CA-A36DF640BE24}" type="slidenum">
              <a:rPr lang="en-GB" smtClean="0"/>
              <a:pPr/>
              <a:t>133</a:t>
            </a:fld>
            <a:endParaRPr lang="en-GB" dirty="0"/>
          </a:p>
        </p:txBody>
      </p:sp>
    </p:spTree>
    <p:extLst>
      <p:ext uri="{BB962C8B-B14F-4D97-AF65-F5344CB8AC3E}">
        <p14:creationId xmlns:p14="http://schemas.microsoft.com/office/powerpoint/2010/main" val="316895146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B8F03-BC93-4120-96CA-A36DF640BE24}" type="slidenum">
              <a:rPr lang="en-GB" smtClean="0"/>
              <a:pPr/>
              <a:t>134</a:t>
            </a:fld>
            <a:endParaRPr lang="en-GB" dirty="0"/>
          </a:p>
        </p:txBody>
      </p:sp>
    </p:spTree>
    <p:extLst>
      <p:ext uri="{BB962C8B-B14F-4D97-AF65-F5344CB8AC3E}">
        <p14:creationId xmlns:p14="http://schemas.microsoft.com/office/powerpoint/2010/main" val="57045899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135</a:t>
            </a:fld>
            <a:endParaRPr lang="en-GB" dirty="0"/>
          </a:p>
        </p:txBody>
      </p:sp>
    </p:spTree>
    <p:extLst>
      <p:ext uri="{BB962C8B-B14F-4D97-AF65-F5344CB8AC3E}">
        <p14:creationId xmlns:p14="http://schemas.microsoft.com/office/powerpoint/2010/main" val="2963690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20</a:t>
            </a:fld>
            <a:endParaRPr lang="en-GB" dirty="0"/>
          </a:p>
        </p:txBody>
      </p:sp>
    </p:spTree>
    <p:extLst>
      <p:ext uri="{BB962C8B-B14F-4D97-AF65-F5344CB8AC3E}">
        <p14:creationId xmlns:p14="http://schemas.microsoft.com/office/powerpoint/2010/main" val="2012440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23</a:t>
            </a:fld>
            <a:endParaRPr lang="en-GB" dirty="0"/>
          </a:p>
        </p:txBody>
      </p:sp>
    </p:spTree>
    <p:extLst>
      <p:ext uri="{BB962C8B-B14F-4D97-AF65-F5344CB8AC3E}">
        <p14:creationId xmlns:p14="http://schemas.microsoft.com/office/powerpoint/2010/main" val="4110579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24</a:t>
            </a:fld>
            <a:endParaRPr lang="en-GB" dirty="0"/>
          </a:p>
        </p:txBody>
      </p:sp>
    </p:spTree>
    <p:extLst>
      <p:ext uri="{BB962C8B-B14F-4D97-AF65-F5344CB8AC3E}">
        <p14:creationId xmlns:p14="http://schemas.microsoft.com/office/powerpoint/2010/main" val="428626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25</a:t>
            </a:fld>
            <a:endParaRPr lang="en-GB" dirty="0"/>
          </a:p>
        </p:txBody>
      </p:sp>
    </p:spTree>
    <p:extLst>
      <p:ext uri="{BB962C8B-B14F-4D97-AF65-F5344CB8AC3E}">
        <p14:creationId xmlns:p14="http://schemas.microsoft.com/office/powerpoint/2010/main" val="286295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26</a:t>
            </a:fld>
            <a:endParaRPr lang="en-GB" dirty="0"/>
          </a:p>
        </p:txBody>
      </p:sp>
    </p:spTree>
    <p:extLst>
      <p:ext uri="{BB962C8B-B14F-4D97-AF65-F5344CB8AC3E}">
        <p14:creationId xmlns:p14="http://schemas.microsoft.com/office/powerpoint/2010/main" val="1440405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27</a:t>
            </a:fld>
            <a:endParaRPr lang="en-GB" dirty="0"/>
          </a:p>
        </p:txBody>
      </p:sp>
    </p:spTree>
    <p:extLst>
      <p:ext uri="{BB962C8B-B14F-4D97-AF65-F5344CB8AC3E}">
        <p14:creationId xmlns:p14="http://schemas.microsoft.com/office/powerpoint/2010/main" val="2788953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28</a:t>
            </a:fld>
            <a:endParaRPr lang="en-GB" dirty="0"/>
          </a:p>
        </p:txBody>
      </p:sp>
    </p:spTree>
    <p:extLst>
      <p:ext uri="{BB962C8B-B14F-4D97-AF65-F5344CB8AC3E}">
        <p14:creationId xmlns:p14="http://schemas.microsoft.com/office/powerpoint/2010/main" val="179827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7</a:t>
            </a:fld>
            <a:endParaRPr lang="en-GB" dirty="0"/>
          </a:p>
        </p:txBody>
      </p:sp>
    </p:spTree>
    <p:extLst>
      <p:ext uri="{BB962C8B-B14F-4D97-AF65-F5344CB8AC3E}">
        <p14:creationId xmlns:p14="http://schemas.microsoft.com/office/powerpoint/2010/main" val="1051843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29</a:t>
            </a:fld>
            <a:endParaRPr lang="en-GB" dirty="0"/>
          </a:p>
        </p:txBody>
      </p:sp>
    </p:spTree>
    <p:extLst>
      <p:ext uri="{BB962C8B-B14F-4D97-AF65-F5344CB8AC3E}">
        <p14:creationId xmlns:p14="http://schemas.microsoft.com/office/powerpoint/2010/main" val="3628798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30</a:t>
            </a:fld>
            <a:endParaRPr lang="en-GB" dirty="0"/>
          </a:p>
        </p:txBody>
      </p:sp>
    </p:spTree>
    <p:extLst>
      <p:ext uri="{BB962C8B-B14F-4D97-AF65-F5344CB8AC3E}">
        <p14:creationId xmlns:p14="http://schemas.microsoft.com/office/powerpoint/2010/main" val="3080634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31</a:t>
            </a:fld>
            <a:endParaRPr lang="en-GB" dirty="0"/>
          </a:p>
        </p:txBody>
      </p:sp>
    </p:spTree>
    <p:extLst>
      <p:ext uri="{BB962C8B-B14F-4D97-AF65-F5344CB8AC3E}">
        <p14:creationId xmlns:p14="http://schemas.microsoft.com/office/powerpoint/2010/main" val="2848358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32</a:t>
            </a:fld>
            <a:endParaRPr lang="en-GB" dirty="0"/>
          </a:p>
        </p:txBody>
      </p:sp>
    </p:spTree>
    <p:extLst>
      <p:ext uri="{BB962C8B-B14F-4D97-AF65-F5344CB8AC3E}">
        <p14:creationId xmlns:p14="http://schemas.microsoft.com/office/powerpoint/2010/main" val="2767733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33</a:t>
            </a:fld>
            <a:endParaRPr lang="en-GB" dirty="0"/>
          </a:p>
        </p:txBody>
      </p:sp>
    </p:spTree>
    <p:extLst>
      <p:ext uri="{BB962C8B-B14F-4D97-AF65-F5344CB8AC3E}">
        <p14:creationId xmlns:p14="http://schemas.microsoft.com/office/powerpoint/2010/main" val="244236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34</a:t>
            </a:fld>
            <a:endParaRPr lang="en-GB" dirty="0"/>
          </a:p>
        </p:txBody>
      </p:sp>
    </p:spTree>
    <p:extLst>
      <p:ext uri="{BB962C8B-B14F-4D97-AF65-F5344CB8AC3E}">
        <p14:creationId xmlns:p14="http://schemas.microsoft.com/office/powerpoint/2010/main" val="208643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35</a:t>
            </a:fld>
            <a:endParaRPr lang="en-GB" dirty="0"/>
          </a:p>
        </p:txBody>
      </p:sp>
    </p:spTree>
    <p:extLst>
      <p:ext uri="{BB962C8B-B14F-4D97-AF65-F5344CB8AC3E}">
        <p14:creationId xmlns:p14="http://schemas.microsoft.com/office/powerpoint/2010/main" val="3787615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36</a:t>
            </a:fld>
            <a:endParaRPr lang="en-GB" dirty="0"/>
          </a:p>
        </p:txBody>
      </p:sp>
    </p:spTree>
    <p:extLst>
      <p:ext uri="{BB962C8B-B14F-4D97-AF65-F5344CB8AC3E}">
        <p14:creationId xmlns:p14="http://schemas.microsoft.com/office/powerpoint/2010/main" val="3701832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37</a:t>
            </a:fld>
            <a:endParaRPr lang="en-GB" dirty="0"/>
          </a:p>
        </p:txBody>
      </p:sp>
    </p:spTree>
    <p:extLst>
      <p:ext uri="{BB962C8B-B14F-4D97-AF65-F5344CB8AC3E}">
        <p14:creationId xmlns:p14="http://schemas.microsoft.com/office/powerpoint/2010/main" val="149309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38</a:t>
            </a:fld>
            <a:endParaRPr lang="en-GB" dirty="0"/>
          </a:p>
        </p:txBody>
      </p:sp>
    </p:spTree>
    <p:extLst>
      <p:ext uri="{BB962C8B-B14F-4D97-AF65-F5344CB8AC3E}">
        <p14:creationId xmlns:p14="http://schemas.microsoft.com/office/powerpoint/2010/main" val="427577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dirty="0"/>
          </a:p>
        </p:txBody>
      </p:sp>
    </p:spTree>
    <p:extLst>
      <p:ext uri="{BB962C8B-B14F-4D97-AF65-F5344CB8AC3E}">
        <p14:creationId xmlns:p14="http://schemas.microsoft.com/office/powerpoint/2010/main" val="1922200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39</a:t>
            </a:fld>
            <a:endParaRPr lang="en-GB" dirty="0"/>
          </a:p>
        </p:txBody>
      </p:sp>
    </p:spTree>
    <p:extLst>
      <p:ext uri="{BB962C8B-B14F-4D97-AF65-F5344CB8AC3E}">
        <p14:creationId xmlns:p14="http://schemas.microsoft.com/office/powerpoint/2010/main" val="3243693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40</a:t>
            </a:fld>
            <a:endParaRPr lang="en-GB" dirty="0"/>
          </a:p>
        </p:txBody>
      </p:sp>
    </p:spTree>
    <p:extLst>
      <p:ext uri="{BB962C8B-B14F-4D97-AF65-F5344CB8AC3E}">
        <p14:creationId xmlns:p14="http://schemas.microsoft.com/office/powerpoint/2010/main" val="117725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41</a:t>
            </a:fld>
            <a:endParaRPr lang="en-GB" dirty="0"/>
          </a:p>
        </p:txBody>
      </p:sp>
    </p:spTree>
    <p:extLst>
      <p:ext uri="{BB962C8B-B14F-4D97-AF65-F5344CB8AC3E}">
        <p14:creationId xmlns:p14="http://schemas.microsoft.com/office/powerpoint/2010/main" val="3113250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42</a:t>
            </a:fld>
            <a:endParaRPr lang="en-GB" dirty="0"/>
          </a:p>
        </p:txBody>
      </p:sp>
    </p:spTree>
    <p:extLst>
      <p:ext uri="{BB962C8B-B14F-4D97-AF65-F5344CB8AC3E}">
        <p14:creationId xmlns:p14="http://schemas.microsoft.com/office/powerpoint/2010/main" val="1182903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43</a:t>
            </a:fld>
            <a:endParaRPr lang="en-GB" dirty="0"/>
          </a:p>
        </p:txBody>
      </p:sp>
    </p:spTree>
    <p:extLst>
      <p:ext uri="{BB962C8B-B14F-4D97-AF65-F5344CB8AC3E}">
        <p14:creationId xmlns:p14="http://schemas.microsoft.com/office/powerpoint/2010/main" val="2165887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44</a:t>
            </a:fld>
            <a:endParaRPr lang="en-GB" dirty="0"/>
          </a:p>
        </p:txBody>
      </p:sp>
    </p:spTree>
    <p:extLst>
      <p:ext uri="{BB962C8B-B14F-4D97-AF65-F5344CB8AC3E}">
        <p14:creationId xmlns:p14="http://schemas.microsoft.com/office/powerpoint/2010/main" val="2050881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Make a comment here on the example</a:t>
            </a:r>
            <a:r>
              <a:rPr lang="en-GB" baseline="0" dirty="0" smtClean="0"/>
              <a:t> of fixing up visualisations with an organisations colours and letting the users reuse them as they wish while retaining the fixed appearance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45</a:t>
            </a:fld>
            <a:endParaRPr lang="en-GB" dirty="0"/>
          </a:p>
        </p:txBody>
      </p:sp>
    </p:spTree>
    <p:extLst>
      <p:ext uri="{BB962C8B-B14F-4D97-AF65-F5344CB8AC3E}">
        <p14:creationId xmlns:p14="http://schemas.microsoft.com/office/powerpoint/2010/main" val="20569372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Keep in mind that often help you find online</a:t>
            </a:r>
            <a:r>
              <a:rPr lang="en-GB" baseline="0" dirty="0" smtClean="0"/>
              <a:t> relating to </a:t>
            </a:r>
            <a:r>
              <a:rPr lang="en-GB" baseline="0" dirty="0" err="1" smtClean="0"/>
              <a:t>Qlik</a:t>
            </a:r>
            <a:r>
              <a:rPr lang="en-GB" baseline="0" dirty="0" smtClean="0"/>
              <a:t> View is also applicable to </a:t>
            </a:r>
            <a:r>
              <a:rPr lang="en-GB" baseline="0" dirty="0" err="1" smtClean="0"/>
              <a:t>Qlik</a:t>
            </a:r>
            <a:r>
              <a:rPr lang="en-GB" baseline="0" dirty="0" smtClean="0"/>
              <a:t> Sense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46</a:t>
            </a:fld>
            <a:endParaRPr lang="en-GB" dirty="0"/>
          </a:p>
        </p:txBody>
      </p:sp>
    </p:spTree>
    <p:extLst>
      <p:ext uri="{BB962C8B-B14F-4D97-AF65-F5344CB8AC3E}">
        <p14:creationId xmlns:p14="http://schemas.microsoft.com/office/powerpoint/2010/main" val="1194921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48</a:t>
            </a:fld>
            <a:endParaRPr lang="en-GB" dirty="0"/>
          </a:p>
        </p:txBody>
      </p:sp>
    </p:spTree>
    <p:extLst>
      <p:ext uri="{BB962C8B-B14F-4D97-AF65-F5344CB8AC3E}">
        <p14:creationId xmlns:p14="http://schemas.microsoft.com/office/powerpoint/2010/main" val="370535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49</a:t>
            </a:fld>
            <a:endParaRPr lang="en-GB" dirty="0"/>
          </a:p>
        </p:txBody>
      </p:sp>
    </p:spTree>
    <p:extLst>
      <p:ext uri="{BB962C8B-B14F-4D97-AF65-F5344CB8AC3E}">
        <p14:creationId xmlns:p14="http://schemas.microsoft.com/office/powerpoint/2010/main" val="249650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a:t>
            </a:fld>
            <a:endParaRPr lang="en-GB" dirty="0"/>
          </a:p>
        </p:txBody>
      </p:sp>
    </p:spTree>
    <p:extLst>
      <p:ext uri="{BB962C8B-B14F-4D97-AF65-F5344CB8AC3E}">
        <p14:creationId xmlns:p14="http://schemas.microsoft.com/office/powerpoint/2010/main" val="38200583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50</a:t>
            </a:fld>
            <a:endParaRPr lang="en-GB" dirty="0"/>
          </a:p>
        </p:txBody>
      </p:sp>
    </p:spTree>
    <p:extLst>
      <p:ext uri="{BB962C8B-B14F-4D97-AF65-F5344CB8AC3E}">
        <p14:creationId xmlns:p14="http://schemas.microsoft.com/office/powerpoint/2010/main" val="1852489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51</a:t>
            </a:fld>
            <a:endParaRPr lang="en-GB" dirty="0"/>
          </a:p>
        </p:txBody>
      </p:sp>
    </p:spTree>
    <p:extLst>
      <p:ext uri="{BB962C8B-B14F-4D97-AF65-F5344CB8AC3E}">
        <p14:creationId xmlns:p14="http://schemas.microsoft.com/office/powerpoint/2010/main" val="2770793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52</a:t>
            </a:fld>
            <a:endParaRPr lang="en-GB" dirty="0"/>
          </a:p>
        </p:txBody>
      </p:sp>
    </p:spTree>
    <p:extLst>
      <p:ext uri="{BB962C8B-B14F-4D97-AF65-F5344CB8AC3E}">
        <p14:creationId xmlns:p14="http://schemas.microsoft.com/office/powerpoint/2010/main" val="11324243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53</a:t>
            </a:fld>
            <a:endParaRPr lang="en-GB" dirty="0"/>
          </a:p>
        </p:txBody>
      </p:sp>
    </p:spTree>
    <p:extLst>
      <p:ext uri="{BB962C8B-B14F-4D97-AF65-F5344CB8AC3E}">
        <p14:creationId xmlns:p14="http://schemas.microsoft.com/office/powerpoint/2010/main" val="933176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54</a:t>
            </a:fld>
            <a:endParaRPr lang="en-GB" dirty="0"/>
          </a:p>
        </p:txBody>
      </p:sp>
    </p:spTree>
    <p:extLst>
      <p:ext uri="{BB962C8B-B14F-4D97-AF65-F5344CB8AC3E}">
        <p14:creationId xmlns:p14="http://schemas.microsoft.com/office/powerpoint/2010/main" val="1230906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Must check the exact</a:t>
            </a:r>
            <a:r>
              <a:rPr lang="en-GB" baseline="0" dirty="0" smtClean="0"/>
              <a:t> mechanism of the linking feature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55</a:t>
            </a:fld>
            <a:endParaRPr lang="en-GB" dirty="0"/>
          </a:p>
        </p:txBody>
      </p:sp>
    </p:spTree>
    <p:extLst>
      <p:ext uri="{BB962C8B-B14F-4D97-AF65-F5344CB8AC3E}">
        <p14:creationId xmlns:p14="http://schemas.microsoft.com/office/powerpoint/2010/main" val="17822846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56</a:t>
            </a:fld>
            <a:endParaRPr lang="en-GB" dirty="0"/>
          </a:p>
        </p:txBody>
      </p:sp>
    </p:spTree>
    <p:extLst>
      <p:ext uri="{BB962C8B-B14F-4D97-AF65-F5344CB8AC3E}">
        <p14:creationId xmlns:p14="http://schemas.microsoft.com/office/powerpoint/2010/main" val="39127692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Must check the exact</a:t>
            </a:r>
            <a:r>
              <a:rPr lang="en-GB" baseline="0" dirty="0" smtClean="0"/>
              <a:t> mechanism of the linking feature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57</a:t>
            </a:fld>
            <a:endParaRPr lang="en-GB" dirty="0"/>
          </a:p>
        </p:txBody>
      </p:sp>
    </p:spTree>
    <p:extLst>
      <p:ext uri="{BB962C8B-B14F-4D97-AF65-F5344CB8AC3E}">
        <p14:creationId xmlns:p14="http://schemas.microsoft.com/office/powerpoint/2010/main" val="37414659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59</a:t>
            </a:fld>
            <a:endParaRPr lang="en-GB" dirty="0"/>
          </a:p>
        </p:txBody>
      </p:sp>
    </p:spTree>
    <p:extLst>
      <p:ext uri="{BB962C8B-B14F-4D97-AF65-F5344CB8AC3E}">
        <p14:creationId xmlns:p14="http://schemas.microsoft.com/office/powerpoint/2010/main" val="11845713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60</a:t>
            </a:fld>
            <a:endParaRPr lang="en-GB" dirty="0"/>
          </a:p>
        </p:txBody>
      </p:sp>
    </p:spTree>
    <p:extLst>
      <p:ext uri="{BB962C8B-B14F-4D97-AF65-F5344CB8AC3E}">
        <p14:creationId xmlns:p14="http://schemas.microsoft.com/office/powerpoint/2010/main" val="3682521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10</a:t>
            </a:fld>
            <a:endParaRPr lang="en-GB" dirty="0"/>
          </a:p>
        </p:txBody>
      </p:sp>
    </p:spTree>
    <p:extLst>
      <p:ext uri="{BB962C8B-B14F-4D97-AF65-F5344CB8AC3E}">
        <p14:creationId xmlns:p14="http://schemas.microsoft.com/office/powerpoint/2010/main" val="25908466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61</a:t>
            </a:fld>
            <a:endParaRPr lang="en-GB" dirty="0"/>
          </a:p>
        </p:txBody>
      </p:sp>
    </p:spTree>
    <p:extLst>
      <p:ext uri="{BB962C8B-B14F-4D97-AF65-F5344CB8AC3E}">
        <p14:creationId xmlns:p14="http://schemas.microsoft.com/office/powerpoint/2010/main" val="3630917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62</a:t>
            </a:fld>
            <a:endParaRPr lang="en-GB" dirty="0"/>
          </a:p>
        </p:txBody>
      </p:sp>
    </p:spTree>
    <p:extLst>
      <p:ext uri="{BB962C8B-B14F-4D97-AF65-F5344CB8AC3E}">
        <p14:creationId xmlns:p14="http://schemas.microsoft.com/office/powerpoint/2010/main" val="18986585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63</a:t>
            </a:fld>
            <a:endParaRPr lang="en-GB" dirty="0"/>
          </a:p>
        </p:txBody>
      </p:sp>
    </p:spTree>
    <p:extLst>
      <p:ext uri="{BB962C8B-B14F-4D97-AF65-F5344CB8AC3E}">
        <p14:creationId xmlns:p14="http://schemas.microsoft.com/office/powerpoint/2010/main" val="12896672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64</a:t>
            </a:fld>
            <a:endParaRPr lang="en-GB" dirty="0"/>
          </a:p>
        </p:txBody>
      </p:sp>
    </p:spTree>
    <p:extLst>
      <p:ext uri="{BB962C8B-B14F-4D97-AF65-F5344CB8AC3E}">
        <p14:creationId xmlns:p14="http://schemas.microsoft.com/office/powerpoint/2010/main" val="16544280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65</a:t>
            </a:fld>
            <a:endParaRPr lang="en-GB" dirty="0"/>
          </a:p>
        </p:txBody>
      </p:sp>
    </p:spTree>
    <p:extLst>
      <p:ext uri="{BB962C8B-B14F-4D97-AF65-F5344CB8AC3E}">
        <p14:creationId xmlns:p14="http://schemas.microsoft.com/office/powerpoint/2010/main" val="19775673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66</a:t>
            </a:fld>
            <a:endParaRPr lang="en-GB" dirty="0"/>
          </a:p>
        </p:txBody>
      </p:sp>
    </p:spTree>
    <p:extLst>
      <p:ext uri="{BB962C8B-B14F-4D97-AF65-F5344CB8AC3E}">
        <p14:creationId xmlns:p14="http://schemas.microsoft.com/office/powerpoint/2010/main" val="22084453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67</a:t>
            </a:fld>
            <a:endParaRPr lang="en-GB" dirty="0"/>
          </a:p>
        </p:txBody>
      </p:sp>
    </p:spTree>
    <p:extLst>
      <p:ext uri="{BB962C8B-B14F-4D97-AF65-F5344CB8AC3E}">
        <p14:creationId xmlns:p14="http://schemas.microsoft.com/office/powerpoint/2010/main" val="7997409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68</a:t>
            </a:fld>
            <a:endParaRPr lang="en-GB" dirty="0"/>
          </a:p>
        </p:txBody>
      </p:sp>
    </p:spTree>
    <p:extLst>
      <p:ext uri="{BB962C8B-B14F-4D97-AF65-F5344CB8AC3E}">
        <p14:creationId xmlns:p14="http://schemas.microsoft.com/office/powerpoint/2010/main" val="41237125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69</a:t>
            </a:fld>
            <a:endParaRPr lang="en-GB" dirty="0"/>
          </a:p>
        </p:txBody>
      </p:sp>
    </p:spTree>
    <p:extLst>
      <p:ext uri="{BB962C8B-B14F-4D97-AF65-F5344CB8AC3E}">
        <p14:creationId xmlns:p14="http://schemas.microsoft.com/office/powerpoint/2010/main" val="28864391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70</a:t>
            </a:fld>
            <a:endParaRPr lang="en-GB" dirty="0"/>
          </a:p>
        </p:txBody>
      </p:sp>
    </p:spTree>
    <p:extLst>
      <p:ext uri="{BB962C8B-B14F-4D97-AF65-F5344CB8AC3E}">
        <p14:creationId xmlns:p14="http://schemas.microsoft.com/office/powerpoint/2010/main" val="2451814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a:t>
            </a:fld>
            <a:endParaRPr lang="en-GB" dirty="0"/>
          </a:p>
        </p:txBody>
      </p:sp>
    </p:spTree>
    <p:extLst>
      <p:ext uri="{BB962C8B-B14F-4D97-AF65-F5344CB8AC3E}">
        <p14:creationId xmlns:p14="http://schemas.microsoft.com/office/powerpoint/2010/main" val="6685523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Don’t forget to repeat the steps under project, maybe illustrate what happens</a:t>
            </a:r>
            <a:r>
              <a:rPr lang="en-GB" baseline="0" dirty="0" smtClean="0"/>
              <a:t> if you </a:t>
            </a:r>
            <a:r>
              <a:rPr lang="en-GB" baseline="0" dirty="0" err="1" smtClean="0"/>
              <a:t>dont</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71</a:t>
            </a:fld>
            <a:endParaRPr lang="en-GB" dirty="0"/>
          </a:p>
        </p:txBody>
      </p:sp>
    </p:spTree>
    <p:extLst>
      <p:ext uri="{BB962C8B-B14F-4D97-AF65-F5344CB8AC3E}">
        <p14:creationId xmlns:p14="http://schemas.microsoft.com/office/powerpoint/2010/main" val="14782127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72</a:t>
            </a:fld>
            <a:endParaRPr lang="en-GB" dirty="0"/>
          </a:p>
        </p:txBody>
      </p:sp>
    </p:spTree>
    <p:extLst>
      <p:ext uri="{BB962C8B-B14F-4D97-AF65-F5344CB8AC3E}">
        <p14:creationId xmlns:p14="http://schemas.microsoft.com/office/powerpoint/2010/main" val="3062894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73</a:t>
            </a:fld>
            <a:endParaRPr lang="en-GB" dirty="0"/>
          </a:p>
        </p:txBody>
      </p:sp>
    </p:spTree>
    <p:extLst>
      <p:ext uri="{BB962C8B-B14F-4D97-AF65-F5344CB8AC3E}">
        <p14:creationId xmlns:p14="http://schemas.microsoft.com/office/powerpoint/2010/main" val="32145239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74</a:t>
            </a:fld>
            <a:endParaRPr lang="en-GB" dirty="0"/>
          </a:p>
        </p:txBody>
      </p:sp>
    </p:spTree>
    <p:extLst>
      <p:ext uri="{BB962C8B-B14F-4D97-AF65-F5344CB8AC3E}">
        <p14:creationId xmlns:p14="http://schemas.microsoft.com/office/powerpoint/2010/main" val="10271974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75</a:t>
            </a:fld>
            <a:endParaRPr lang="en-GB" dirty="0"/>
          </a:p>
        </p:txBody>
      </p:sp>
    </p:spTree>
    <p:extLst>
      <p:ext uri="{BB962C8B-B14F-4D97-AF65-F5344CB8AC3E}">
        <p14:creationId xmlns:p14="http://schemas.microsoft.com/office/powerpoint/2010/main" val="4001543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SHOW ALL KINDS OF DIFFERENT WAYS TO FILTER THE DATA FROM</a:t>
            </a:r>
            <a:r>
              <a:rPr lang="en-GB" baseline="0" dirty="0" smtClean="0"/>
              <a:t> EITHER OR BOTH THE CHARTS AND BY COUNTRY OR PROJECT</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76</a:t>
            </a:fld>
            <a:endParaRPr lang="en-GB" dirty="0"/>
          </a:p>
        </p:txBody>
      </p:sp>
    </p:spTree>
    <p:extLst>
      <p:ext uri="{BB962C8B-B14F-4D97-AF65-F5344CB8AC3E}">
        <p14:creationId xmlns:p14="http://schemas.microsoft.com/office/powerpoint/2010/main" val="1433691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a title</a:t>
            </a:r>
          </a:p>
          <a:p>
            <a:r>
              <a:rPr lang="en-GB" dirty="0" smtClean="0"/>
              <a:t>Fix the Labels</a:t>
            </a:r>
          </a:p>
          <a:p>
            <a:r>
              <a:rPr lang="en-GB" dirty="0" smtClean="0"/>
              <a:t>Format as Money (</a:t>
            </a:r>
            <a:r>
              <a:rPr lang="el-GR" dirty="0" smtClean="0"/>
              <a:t>€</a:t>
            </a:r>
            <a:r>
              <a:rPr lang="en-GB" dirty="0" smtClean="0"/>
              <a:t>), Remove decimals OR Maybe</a:t>
            </a:r>
            <a:r>
              <a:rPr lang="en-GB" baseline="0" dirty="0" smtClean="0"/>
              <a:t> leave as Auto as we have the detailed number in the pivot table (explain pros and cons here)</a:t>
            </a:r>
          </a:p>
          <a:p>
            <a:r>
              <a:rPr lang="en-GB" baseline="0" dirty="0" smtClean="0"/>
              <a:t>Make the Y Axis scale narrower, keep only the label for simplicity as the title is self explanatory</a:t>
            </a:r>
          </a:p>
          <a:p>
            <a:r>
              <a:rPr lang="en-GB" baseline="0" dirty="0" smtClean="0"/>
              <a:t>Show how you can add “value labels to the chart”</a:t>
            </a:r>
          </a:p>
          <a:p>
            <a:r>
              <a:rPr lang="en-GB" baseline="0" dirty="0" smtClean="0"/>
              <a:t>Show you can keep the top 30 </a:t>
            </a:r>
            <a:r>
              <a:rPr lang="en-GB" baseline="0" dirty="0" err="1" smtClean="0"/>
              <a:t>etc</a:t>
            </a:r>
            <a:endParaRPr lang="en-GB" baseline="0" dirty="0" smtClean="0"/>
          </a:p>
          <a:p>
            <a:r>
              <a:rPr lang="en-GB" baseline="0" dirty="0" smtClean="0"/>
              <a:t>Show you an slant the labels of the countries</a:t>
            </a:r>
          </a:p>
          <a:p>
            <a:r>
              <a:rPr lang="en-GB" baseline="0" dirty="0" smtClean="0"/>
              <a:t>Show </a:t>
            </a:r>
            <a:r>
              <a:rPr lang="en-GB" baseline="0" dirty="0" err="1" smtClean="0"/>
              <a:t>color</a:t>
            </a:r>
            <a:r>
              <a:rPr lang="en-GB" baseline="0" dirty="0" smtClean="0"/>
              <a:t> gradient but say how it doesn’t add to anything at the moment</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77</a:t>
            </a:fld>
            <a:endParaRPr lang="en-GB" dirty="0"/>
          </a:p>
        </p:txBody>
      </p:sp>
    </p:spTree>
    <p:extLst>
      <p:ext uri="{BB962C8B-B14F-4D97-AF65-F5344CB8AC3E}">
        <p14:creationId xmlns:p14="http://schemas.microsoft.com/office/powerpoint/2010/main" val="41355971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78</a:t>
            </a:fld>
            <a:endParaRPr lang="en-GB" dirty="0"/>
          </a:p>
        </p:txBody>
      </p:sp>
    </p:spTree>
    <p:extLst>
      <p:ext uri="{BB962C8B-B14F-4D97-AF65-F5344CB8AC3E}">
        <p14:creationId xmlns:p14="http://schemas.microsoft.com/office/powerpoint/2010/main" val="41701709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79</a:t>
            </a:fld>
            <a:endParaRPr lang="en-GB" dirty="0"/>
          </a:p>
        </p:txBody>
      </p:sp>
    </p:spTree>
    <p:extLst>
      <p:ext uri="{BB962C8B-B14F-4D97-AF65-F5344CB8AC3E}">
        <p14:creationId xmlns:p14="http://schemas.microsoft.com/office/powerpoint/2010/main" val="25225402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80</a:t>
            </a:fld>
            <a:endParaRPr lang="en-GB" dirty="0"/>
          </a:p>
        </p:txBody>
      </p:sp>
    </p:spTree>
    <p:extLst>
      <p:ext uri="{BB962C8B-B14F-4D97-AF65-F5344CB8AC3E}">
        <p14:creationId xmlns:p14="http://schemas.microsoft.com/office/powerpoint/2010/main" val="714406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12</a:t>
            </a:fld>
            <a:endParaRPr lang="en-GB" dirty="0"/>
          </a:p>
        </p:txBody>
      </p:sp>
    </p:spTree>
    <p:extLst>
      <p:ext uri="{BB962C8B-B14F-4D97-AF65-F5344CB8AC3E}">
        <p14:creationId xmlns:p14="http://schemas.microsoft.com/office/powerpoint/2010/main" val="10359873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81</a:t>
            </a:fld>
            <a:endParaRPr lang="en-GB" dirty="0"/>
          </a:p>
        </p:txBody>
      </p:sp>
    </p:spTree>
    <p:extLst>
      <p:ext uri="{BB962C8B-B14F-4D97-AF65-F5344CB8AC3E}">
        <p14:creationId xmlns:p14="http://schemas.microsoft.com/office/powerpoint/2010/main" val="375793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82</a:t>
            </a:fld>
            <a:endParaRPr lang="en-GB" dirty="0"/>
          </a:p>
        </p:txBody>
      </p:sp>
    </p:spTree>
    <p:extLst>
      <p:ext uri="{BB962C8B-B14F-4D97-AF65-F5344CB8AC3E}">
        <p14:creationId xmlns:p14="http://schemas.microsoft.com/office/powerpoint/2010/main" val="7513114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83</a:t>
            </a:fld>
            <a:endParaRPr lang="en-GB" dirty="0"/>
          </a:p>
        </p:txBody>
      </p:sp>
    </p:spTree>
    <p:extLst>
      <p:ext uri="{BB962C8B-B14F-4D97-AF65-F5344CB8AC3E}">
        <p14:creationId xmlns:p14="http://schemas.microsoft.com/office/powerpoint/2010/main" val="38975758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84</a:t>
            </a:fld>
            <a:endParaRPr lang="en-GB" dirty="0"/>
          </a:p>
        </p:txBody>
      </p:sp>
    </p:spTree>
    <p:extLst>
      <p:ext uri="{BB962C8B-B14F-4D97-AF65-F5344CB8AC3E}">
        <p14:creationId xmlns:p14="http://schemas.microsoft.com/office/powerpoint/2010/main" val="25453285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Imagine that you have now replaced</a:t>
            </a:r>
            <a:r>
              <a:rPr lang="en-GB" baseline="0" dirty="0" smtClean="0"/>
              <a:t> the “country” and “CountryISO_2Char” fields with a single common field between the 2 data sources and is named “Country” with a capital “C”</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85</a:t>
            </a:fld>
            <a:endParaRPr lang="en-GB" dirty="0"/>
          </a:p>
        </p:txBody>
      </p:sp>
    </p:spTree>
    <p:extLst>
      <p:ext uri="{BB962C8B-B14F-4D97-AF65-F5344CB8AC3E}">
        <p14:creationId xmlns:p14="http://schemas.microsoft.com/office/powerpoint/2010/main" val="8706633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86</a:t>
            </a:fld>
            <a:endParaRPr lang="en-GB" dirty="0"/>
          </a:p>
        </p:txBody>
      </p:sp>
    </p:spTree>
    <p:extLst>
      <p:ext uri="{BB962C8B-B14F-4D97-AF65-F5344CB8AC3E}">
        <p14:creationId xmlns:p14="http://schemas.microsoft.com/office/powerpoint/2010/main" val="42709304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Imagine that you have now replaced</a:t>
            </a:r>
            <a:r>
              <a:rPr lang="en-GB" baseline="0" dirty="0" smtClean="0"/>
              <a:t> the “country” and “CountryISO_2Char” fields with a single common field between the 2 data sources and is named “Country” with a capital “C”</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87</a:t>
            </a:fld>
            <a:endParaRPr lang="en-GB" dirty="0"/>
          </a:p>
        </p:txBody>
      </p:sp>
    </p:spTree>
    <p:extLst>
      <p:ext uri="{BB962C8B-B14F-4D97-AF65-F5344CB8AC3E}">
        <p14:creationId xmlns:p14="http://schemas.microsoft.com/office/powerpoint/2010/main" val="16047638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Imagine that you have now replaced</a:t>
            </a:r>
            <a:r>
              <a:rPr lang="en-GB" baseline="0" dirty="0" smtClean="0"/>
              <a:t> the “country” and “CountryISO_2Char” fields with a single common field between the 2 data sources and is named “Country” with a capital “C”</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88</a:t>
            </a:fld>
            <a:endParaRPr lang="en-GB" dirty="0"/>
          </a:p>
        </p:txBody>
      </p:sp>
    </p:spTree>
    <p:extLst>
      <p:ext uri="{BB962C8B-B14F-4D97-AF65-F5344CB8AC3E}">
        <p14:creationId xmlns:p14="http://schemas.microsoft.com/office/powerpoint/2010/main" val="20164192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89</a:t>
            </a:fld>
            <a:endParaRPr lang="en-GB" dirty="0"/>
          </a:p>
        </p:txBody>
      </p:sp>
    </p:spTree>
    <p:extLst>
      <p:ext uri="{BB962C8B-B14F-4D97-AF65-F5344CB8AC3E}">
        <p14:creationId xmlns:p14="http://schemas.microsoft.com/office/powerpoint/2010/main" val="9614905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90</a:t>
            </a:fld>
            <a:endParaRPr lang="en-GB" dirty="0"/>
          </a:p>
        </p:txBody>
      </p:sp>
    </p:spTree>
    <p:extLst>
      <p:ext uri="{BB962C8B-B14F-4D97-AF65-F5344CB8AC3E}">
        <p14:creationId xmlns:p14="http://schemas.microsoft.com/office/powerpoint/2010/main" val="195025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13</a:t>
            </a:fld>
            <a:endParaRPr lang="en-GB" dirty="0"/>
          </a:p>
        </p:txBody>
      </p:sp>
    </p:spTree>
    <p:extLst>
      <p:ext uri="{BB962C8B-B14F-4D97-AF65-F5344CB8AC3E}">
        <p14:creationId xmlns:p14="http://schemas.microsoft.com/office/powerpoint/2010/main" val="5546021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91</a:t>
            </a:fld>
            <a:endParaRPr lang="en-GB" dirty="0"/>
          </a:p>
        </p:txBody>
      </p:sp>
    </p:spTree>
    <p:extLst>
      <p:ext uri="{BB962C8B-B14F-4D97-AF65-F5344CB8AC3E}">
        <p14:creationId xmlns:p14="http://schemas.microsoft.com/office/powerpoint/2010/main" val="15376338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92</a:t>
            </a:fld>
            <a:endParaRPr lang="en-GB" dirty="0"/>
          </a:p>
        </p:txBody>
      </p:sp>
    </p:spTree>
    <p:extLst>
      <p:ext uri="{BB962C8B-B14F-4D97-AF65-F5344CB8AC3E}">
        <p14:creationId xmlns:p14="http://schemas.microsoft.com/office/powerpoint/2010/main" val="263946890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the way notice that the name of the country is displayed fully as we used the “</a:t>
            </a:r>
            <a:r>
              <a:rPr lang="en-GB" dirty="0" err="1" smtClean="0"/>
              <a:t>ShortName</a:t>
            </a:r>
            <a:r>
              <a:rPr lang="en-GB" dirty="0" smtClean="0"/>
              <a:t>” field to create the areas on the map. However the connection between the “</a:t>
            </a:r>
            <a:r>
              <a:rPr lang="en-GB" dirty="0" err="1" smtClean="0"/>
              <a:t>ShortName</a:t>
            </a:r>
            <a:r>
              <a:rPr lang="en-GB" dirty="0" smtClean="0"/>
              <a:t>” and “</a:t>
            </a:r>
            <a:r>
              <a:rPr lang="en-GB" dirty="0" err="1" smtClean="0"/>
              <a:t>ecContribution</a:t>
            </a:r>
            <a:r>
              <a:rPr lang="en-GB" dirty="0" smtClean="0"/>
              <a:t>” fields is done through the now common “Country” field.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93</a:t>
            </a:fld>
            <a:endParaRPr lang="en-GB" dirty="0"/>
          </a:p>
        </p:txBody>
      </p:sp>
    </p:spTree>
    <p:extLst>
      <p:ext uri="{BB962C8B-B14F-4D97-AF65-F5344CB8AC3E}">
        <p14:creationId xmlns:p14="http://schemas.microsoft.com/office/powerpoint/2010/main" val="321490759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94</a:t>
            </a:fld>
            <a:endParaRPr lang="en-GB" dirty="0"/>
          </a:p>
        </p:txBody>
      </p:sp>
    </p:spTree>
    <p:extLst>
      <p:ext uri="{BB962C8B-B14F-4D97-AF65-F5344CB8AC3E}">
        <p14:creationId xmlns:p14="http://schemas.microsoft.com/office/powerpoint/2010/main" val="22113278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95</a:t>
            </a:fld>
            <a:endParaRPr lang="en-GB" dirty="0"/>
          </a:p>
        </p:txBody>
      </p:sp>
    </p:spTree>
    <p:extLst>
      <p:ext uri="{BB962C8B-B14F-4D97-AF65-F5344CB8AC3E}">
        <p14:creationId xmlns:p14="http://schemas.microsoft.com/office/powerpoint/2010/main" val="32182478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96</a:t>
            </a:fld>
            <a:endParaRPr lang="en-GB" dirty="0"/>
          </a:p>
        </p:txBody>
      </p:sp>
    </p:spTree>
    <p:extLst>
      <p:ext uri="{BB962C8B-B14F-4D97-AF65-F5344CB8AC3E}">
        <p14:creationId xmlns:p14="http://schemas.microsoft.com/office/powerpoint/2010/main" val="18808526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97</a:t>
            </a:fld>
            <a:endParaRPr lang="en-GB" dirty="0"/>
          </a:p>
        </p:txBody>
      </p:sp>
    </p:spTree>
    <p:extLst>
      <p:ext uri="{BB962C8B-B14F-4D97-AF65-F5344CB8AC3E}">
        <p14:creationId xmlns:p14="http://schemas.microsoft.com/office/powerpoint/2010/main" val="20056681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98</a:t>
            </a:fld>
            <a:endParaRPr lang="en-GB" dirty="0"/>
          </a:p>
        </p:txBody>
      </p:sp>
    </p:spTree>
    <p:extLst>
      <p:ext uri="{BB962C8B-B14F-4D97-AF65-F5344CB8AC3E}">
        <p14:creationId xmlns:p14="http://schemas.microsoft.com/office/powerpoint/2010/main" val="4718124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99</a:t>
            </a:fld>
            <a:endParaRPr lang="en-GB" dirty="0"/>
          </a:p>
        </p:txBody>
      </p:sp>
    </p:spTree>
    <p:extLst>
      <p:ext uri="{BB962C8B-B14F-4D97-AF65-F5344CB8AC3E}">
        <p14:creationId xmlns:p14="http://schemas.microsoft.com/office/powerpoint/2010/main" val="39260277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100</a:t>
            </a:fld>
            <a:endParaRPr lang="en-GB" dirty="0"/>
          </a:p>
        </p:txBody>
      </p:sp>
    </p:spTree>
    <p:extLst>
      <p:ext uri="{BB962C8B-B14F-4D97-AF65-F5344CB8AC3E}">
        <p14:creationId xmlns:p14="http://schemas.microsoft.com/office/powerpoint/2010/main" val="3430598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14</a:t>
            </a:fld>
            <a:endParaRPr lang="en-GB" dirty="0"/>
          </a:p>
        </p:txBody>
      </p:sp>
    </p:spTree>
    <p:extLst>
      <p:ext uri="{BB962C8B-B14F-4D97-AF65-F5344CB8AC3E}">
        <p14:creationId xmlns:p14="http://schemas.microsoft.com/office/powerpoint/2010/main" val="7127339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101</a:t>
            </a:fld>
            <a:endParaRPr lang="en-GB" dirty="0"/>
          </a:p>
        </p:txBody>
      </p:sp>
    </p:spTree>
    <p:extLst>
      <p:ext uri="{BB962C8B-B14F-4D97-AF65-F5344CB8AC3E}">
        <p14:creationId xmlns:p14="http://schemas.microsoft.com/office/powerpoint/2010/main" val="32267375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102</a:t>
            </a:fld>
            <a:endParaRPr lang="en-GB" dirty="0"/>
          </a:p>
        </p:txBody>
      </p:sp>
    </p:spTree>
    <p:extLst>
      <p:ext uri="{BB962C8B-B14F-4D97-AF65-F5344CB8AC3E}">
        <p14:creationId xmlns:p14="http://schemas.microsoft.com/office/powerpoint/2010/main" val="15684364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103</a:t>
            </a:fld>
            <a:endParaRPr lang="en-GB" dirty="0"/>
          </a:p>
        </p:txBody>
      </p:sp>
    </p:spTree>
    <p:extLst>
      <p:ext uri="{BB962C8B-B14F-4D97-AF65-F5344CB8AC3E}">
        <p14:creationId xmlns:p14="http://schemas.microsoft.com/office/powerpoint/2010/main" val="28119910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104</a:t>
            </a:fld>
            <a:endParaRPr lang="en-GB" dirty="0"/>
          </a:p>
        </p:txBody>
      </p:sp>
    </p:spTree>
    <p:extLst>
      <p:ext uri="{BB962C8B-B14F-4D97-AF65-F5344CB8AC3E}">
        <p14:creationId xmlns:p14="http://schemas.microsoft.com/office/powerpoint/2010/main" val="25447399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105</a:t>
            </a:fld>
            <a:endParaRPr lang="en-GB" dirty="0"/>
          </a:p>
        </p:txBody>
      </p:sp>
    </p:spTree>
    <p:extLst>
      <p:ext uri="{BB962C8B-B14F-4D97-AF65-F5344CB8AC3E}">
        <p14:creationId xmlns:p14="http://schemas.microsoft.com/office/powerpoint/2010/main" val="40060149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106</a:t>
            </a:fld>
            <a:endParaRPr lang="en-GB" dirty="0"/>
          </a:p>
        </p:txBody>
      </p:sp>
    </p:spTree>
    <p:extLst>
      <p:ext uri="{BB962C8B-B14F-4D97-AF65-F5344CB8AC3E}">
        <p14:creationId xmlns:p14="http://schemas.microsoft.com/office/powerpoint/2010/main" val="203295434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107</a:t>
            </a:fld>
            <a:endParaRPr lang="en-GB" dirty="0"/>
          </a:p>
        </p:txBody>
      </p:sp>
    </p:spTree>
    <p:extLst>
      <p:ext uri="{BB962C8B-B14F-4D97-AF65-F5344CB8AC3E}">
        <p14:creationId xmlns:p14="http://schemas.microsoft.com/office/powerpoint/2010/main" val="253779105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108</a:t>
            </a:fld>
            <a:endParaRPr lang="en-GB" dirty="0"/>
          </a:p>
        </p:txBody>
      </p:sp>
    </p:spTree>
    <p:extLst>
      <p:ext uri="{BB962C8B-B14F-4D97-AF65-F5344CB8AC3E}">
        <p14:creationId xmlns:p14="http://schemas.microsoft.com/office/powerpoint/2010/main" val="37386574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109</a:t>
            </a:fld>
            <a:endParaRPr lang="en-GB" dirty="0"/>
          </a:p>
        </p:txBody>
      </p:sp>
    </p:spTree>
    <p:extLst>
      <p:ext uri="{BB962C8B-B14F-4D97-AF65-F5344CB8AC3E}">
        <p14:creationId xmlns:p14="http://schemas.microsoft.com/office/powerpoint/2010/main" val="42459520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highlight all</a:t>
            </a:r>
            <a:r>
              <a:rPr lang="en-GB" baseline="0" dirty="0" smtClean="0"/>
              <a:t> the different kinds of exploring we can do through this dashboard.</a:t>
            </a:r>
          </a:p>
          <a:p>
            <a:r>
              <a:rPr lang="en-GB" baseline="0" dirty="0" smtClean="0"/>
              <a:t>Illustrate live by doing.</a:t>
            </a:r>
          </a:p>
          <a:p>
            <a:endParaRPr lang="en-GB" baseline="0" dirty="0" smtClean="0"/>
          </a:p>
          <a:p>
            <a:r>
              <a:rPr lang="en-GB" baseline="0" dirty="0" smtClean="0"/>
              <a:t>e.g. by selecting a Project we can immediately see how much money was contributed through it and in which countries and compare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110</a:t>
            </a:fld>
            <a:endParaRPr lang="en-GB" dirty="0"/>
          </a:p>
        </p:txBody>
      </p:sp>
    </p:spTree>
    <p:extLst>
      <p:ext uri="{BB962C8B-B14F-4D97-AF65-F5344CB8AC3E}">
        <p14:creationId xmlns:p14="http://schemas.microsoft.com/office/powerpoint/2010/main" val="3282722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
        <p:nvSpPr>
          <p:cNvPr id="2" name="TextBox 1"/>
          <p:cNvSpPr txBox="1"/>
          <p:nvPr userDrawn="1"/>
        </p:nvSpPr>
        <p:spPr>
          <a:xfrm rot="1479263">
            <a:off x="1979300" y="2379149"/>
            <a:ext cx="5331666" cy="1626891"/>
          </a:xfrm>
          <a:prstGeom prst="rect">
            <a:avLst/>
          </a:prstGeom>
          <a:noFill/>
        </p:spPr>
        <p:txBody>
          <a:bodyPr wrap="square" lIns="0" tIns="0" rIns="0" bIns="0" rtlCol="0">
            <a:noAutofit/>
          </a:bodyPr>
          <a:lstStyle/>
          <a:p>
            <a:pPr indent="-274320" algn="ctr">
              <a:spcAft>
                <a:spcPts val="900"/>
              </a:spcAft>
            </a:pPr>
            <a:r>
              <a:rPr lang="en-GB" sz="11500" dirty="0" smtClean="0">
                <a:solidFill>
                  <a:schemeClr val="bg2">
                    <a:lumMod val="85000"/>
                  </a:schemeClr>
                </a:solidFill>
                <a:latin typeface="+mn-lt"/>
              </a:rPr>
              <a:t>DRAFT</a:t>
            </a:r>
          </a:p>
        </p:txBody>
      </p:sp>
    </p:spTree>
    <p:extLst>
      <p:ext uri="{BB962C8B-B14F-4D97-AF65-F5344CB8AC3E}">
        <p14:creationId xmlns:p14="http://schemas.microsoft.com/office/powerpoint/2010/main" val="38082475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GB"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GB"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dirty="0" smtClean="0"/>
              <a:t>January 2017</a:t>
            </a:r>
            <a:endParaRPr lang="en-GB" dirty="0"/>
          </a:p>
        </p:txBody>
      </p:sp>
      <p:sp>
        <p:nvSpPr>
          <p:cNvPr id="4" name="Footer Placeholder 3"/>
          <p:cNvSpPr>
            <a:spLocks noGrp="1"/>
          </p:cNvSpPr>
          <p:nvPr>
            <p:ph type="ftr" sz="quarter" idx="18"/>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9"/>
          </p:nvPr>
        </p:nvSpPr>
        <p:spPr/>
        <p:txBody>
          <a:bodyPr/>
          <a:lstStyle/>
          <a:p>
            <a:fld id="{20CC945E-52C2-4662-9259-F254A4082FF1}" type="slidenum">
              <a:rPr lang="en-GB" smtClean="0"/>
              <a:pPr/>
              <a:t>‹#›</a:t>
            </a:fld>
            <a:endParaRPr lang="en-GB" dirty="0"/>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dirty="0" smtClean="0">
                <a:latin typeface="Arial" panose="020B0604020202020204" pitchFamily="34" charset="0"/>
              </a:rPr>
              <a:t>PwC</a:t>
            </a:r>
          </a:p>
        </p:txBody>
      </p:sp>
    </p:spTree>
    <p:extLst>
      <p:ext uri="{BB962C8B-B14F-4D97-AF65-F5344CB8AC3E}">
        <p14:creationId xmlns:p14="http://schemas.microsoft.com/office/powerpoint/2010/main" val="13320101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smtClean="0"/>
              <a:t>Click to edit Master title style</a:t>
            </a:r>
            <a:endParaRPr lang="en-GB" noProof="0"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dirty="0" smtClean="0"/>
              <a:t>January 2017</a:t>
            </a:r>
            <a:endParaRPr lang="en-GB" dirty="0"/>
          </a:p>
        </p:txBody>
      </p:sp>
      <p:sp>
        <p:nvSpPr>
          <p:cNvPr id="4" name="Footer Placeholder 3"/>
          <p:cNvSpPr>
            <a:spLocks noGrp="1"/>
          </p:cNvSpPr>
          <p:nvPr>
            <p:ph type="ftr" sz="quarter" idx="11"/>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2"/>
          </p:nvPr>
        </p:nvSpPr>
        <p:spPr/>
        <p:txBody>
          <a:bodyPr/>
          <a:lstStyle/>
          <a:p>
            <a:fld id="{6BF7FB3E-DF40-472E-9600-31838D191595}" type="slidenum">
              <a:rPr lang="en-GB" smtClean="0"/>
              <a:pPr/>
              <a:t>‹#›</a:t>
            </a:fld>
            <a:endParaRPr lang="en-GB" dirty="0"/>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dirty="0" smtClean="0">
                <a:latin typeface="Arial" panose="020B0604020202020204" pitchFamily="34" charset="0"/>
              </a:rPr>
              <a:t>PwC</a:t>
            </a:r>
          </a:p>
        </p:txBody>
      </p:sp>
    </p:spTree>
    <p:extLst>
      <p:ext uri="{BB962C8B-B14F-4D97-AF65-F5344CB8AC3E}">
        <p14:creationId xmlns:p14="http://schemas.microsoft.com/office/powerpoint/2010/main" val="35790343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575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January 2017</a:t>
            </a:r>
            <a:endParaRPr lang="en-GB" dirty="0"/>
          </a:p>
        </p:txBody>
      </p:sp>
      <p:sp>
        <p:nvSpPr>
          <p:cNvPr id="3" name="Footer Placeholder 2"/>
          <p:cNvSpPr>
            <a:spLocks noGrp="1"/>
          </p:cNvSpPr>
          <p:nvPr>
            <p:ph type="ftr" sz="quarter" idx="11"/>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4" name="Slide Number Placeholder 3"/>
          <p:cNvSpPr>
            <a:spLocks noGrp="1"/>
          </p:cNvSpPr>
          <p:nvPr>
            <p:ph type="sldNum" sz="quarter" idx="12"/>
          </p:nvPr>
        </p:nvSpPr>
        <p:spPr/>
        <p:txBody>
          <a:bodyPr/>
          <a:lstStyle/>
          <a:p>
            <a:fld id="{90826078-68C9-4812-A727-99B36B801D14}" type="slidenum">
              <a:rPr lang="en-GB" smtClean="0"/>
              <a:pPr/>
              <a:t>‹#›</a:t>
            </a:fld>
            <a:endParaRPr lang="en-GB" dirty="0"/>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dirty="0" smtClean="0">
                <a:latin typeface="Arial" panose="020B0604020202020204" pitchFamily="34" charset="0"/>
              </a:rPr>
              <a:t>PwC</a:t>
            </a:r>
          </a:p>
        </p:txBody>
      </p:sp>
    </p:spTree>
    <p:extLst>
      <p:ext uri="{BB962C8B-B14F-4D97-AF65-F5344CB8AC3E}">
        <p14:creationId xmlns:p14="http://schemas.microsoft.com/office/powerpoint/2010/main" val="35669377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GB" noProof="0" dirty="0" smtClean="0"/>
              <a:t>Click to edit Master title style</a:t>
            </a:r>
            <a:endParaRPr lang="en-GB" noProof="0" dirty="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Date Placeholder 2"/>
          <p:cNvSpPr>
            <a:spLocks noGrp="1"/>
          </p:cNvSpPr>
          <p:nvPr>
            <p:ph type="dt" sz="half" idx="16"/>
          </p:nvPr>
        </p:nvSpPr>
        <p:spPr/>
        <p:txBody>
          <a:bodyPr/>
          <a:lstStyle/>
          <a:p>
            <a:r>
              <a:rPr lang="en-US" dirty="0" smtClean="0"/>
              <a:t>January 2017</a:t>
            </a:r>
            <a:endParaRPr lang="en-GB" dirty="0"/>
          </a:p>
        </p:txBody>
      </p:sp>
      <p:sp>
        <p:nvSpPr>
          <p:cNvPr id="4" name="Footer Placeholder 3"/>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8"/>
          </p:nvPr>
        </p:nvSpPr>
        <p:spPr/>
        <p:txBody>
          <a:bodyPr/>
          <a:lstStyle/>
          <a:p>
            <a:fld id="{3C0EA5AD-AF93-47BD-80FE-10C9BD4392D2}" type="slidenum">
              <a:rPr lang="en-GB" smtClean="0"/>
              <a:pPr/>
              <a:t>‹#›</a:t>
            </a:fld>
            <a:endParaRPr lang="en-GB" dirty="0"/>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dirty="0" smtClean="0">
                <a:latin typeface="Arial" panose="020B0604020202020204" pitchFamily="34" charset="0"/>
              </a:rPr>
              <a:t>PwC</a:t>
            </a:r>
          </a:p>
        </p:txBody>
      </p:sp>
    </p:spTree>
    <p:extLst>
      <p:ext uri="{BB962C8B-B14F-4D97-AF65-F5344CB8AC3E}">
        <p14:creationId xmlns:p14="http://schemas.microsoft.com/office/powerpoint/2010/main" val="6696155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lt1"/>
                </a:solidFill>
              </a:defRPr>
            </a:lvl1pPr>
          </a:lstStyle>
          <a:p>
            <a:r>
              <a:rPr lang="en-US" dirty="0" smtClean="0"/>
              <a:t>January 2017</a:t>
            </a:r>
            <a:endParaRPr lang="en-GB" dirty="0"/>
          </a:p>
        </p:txBody>
      </p:sp>
      <p:sp>
        <p:nvSpPr>
          <p:cNvPr id="5" name="Footer Placeholder 4"/>
          <p:cNvSpPr>
            <a:spLocks noGrp="1"/>
          </p:cNvSpPr>
          <p:nvPr>
            <p:ph type="ftr" sz="quarter" idx="11"/>
          </p:nvPr>
        </p:nvSpPr>
        <p:spPr/>
        <p:txBody>
          <a:bodyPr/>
          <a:lstStyle>
            <a:lvl1pPr>
              <a:defRPr>
                <a:solidFill>
                  <a:schemeClr val="lt1"/>
                </a:solidFill>
              </a:defRPr>
            </a:lvl1pPr>
          </a:lstStyle>
          <a:p>
            <a:r>
              <a:rPr lang="en-GB" dirty="0" smtClean="0"/>
              <a:t>Data visualisation workshop - </a:t>
            </a:r>
            <a:r>
              <a:rPr lang="en-GB" dirty="0" err="1" smtClean="0"/>
              <a:t>Qlik</a:t>
            </a:r>
            <a:r>
              <a:rPr lang="en-GB" dirty="0" smtClean="0"/>
              <a:t> Sense</a:t>
            </a:r>
            <a:endParaRPr lang="en-GB" dirty="0"/>
          </a:p>
        </p:txBody>
      </p:sp>
      <p:sp>
        <p:nvSpPr>
          <p:cNvPr id="6" name="Slide Number Placeholder 5"/>
          <p:cNvSpPr>
            <a:spLocks noGrp="1"/>
          </p:cNvSpPr>
          <p:nvPr>
            <p:ph type="sldNum" sz="quarter" idx="12"/>
          </p:nvPr>
        </p:nvSpPr>
        <p:spPr/>
        <p:txBody>
          <a:bodyPr/>
          <a:lstStyle>
            <a:lvl1pPr>
              <a:defRPr>
                <a:solidFill>
                  <a:schemeClr val="lt1"/>
                </a:solidFill>
              </a:defRPr>
            </a:lvl1pPr>
          </a:lstStyle>
          <a:p>
            <a:fld id="{7D8ADBB9-0137-46E8-B7C7-63732D3C260B}" type="slidenum">
              <a:rPr lang="en-GB" smtClean="0"/>
              <a:pPr/>
              <a:t>‹#›</a:t>
            </a:fld>
            <a:endParaRPr lang="en-GB" dirty="0"/>
          </a:p>
        </p:txBody>
      </p:sp>
      <p:sp>
        <p:nvSpPr>
          <p:cNvPr id="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dirty="0" smtClean="0">
                <a:solidFill>
                  <a:schemeClr val="lt1"/>
                </a:solidFill>
                <a:latin typeface="Arial" panose="020B0604020202020204" pitchFamily="34" charset="0"/>
              </a:rPr>
              <a:t>PwC</a:t>
            </a:r>
          </a:p>
        </p:txBody>
      </p:sp>
    </p:spTree>
    <p:extLst>
      <p:ext uri="{BB962C8B-B14F-4D97-AF65-F5344CB8AC3E}">
        <p14:creationId xmlns:p14="http://schemas.microsoft.com/office/powerpoint/2010/main" val="38327086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GB" noProof="0" dirty="0" smtClean="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dirty="0" smtClean="0"/>
              <a:t>January 2017</a:t>
            </a:r>
            <a:endParaRPr lang="en-GB" dirty="0"/>
          </a:p>
        </p:txBody>
      </p:sp>
      <p:sp>
        <p:nvSpPr>
          <p:cNvPr id="3" name="Footer Placeholder 2"/>
          <p:cNvSpPr>
            <a:spLocks noGrp="1"/>
          </p:cNvSpPr>
          <p:nvPr>
            <p:ph type="ftr" sz="quarter" idx="11"/>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4" name="Slide Number Placeholder 3"/>
          <p:cNvSpPr>
            <a:spLocks noGrp="1"/>
          </p:cNvSpPr>
          <p:nvPr>
            <p:ph type="sldNum" sz="quarter" idx="12"/>
          </p:nvPr>
        </p:nvSpPr>
        <p:spPr/>
        <p:txBody>
          <a:bodyPr/>
          <a:lstStyle/>
          <a:p>
            <a:fld id="{FA2D2AEC-32A0-49A2-AEBE-B973ED0852F0}" type="slidenum">
              <a:rPr lang="en-GB" smtClean="0"/>
              <a:pPr/>
              <a:t>‹#›</a:t>
            </a:fld>
            <a:endParaRPr lang="en-GB" dirty="0"/>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dirty="0" smtClean="0">
                <a:latin typeface="Arial" panose="020B0604020202020204" pitchFamily="34" charset="0"/>
              </a:rPr>
              <a:t>PwC</a:t>
            </a:r>
          </a:p>
        </p:txBody>
      </p:sp>
    </p:spTree>
    <p:extLst>
      <p:ext uri="{BB962C8B-B14F-4D97-AF65-F5344CB8AC3E}">
        <p14:creationId xmlns:p14="http://schemas.microsoft.com/office/powerpoint/2010/main" val="31116478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GB" noProof="0" dirty="0" smtClean="0"/>
              <a:t>Click to edit Master title style</a:t>
            </a:r>
            <a:endParaRPr lang="en-GB" noProof="0" dirty="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lvl1pPr>
              <a:defRPr>
                <a:solidFill>
                  <a:schemeClr val="lt1"/>
                </a:solidFill>
              </a:defRPr>
            </a:lvl1pPr>
          </a:lstStyle>
          <a:p>
            <a:r>
              <a:rPr lang="en-US" dirty="0" smtClean="0"/>
              <a:t>January 2017</a:t>
            </a:r>
            <a:endParaRPr lang="en-GB" dirty="0"/>
          </a:p>
        </p:txBody>
      </p:sp>
      <p:sp>
        <p:nvSpPr>
          <p:cNvPr id="3" name="Footer Placeholder 2"/>
          <p:cNvSpPr>
            <a:spLocks noGrp="1"/>
          </p:cNvSpPr>
          <p:nvPr>
            <p:ph type="ftr" sz="quarter" idx="11"/>
          </p:nvPr>
        </p:nvSpPr>
        <p:spPr/>
        <p:txBody>
          <a:bodyPr/>
          <a:lstStyle>
            <a:lvl1pPr>
              <a:defRPr>
                <a:solidFill>
                  <a:schemeClr val="lt1"/>
                </a:solidFill>
              </a:defRPr>
            </a:lvl1pPr>
          </a:lstStyle>
          <a:p>
            <a:r>
              <a:rPr lang="en-GB" dirty="0" smtClean="0"/>
              <a:t>Data visualisation workshop - </a:t>
            </a:r>
            <a:r>
              <a:rPr lang="en-GB" dirty="0" err="1" smtClean="0"/>
              <a:t>Qlik</a:t>
            </a:r>
            <a:r>
              <a:rPr lang="en-GB" dirty="0" smtClean="0"/>
              <a:t> Sense</a:t>
            </a:r>
            <a:endParaRPr lang="en-GB" dirty="0"/>
          </a:p>
        </p:txBody>
      </p:sp>
      <p:sp>
        <p:nvSpPr>
          <p:cNvPr id="4" name="Slide Number Placeholder 3"/>
          <p:cNvSpPr>
            <a:spLocks noGrp="1"/>
          </p:cNvSpPr>
          <p:nvPr>
            <p:ph type="sldNum" sz="quarter" idx="12"/>
          </p:nvPr>
        </p:nvSpPr>
        <p:spPr/>
        <p:txBody>
          <a:bodyPr/>
          <a:lstStyle>
            <a:lvl1pPr>
              <a:defRPr>
                <a:solidFill>
                  <a:schemeClr val="lt1"/>
                </a:solidFill>
              </a:defRPr>
            </a:lvl1pPr>
          </a:lstStyle>
          <a:p>
            <a:fld id="{5E547F4A-EA33-434A-9321-9BA4A0125808}" type="slidenum">
              <a:rPr lang="en-GB" smtClean="0"/>
              <a:pPr/>
              <a:t>‹#›</a:t>
            </a:fld>
            <a:endParaRPr lang="en-GB" dirty="0"/>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dirty="0" smtClean="0">
                <a:solidFill>
                  <a:schemeClr val="lt1"/>
                </a:solidFill>
                <a:latin typeface="Arial" panose="020B0604020202020204" pitchFamily="34" charset="0"/>
              </a:rPr>
              <a:t>PwC</a:t>
            </a:r>
          </a:p>
        </p:txBody>
      </p:sp>
    </p:spTree>
    <p:extLst>
      <p:ext uri="{BB962C8B-B14F-4D97-AF65-F5344CB8AC3E}">
        <p14:creationId xmlns:p14="http://schemas.microsoft.com/office/powerpoint/2010/main" val="37145218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GB" noProof="0" dirty="0" smtClean="0"/>
              <a:t>Click to edit Master title style</a:t>
            </a:r>
            <a:endParaRPr lang="en-GB" noProof="0" dirty="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rot="1479263">
            <a:off x="1979300" y="2379149"/>
            <a:ext cx="5331666" cy="1626891"/>
          </a:xfrm>
          <a:prstGeom prst="rect">
            <a:avLst/>
          </a:prstGeom>
          <a:noFill/>
        </p:spPr>
        <p:txBody>
          <a:bodyPr wrap="square" lIns="0" tIns="0" rIns="0" bIns="0" rtlCol="0">
            <a:noAutofit/>
          </a:bodyPr>
          <a:lstStyle/>
          <a:p>
            <a:pPr indent="-274320" algn="ctr">
              <a:spcAft>
                <a:spcPts val="900"/>
              </a:spcAft>
            </a:pPr>
            <a:endParaRPr lang="en-GB" sz="11500" dirty="0" smtClean="0">
              <a:solidFill>
                <a:schemeClr val="bg2">
                  <a:lumMod val="85000"/>
                </a:schemeClr>
              </a:solidFill>
              <a:latin typeface="+mn-lt"/>
            </a:endParaRPr>
          </a:p>
        </p:txBody>
      </p:sp>
      <p:sp>
        <p:nvSpPr>
          <p:cNvPr id="2" name="Date Placeholder 1"/>
          <p:cNvSpPr>
            <a:spLocks noGrp="1"/>
          </p:cNvSpPr>
          <p:nvPr>
            <p:ph type="dt" sz="half" idx="10"/>
          </p:nvPr>
        </p:nvSpPr>
        <p:spPr/>
        <p:txBody>
          <a:bodyPr/>
          <a:lstStyle>
            <a:lvl1pPr>
              <a:defRPr>
                <a:solidFill>
                  <a:schemeClr val="lt1"/>
                </a:solidFill>
              </a:defRPr>
            </a:lvl1pPr>
          </a:lstStyle>
          <a:p>
            <a:r>
              <a:rPr lang="en-US" dirty="0" smtClean="0"/>
              <a:t>January 2017</a:t>
            </a:r>
            <a:endParaRPr lang="en-GB" dirty="0"/>
          </a:p>
        </p:txBody>
      </p:sp>
      <p:sp>
        <p:nvSpPr>
          <p:cNvPr id="3" name="Footer Placeholder 2"/>
          <p:cNvSpPr>
            <a:spLocks noGrp="1"/>
          </p:cNvSpPr>
          <p:nvPr>
            <p:ph type="ftr" sz="quarter" idx="11"/>
          </p:nvPr>
        </p:nvSpPr>
        <p:spPr/>
        <p:txBody>
          <a:bodyPr/>
          <a:lstStyle>
            <a:lvl1pPr>
              <a:defRPr>
                <a:solidFill>
                  <a:schemeClr val="lt1"/>
                </a:solidFill>
              </a:defRPr>
            </a:lvl1pPr>
          </a:lstStyle>
          <a:p>
            <a:r>
              <a:rPr lang="en-GB" dirty="0" smtClean="0"/>
              <a:t>Data visualisation workshop - </a:t>
            </a:r>
            <a:r>
              <a:rPr lang="en-GB" dirty="0" err="1" smtClean="0"/>
              <a:t>Qlik</a:t>
            </a:r>
            <a:r>
              <a:rPr lang="en-GB" dirty="0" smtClean="0"/>
              <a:t> Sense</a:t>
            </a:r>
            <a:endParaRPr lang="en-GB" dirty="0"/>
          </a:p>
        </p:txBody>
      </p:sp>
      <p:sp>
        <p:nvSpPr>
          <p:cNvPr id="4" name="Slide Number Placeholder 3"/>
          <p:cNvSpPr>
            <a:spLocks noGrp="1"/>
          </p:cNvSpPr>
          <p:nvPr>
            <p:ph type="sldNum" sz="quarter" idx="12"/>
          </p:nvPr>
        </p:nvSpPr>
        <p:spPr/>
        <p:txBody>
          <a:bodyPr/>
          <a:lstStyle>
            <a:lvl1pPr>
              <a:defRPr>
                <a:solidFill>
                  <a:schemeClr val="lt1"/>
                </a:solidFill>
              </a:defRPr>
            </a:lvl1pPr>
          </a:lstStyle>
          <a:p>
            <a:fld id="{73DE2538-1682-4691-9D76-BD63A21848D4}" type="slidenum">
              <a:rPr lang="en-GB" smtClean="0"/>
              <a:pPr/>
              <a:t>‹#›</a:t>
            </a:fld>
            <a:endParaRPr lang="en-GB" dirty="0"/>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dirty="0" smtClean="0">
                <a:solidFill>
                  <a:schemeClr val="lt1"/>
                </a:solidFill>
                <a:latin typeface="Arial" panose="020B0604020202020204" pitchFamily="34" charset="0"/>
              </a:rPr>
              <a:t>PwC</a:t>
            </a:r>
          </a:p>
        </p:txBody>
      </p:sp>
    </p:spTree>
    <p:extLst>
      <p:ext uri="{BB962C8B-B14F-4D97-AF65-F5344CB8AC3E}">
        <p14:creationId xmlns:p14="http://schemas.microsoft.com/office/powerpoint/2010/main" val="17993039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GB" noProof="0" dirty="0" smtClean="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4"/>
          </p:nvPr>
        </p:nvSpPr>
        <p:spPr/>
        <p:txBody>
          <a:bodyPr/>
          <a:lstStyle>
            <a:lvl1pPr>
              <a:defRPr>
                <a:solidFill>
                  <a:schemeClr val="lt1"/>
                </a:solidFill>
              </a:defRPr>
            </a:lvl1pPr>
          </a:lstStyle>
          <a:p>
            <a:r>
              <a:rPr lang="en-US" dirty="0" smtClean="0"/>
              <a:t>January 2017</a:t>
            </a:r>
            <a:endParaRPr lang="en-GB" dirty="0"/>
          </a:p>
        </p:txBody>
      </p:sp>
      <p:sp>
        <p:nvSpPr>
          <p:cNvPr id="3" name="Footer Placeholder 2"/>
          <p:cNvSpPr>
            <a:spLocks noGrp="1"/>
          </p:cNvSpPr>
          <p:nvPr>
            <p:ph type="ftr" sz="quarter" idx="15"/>
          </p:nvPr>
        </p:nvSpPr>
        <p:spPr/>
        <p:txBody>
          <a:bodyPr/>
          <a:lstStyle>
            <a:lvl1pPr>
              <a:defRPr>
                <a:solidFill>
                  <a:schemeClr val="lt1"/>
                </a:solidFill>
              </a:defRPr>
            </a:lvl1pPr>
          </a:lstStyle>
          <a:p>
            <a:r>
              <a:rPr lang="en-GB" dirty="0" smtClean="0"/>
              <a:t>Data visualisation workshop - </a:t>
            </a:r>
            <a:r>
              <a:rPr lang="en-GB" dirty="0" err="1" smtClean="0"/>
              <a:t>Qlik</a:t>
            </a:r>
            <a:r>
              <a:rPr lang="en-GB" dirty="0" smtClean="0"/>
              <a:t> Sense</a:t>
            </a:r>
            <a:endParaRPr lang="en-GB" dirty="0"/>
          </a:p>
        </p:txBody>
      </p:sp>
      <p:sp>
        <p:nvSpPr>
          <p:cNvPr id="4" name="Slide Number Placeholder 3"/>
          <p:cNvSpPr>
            <a:spLocks noGrp="1"/>
          </p:cNvSpPr>
          <p:nvPr>
            <p:ph type="sldNum" sz="quarter" idx="16"/>
          </p:nvPr>
        </p:nvSpPr>
        <p:spPr/>
        <p:txBody>
          <a:bodyPr/>
          <a:lstStyle>
            <a:lvl1pPr>
              <a:defRPr>
                <a:solidFill>
                  <a:schemeClr val="lt1"/>
                </a:solidFill>
              </a:defRPr>
            </a:lvl1pPr>
          </a:lstStyle>
          <a:p>
            <a:fld id="{A69F0F9E-9183-4482-8633-1D0FF21A6012}" type="slidenum">
              <a:rPr lang="en-GB" smtClean="0"/>
              <a:pPr/>
              <a:t>‹#›</a:t>
            </a:fld>
            <a:endParaRPr lang="en-GB" dirty="0"/>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dirty="0" smtClean="0">
                <a:solidFill>
                  <a:schemeClr val="lt1"/>
                </a:solidFill>
                <a:latin typeface="Arial" panose="020B0604020202020204" pitchFamily="34" charset="0"/>
              </a:rPr>
              <a:t>PwC</a:t>
            </a:r>
          </a:p>
        </p:txBody>
      </p:sp>
    </p:spTree>
    <p:extLst>
      <p:ext uri="{BB962C8B-B14F-4D97-AF65-F5344CB8AC3E}">
        <p14:creationId xmlns:p14="http://schemas.microsoft.com/office/powerpoint/2010/main" val="26028425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dirty="0" smtClean="0"/>
              <a:t>January 2017</a:t>
            </a:r>
            <a:endParaRPr lang="en-GB" dirty="0"/>
          </a:p>
        </p:txBody>
      </p:sp>
      <p:sp>
        <p:nvSpPr>
          <p:cNvPr id="4" name="Footer Placeholder 3"/>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8"/>
          </p:nvPr>
        </p:nvSpPr>
        <p:spPr/>
        <p:txBody>
          <a:bodyPr/>
          <a:lstStyle/>
          <a:p>
            <a:fld id="{E402F1A5-83F0-49B8-AC87-8FB7EDE3726F}" type="slidenum">
              <a:rPr lang="en-GB" smtClean="0"/>
              <a:pPr/>
              <a:t>‹#›</a:t>
            </a:fld>
            <a:endParaRPr lang="en-GB" dirty="0"/>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dirty="0" smtClean="0">
                <a:latin typeface="Arial" panose="020B0604020202020204" pitchFamily="34" charset="0"/>
              </a:rPr>
              <a:t>PwC</a:t>
            </a:r>
          </a:p>
        </p:txBody>
      </p:sp>
    </p:spTree>
    <p:extLst>
      <p:ext uri="{BB962C8B-B14F-4D97-AF65-F5344CB8AC3E}">
        <p14:creationId xmlns:p14="http://schemas.microsoft.com/office/powerpoint/2010/main" val="11543395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GB" noProof="0" dirty="0" smtClean="0"/>
              <a:t>Click to add the presentation’s main title</a:t>
            </a:r>
            <a:endParaRPr lang="en-GB"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spTree>
    <p:extLst>
      <p:ext uri="{BB962C8B-B14F-4D97-AF65-F5344CB8AC3E}">
        <p14:creationId xmlns:p14="http://schemas.microsoft.com/office/powerpoint/2010/main" val="31428659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n-GB" noProof="0" dirty="0" smtClean="0"/>
              <a:t>Click icon to add picture</a:t>
            </a:r>
            <a:endParaRPr lang="en-GB"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Tree>
    <p:extLst>
      <p:ext uri="{BB962C8B-B14F-4D97-AF65-F5344CB8AC3E}">
        <p14:creationId xmlns:p14="http://schemas.microsoft.com/office/powerpoint/2010/main" val="249741865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GB" noProof="0" dirty="0" smtClean="0"/>
              <a:t>Click icon to add picture</a:t>
            </a:r>
            <a:endParaRPr lang="en-GB"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Tree>
    <p:extLst>
      <p:ext uri="{BB962C8B-B14F-4D97-AF65-F5344CB8AC3E}">
        <p14:creationId xmlns:p14="http://schemas.microsoft.com/office/powerpoint/2010/main" val="353747056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Tree>
    <p:extLst>
      <p:ext uri="{BB962C8B-B14F-4D97-AF65-F5344CB8AC3E}">
        <p14:creationId xmlns:p14="http://schemas.microsoft.com/office/powerpoint/2010/main" val="16452100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GB" noProof="0" dirty="0" smtClean="0"/>
              <a:t>Click to edit Master title style</a:t>
            </a:r>
            <a:endParaRPr lang="en-GB" noProof="0" dirty="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GB" noProof="0" dirty="0" smtClean="0"/>
              <a:t>Add legal and copyright disclaimers here.</a:t>
            </a:r>
            <a:endParaRPr lang="en-GB" noProof="0" dirty="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6205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
        <p:nvSpPr>
          <p:cNvPr id="2" name="TextBox 1"/>
          <p:cNvSpPr txBox="1"/>
          <p:nvPr userDrawn="1"/>
        </p:nvSpPr>
        <p:spPr>
          <a:xfrm rot="1479263">
            <a:off x="1979300" y="2379149"/>
            <a:ext cx="5331666" cy="1626891"/>
          </a:xfrm>
          <a:prstGeom prst="rect">
            <a:avLst/>
          </a:prstGeom>
          <a:noFill/>
        </p:spPr>
        <p:txBody>
          <a:bodyPr wrap="square" lIns="0" tIns="0" rIns="0" bIns="0" rtlCol="0">
            <a:noAutofit/>
          </a:bodyPr>
          <a:lstStyle/>
          <a:p>
            <a:pPr indent="-274320" algn="ctr">
              <a:spcAft>
                <a:spcPts val="900"/>
              </a:spcAft>
            </a:pPr>
            <a:r>
              <a:rPr lang="en-GB" sz="11500" dirty="0" smtClean="0">
                <a:solidFill>
                  <a:schemeClr val="bg2">
                    <a:lumMod val="85000"/>
                  </a:schemeClr>
                </a:solidFill>
                <a:latin typeface="+mn-lt"/>
              </a:rPr>
              <a:t>DRAFT</a:t>
            </a:r>
          </a:p>
        </p:txBody>
      </p:sp>
    </p:spTree>
    <p:extLst>
      <p:ext uri="{BB962C8B-B14F-4D97-AF65-F5344CB8AC3E}">
        <p14:creationId xmlns:p14="http://schemas.microsoft.com/office/powerpoint/2010/main" val="30082589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dirty="0" smtClean="0"/>
              <a:t>January 2017</a:t>
            </a:r>
            <a:endParaRPr lang="en-GB" dirty="0"/>
          </a:p>
        </p:txBody>
      </p:sp>
      <p:sp>
        <p:nvSpPr>
          <p:cNvPr id="4" name="Footer Placeholder 3"/>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8"/>
          </p:nvPr>
        </p:nvSpPr>
        <p:spPr/>
        <p:txBody>
          <a:bodyPr/>
          <a:lstStyle/>
          <a:p>
            <a:fld id="{E402F1A5-83F0-49B8-AC87-8FB7EDE3726F}"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32156760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GB" noProof="0" dirty="0" smtClean="0"/>
              <a:t>Click to edit Master title style</a:t>
            </a:r>
            <a:endParaRPr lang="en-GB" noProof="0" dirty="0"/>
          </a:p>
        </p:txBody>
      </p:sp>
      <p:sp>
        <p:nvSpPr>
          <p:cNvPr id="27" name="Content Placeholder 26"/>
          <p:cNvSpPr>
            <a:spLocks noGrp="1"/>
          </p:cNvSpPr>
          <p:nvPr>
            <p:ph sz="quarter" idx="13"/>
          </p:nvPr>
        </p:nvSpPr>
        <p:spPr>
          <a:xfrm>
            <a:off x="533400" y="1752601"/>
            <a:ext cx="25908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8" name="Content Placeholder 26"/>
          <p:cNvSpPr>
            <a:spLocks noGrp="1"/>
          </p:cNvSpPr>
          <p:nvPr>
            <p:ph sz="quarter" idx="14"/>
          </p:nvPr>
        </p:nvSpPr>
        <p:spPr>
          <a:xfrm>
            <a:off x="3276601" y="1752601"/>
            <a:ext cx="2590799"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6019800" y="1752601"/>
            <a:ext cx="25908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dirty="0" smtClean="0"/>
              <a:t>January 2017</a:t>
            </a:r>
            <a:endParaRPr lang="en-GB" dirty="0"/>
          </a:p>
        </p:txBody>
      </p:sp>
      <p:sp>
        <p:nvSpPr>
          <p:cNvPr id="4" name="Footer Placeholder 3"/>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8"/>
          </p:nvPr>
        </p:nvSpPr>
        <p:spPr/>
        <p:txBody>
          <a:bodyPr/>
          <a:lstStyle/>
          <a:p>
            <a:fld id="{2D9C7994-D205-48A4-8805-59C7A50FC7EE}"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384837083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On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33400" y="1828800"/>
            <a:ext cx="8077200" cy="4419600"/>
          </a:xfrm>
        </p:spPr>
        <p:txBody>
          <a:bodyPr/>
          <a:lstStyle>
            <a:lvl1pPr>
              <a:defRPr baseline="0"/>
            </a:lvl1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dirty="0" smtClean="0"/>
              <a:t>January 2017</a:t>
            </a:r>
            <a:endParaRPr lang="en-GB" dirty="0"/>
          </a:p>
        </p:txBody>
      </p:sp>
      <p:sp>
        <p:nvSpPr>
          <p:cNvPr id="4" name="Footer Placeholder 3"/>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8"/>
          </p:nvPr>
        </p:nvSpPr>
        <p:spPr/>
        <p:txBody>
          <a:bodyPr/>
          <a:lstStyle/>
          <a:p>
            <a:fld id="{F5E609D5-BB2C-4735-B62A-4AB7F7AFBFEB}"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30828426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33400" y="1752601"/>
            <a:ext cx="39624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dirty="0" smtClean="0"/>
              <a:t>January 2017</a:t>
            </a:r>
            <a:endParaRPr lang="en-GB" dirty="0"/>
          </a:p>
        </p:txBody>
      </p:sp>
      <p:sp>
        <p:nvSpPr>
          <p:cNvPr id="4" name="Footer Placeholder 3"/>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8"/>
          </p:nvPr>
        </p:nvSpPr>
        <p:spPr/>
        <p:txBody>
          <a:bodyPr/>
          <a:lstStyle/>
          <a:p>
            <a:fld id="{6B74F1BE-6487-4EEF-A820-CEFE7BBF16BC}"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8341586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GB" noProof="0" dirty="0" smtClean="0"/>
              <a:t>Click to edit Master title style</a:t>
            </a:r>
            <a:endParaRPr lang="en-GB" noProof="0" dirty="0"/>
          </a:p>
        </p:txBody>
      </p:sp>
      <p:sp>
        <p:nvSpPr>
          <p:cNvPr id="27" name="Content Placeholder 26"/>
          <p:cNvSpPr>
            <a:spLocks noGrp="1"/>
          </p:cNvSpPr>
          <p:nvPr>
            <p:ph sz="quarter" idx="13"/>
          </p:nvPr>
        </p:nvSpPr>
        <p:spPr>
          <a:xfrm>
            <a:off x="533400" y="1752601"/>
            <a:ext cx="25908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8" name="Content Placeholder 26"/>
          <p:cNvSpPr>
            <a:spLocks noGrp="1"/>
          </p:cNvSpPr>
          <p:nvPr>
            <p:ph sz="quarter" idx="14"/>
          </p:nvPr>
        </p:nvSpPr>
        <p:spPr>
          <a:xfrm>
            <a:off x="3276601" y="1752601"/>
            <a:ext cx="2590799"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6019800" y="1752601"/>
            <a:ext cx="25908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dirty="0" smtClean="0"/>
              <a:t>January 2017</a:t>
            </a:r>
            <a:endParaRPr lang="en-GB" dirty="0"/>
          </a:p>
        </p:txBody>
      </p:sp>
      <p:sp>
        <p:nvSpPr>
          <p:cNvPr id="4" name="Footer Placeholder 3"/>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8"/>
          </p:nvPr>
        </p:nvSpPr>
        <p:spPr/>
        <p:txBody>
          <a:bodyPr/>
          <a:lstStyle/>
          <a:p>
            <a:fld id="{2D9C7994-D205-48A4-8805-59C7A50FC7EE}" type="slidenum">
              <a:rPr lang="en-GB" smtClean="0"/>
              <a:pPr/>
              <a:t>‹#›</a:t>
            </a:fld>
            <a:endParaRPr lang="en-GB" dirty="0"/>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dirty="0" smtClean="0">
                <a:latin typeface="Arial" panose="020B0604020202020204" pitchFamily="34" charset="0"/>
              </a:rPr>
              <a:t>PwC</a:t>
            </a:r>
          </a:p>
        </p:txBody>
      </p:sp>
    </p:spTree>
    <p:extLst>
      <p:ext uri="{BB962C8B-B14F-4D97-AF65-F5344CB8AC3E}">
        <p14:creationId xmlns:p14="http://schemas.microsoft.com/office/powerpoint/2010/main" val="376904857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33400" y="1752601"/>
            <a:ext cx="39624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rot="1479263">
            <a:off x="1979300" y="2378651"/>
            <a:ext cx="5331666" cy="1626891"/>
          </a:xfrm>
          <a:prstGeom prst="rect">
            <a:avLst/>
          </a:prstGeom>
          <a:noFill/>
        </p:spPr>
        <p:txBody>
          <a:bodyPr wrap="square" lIns="0" tIns="0" rIns="0" bIns="0" rtlCol="0">
            <a:noAutofit/>
          </a:bodyPr>
          <a:lstStyle/>
          <a:p>
            <a:pPr indent="-274320" algn="ctr">
              <a:spcAft>
                <a:spcPts val="900"/>
              </a:spcAft>
            </a:pPr>
            <a:endParaRPr lang="en-GB" sz="11500" dirty="0" smtClean="0">
              <a:solidFill>
                <a:schemeClr val="bg2">
                  <a:lumMod val="85000"/>
                </a:schemeClr>
              </a:solidFill>
              <a:latin typeface="+mn-lt"/>
            </a:endParaRPr>
          </a:p>
        </p:txBody>
      </p:sp>
      <p:sp>
        <p:nvSpPr>
          <p:cNvPr id="3" name="Date Placeholder 2"/>
          <p:cNvSpPr>
            <a:spLocks noGrp="1"/>
          </p:cNvSpPr>
          <p:nvPr>
            <p:ph type="dt" sz="half" idx="16"/>
          </p:nvPr>
        </p:nvSpPr>
        <p:spPr/>
        <p:txBody>
          <a:bodyPr/>
          <a:lstStyle/>
          <a:p>
            <a:r>
              <a:rPr lang="en-US" dirty="0" smtClean="0"/>
              <a:t>January 2017</a:t>
            </a:r>
            <a:endParaRPr lang="en-GB" dirty="0"/>
          </a:p>
        </p:txBody>
      </p:sp>
      <p:sp>
        <p:nvSpPr>
          <p:cNvPr id="4" name="Footer Placeholder 3"/>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8"/>
          </p:nvPr>
        </p:nvSpPr>
        <p:spPr/>
        <p:txBody>
          <a:bodyPr/>
          <a:lstStyle/>
          <a:p>
            <a:fld id="{89A9057D-8FBE-42A3-904C-3C9C1E42AB7C}"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211136461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33400" y="3352800"/>
            <a:ext cx="3962400"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4648199" y="3352800"/>
            <a:ext cx="3962401"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Text Placeholder 12"/>
          <p:cNvSpPr>
            <a:spLocks noGrp="1"/>
          </p:cNvSpPr>
          <p:nvPr>
            <p:ph type="body" sz="quarter" idx="16"/>
          </p:nvPr>
        </p:nvSpPr>
        <p:spPr>
          <a:xfrm>
            <a:off x="533400" y="1752600"/>
            <a:ext cx="8077200" cy="1447800"/>
          </a:xfrm>
        </p:spPr>
        <p:txBody>
          <a:bodyPr/>
          <a:lstStyle/>
          <a:p>
            <a:pPr lvl="0"/>
            <a:r>
              <a:rPr lang="en-GB" noProof="0" dirty="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dirty="0" smtClean="0"/>
              <a:t>January 2017</a:t>
            </a:r>
            <a:endParaRPr lang="en-GB" dirty="0"/>
          </a:p>
        </p:txBody>
      </p:sp>
      <p:sp>
        <p:nvSpPr>
          <p:cNvPr id="4" name="Footer Placeholder 3"/>
          <p:cNvSpPr>
            <a:spLocks noGrp="1"/>
          </p:cNvSpPr>
          <p:nvPr>
            <p:ph type="ftr" sz="quarter" idx="18"/>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9"/>
          </p:nvPr>
        </p:nvSpPr>
        <p:spPr/>
        <p:txBody>
          <a:bodyPr/>
          <a:lstStyle/>
          <a:p>
            <a:fld id="{0024DE67-0577-4E08-B0A2-886C6E46AAA0}"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169960472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6019800" y="1752600"/>
            <a:ext cx="2590800" cy="2133600"/>
          </a:xfrm>
        </p:spPr>
        <p:txBody>
          <a:bodyPr/>
          <a:lstStyle/>
          <a:p>
            <a:pPr lvl="0"/>
            <a:r>
              <a:rPr lang="en-GB" noProof="0" dirty="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GB" noProof="0" dirty="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dirty="0" smtClean="0"/>
              <a:t>January 2017</a:t>
            </a:r>
            <a:endParaRPr lang="en-GB" dirty="0"/>
          </a:p>
        </p:txBody>
      </p:sp>
      <p:sp>
        <p:nvSpPr>
          <p:cNvPr id="4" name="Footer Placeholder 3"/>
          <p:cNvSpPr>
            <a:spLocks noGrp="1"/>
          </p:cNvSpPr>
          <p:nvPr>
            <p:ph type="ftr" sz="quarter" idx="18"/>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9"/>
          </p:nvPr>
        </p:nvSpPr>
        <p:spPr/>
        <p:txBody>
          <a:bodyPr/>
          <a:lstStyle/>
          <a:p>
            <a:fld id="{21F14D83-82E9-4CA0-BE45-FDFEF5B359C0}"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206623720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GB" noProof="0" dirty="0" smtClean="0"/>
              <a:t>Click to edit Master text styles</a:t>
            </a:r>
          </a:p>
        </p:txBody>
      </p:sp>
      <p:sp>
        <p:nvSpPr>
          <p:cNvPr id="2" name="Title 1"/>
          <p:cNvSpPr>
            <a:spLocks noGrp="1"/>
          </p:cNvSpPr>
          <p:nvPr>
            <p:ph type="title"/>
          </p:nvPr>
        </p:nvSpPr>
        <p:spPr>
          <a:xfrm>
            <a:off x="533400" y="685800"/>
            <a:ext cx="8077200" cy="914400"/>
          </a:xfrm>
        </p:spPr>
        <p:txBody>
          <a:body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33400" y="4038600"/>
            <a:ext cx="25908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GB" noProof="0" dirty="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dirty="0" smtClean="0"/>
              <a:t>January 2017</a:t>
            </a:r>
            <a:endParaRPr lang="en-GB" dirty="0"/>
          </a:p>
        </p:txBody>
      </p:sp>
      <p:sp>
        <p:nvSpPr>
          <p:cNvPr id="4" name="Footer Placeholder 3"/>
          <p:cNvSpPr>
            <a:spLocks noGrp="1"/>
          </p:cNvSpPr>
          <p:nvPr>
            <p:ph type="ftr" sz="quarter" idx="18"/>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9"/>
          </p:nvPr>
        </p:nvSpPr>
        <p:spPr/>
        <p:txBody>
          <a:bodyPr/>
          <a:lstStyle/>
          <a:p>
            <a:fld id="{08765EB0-6501-4799-8367-E473D7857C6E}"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409601984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GB"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GB"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dirty="0" smtClean="0"/>
              <a:t>January 2017</a:t>
            </a:r>
            <a:endParaRPr lang="en-GB" dirty="0"/>
          </a:p>
        </p:txBody>
      </p:sp>
      <p:sp>
        <p:nvSpPr>
          <p:cNvPr id="4" name="Footer Placeholder 3"/>
          <p:cNvSpPr>
            <a:spLocks noGrp="1"/>
          </p:cNvSpPr>
          <p:nvPr>
            <p:ph type="ftr" sz="quarter" idx="18"/>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9"/>
          </p:nvPr>
        </p:nvSpPr>
        <p:spPr/>
        <p:txBody>
          <a:bodyPr/>
          <a:lstStyle/>
          <a:p>
            <a:fld id="{20CC945E-52C2-4662-9259-F254A4082FF1}"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323132181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smtClean="0"/>
              <a:t>Click to edit Master title style</a:t>
            </a:r>
            <a:endParaRPr lang="en-GB" noProof="0"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dirty="0" smtClean="0"/>
              <a:t>January 2017</a:t>
            </a:r>
            <a:endParaRPr lang="en-GB" dirty="0"/>
          </a:p>
        </p:txBody>
      </p:sp>
      <p:sp>
        <p:nvSpPr>
          <p:cNvPr id="4" name="Footer Placeholder 3"/>
          <p:cNvSpPr>
            <a:spLocks noGrp="1"/>
          </p:cNvSpPr>
          <p:nvPr>
            <p:ph type="ftr" sz="quarter" idx="11"/>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2"/>
          </p:nvPr>
        </p:nvSpPr>
        <p:spPr/>
        <p:txBody>
          <a:bodyPr/>
          <a:lstStyle/>
          <a:p>
            <a:fld id="{6BF7FB3E-DF40-472E-9600-31838D191595}"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382166592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5427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January 2017</a:t>
            </a:r>
            <a:endParaRPr lang="en-GB" dirty="0"/>
          </a:p>
        </p:txBody>
      </p:sp>
      <p:sp>
        <p:nvSpPr>
          <p:cNvPr id="3" name="Footer Placeholder 2"/>
          <p:cNvSpPr>
            <a:spLocks noGrp="1"/>
          </p:cNvSpPr>
          <p:nvPr>
            <p:ph type="ftr" sz="quarter" idx="11"/>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4" name="Slide Number Placeholder 3"/>
          <p:cNvSpPr>
            <a:spLocks noGrp="1"/>
          </p:cNvSpPr>
          <p:nvPr>
            <p:ph type="sldNum" sz="quarter" idx="12"/>
          </p:nvPr>
        </p:nvSpPr>
        <p:spPr/>
        <p:txBody>
          <a:bodyPr/>
          <a:lstStyle/>
          <a:p>
            <a:fld id="{90826078-68C9-4812-A727-99B36B801D14}" type="slidenum">
              <a:rPr lang="en-GB" smtClean="0"/>
              <a:pPr/>
              <a:t>‹#›</a:t>
            </a:fld>
            <a:endParaRPr lang="en-GB"/>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356376965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GB" noProof="0" dirty="0" smtClean="0"/>
              <a:t>Click to edit Master title style</a:t>
            </a:r>
            <a:endParaRPr lang="en-GB" noProof="0" dirty="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Date Placeholder 2"/>
          <p:cNvSpPr>
            <a:spLocks noGrp="1"/>
          </p:cNvSpPr>
          <p:nvPr>
            <p:ph type="dt" sz="half" idx="16"/>
          </p:nvPr>
        </p:nvSpPr>
        <p:spPr/>
        <p:txBody>
          <a:bodyPr/>
          <a:lstStyle/>
          <a:p>
            <a:r>
              <a:rPr lang="en-US" dirty="0" smtClean="0"/>
              <a:t>January 2017</a:t>
            </a:r>
            <a:endParaRPr lang="en-GB" dirty="0"/>
          </a:p>
        </p:txBody>
      </p:sp>
      <p:sp>
        <p:nvSpPr>
          <p:cNvPr id="4" name="Footer Placeholder 3"/>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8"/>
          </p:nvPr>
        </p:nvSpPr>
        <p:spPr/>
        <p:txBody>
          <a:bodyPr/>
          <a:lstStyle/>
          <a:p>
            <a:fld id="{3C0EA5AD-AF93-47BD-80FE-10C9BD4392D2}"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379280152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lt1"/>
                </a:solidFill>
              </a:defRPr>
            </a:lvl1pPr>
          </a:lstStyle>
          <a:p>
            <a:r>
              <a:rPr lang="en-US" dirty="0" smtClean="0"/>
              <a:t>January 2017</a:t>
            </a:r>
            <a:endParaRPr lang="en-GB" dirty="0"/>
          </a:p>
        </p:txBody>
      </p:sp>
      <p:sp>
        <p:nvSpPr>
          <p:cNvPr id="5" name="Footer Placeholder 4"/>
          <p:cNvSpPr>
            <a:spLocks noGrp="1"/>
          </p:cNvSpPr>
          <p:nvPr>
            <p:ph type="ftr" sz="quarter" idx="11"/>
          </p:nvPr>
        </p:nvSpPr>
        <p:spPr/>
        <p:txBody>
          <a:bodyPr/>
          <a:lstStyle>
            <a:lvl1pPr>
              <a:defRPr>
                <a:solidFill>
                  <a:schemeClr val="lt1"/>
                </a:solidFill>
              </a:defRPr>
            </a:lvl1pPr>
          </a:lstStyle>
          <a:p>
            <a:r>
              <a:rPr lang="en-GB" dirty="0" smtClean="0"/>
              <a:t>Data visualisation workshop - </a:t>
            </a:r>
            <a:r>
              <a:rPr lang="en-GB" dirty="0" err="1" smtClean="0"/>
              <a:t>Qlik</a:t>
            </a:r>
            <a:r>
              <a:rPr lang="en-GB" dirty="0" smtClean="0"/>
              <a:t> Sense</a:t>
            </a:r>
            <a:endParaRPr lang="en-GB" dirty="0"/>
          </a:p>
        </p:txBody>
      </p:sp>
      <p:sp>
        <p:nvSpPr>
          <p:cNvPr id="6" name="Slide Number Placeholder 5"/>
          <p:cNvSpPr>
            <a:spLocks noGrp="1"/>
          </p:cNvSpPr>
          <p:nvPr>
            <p:ph type="sldNum" sz="quarter" idx="12"/>
          </p:nvPr>
        </p:nvSpPr>
        <p:spPr/>
        <p:txBody>
          <a:bodyPr/>
          <a:lstStyle>
            <a:lvl1pPr>
              <a:defRPr>
                <a:solidFill>
                  <a:schemeClr val="lt1"/>
                </a:solidFill>
              </a:defRPr>
            </a:lvl1pPr>
          </a:lstStyle>
          <a:p>
            <a:fld id="{7D8ADBB9-0137-46E8-B7C7-63732D3C260B}" type="slidenum">
              <a:rPr lang="en-GB" smtClean="0"/>
              <a:pPr/>
              <a:t>‹#›</a:t>
            </a:fld>
            <a:endParaRPr lang="en-GB"/>
          </a:p>
        </p:txBody>
      </p:sp>
      <p:sp>
        <p:nvSpPr>
          <p:cNvPr id="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latin typeface="Arial" panose="020B0604020202020204" pitchFamily="34" charset="0"/>
              </a:rPr>
              <a:t>PwC</a:t>
            </a:r>
            <a:endParaRPr kumimoji="0" lang="en-GB" sz="1000" b="0" i="0" u="none" baseline="0" dirty="0" err="1" smtClean="0">
              <a:solidFill>
                <a:schemeClr val="lt1"/>
              </a:solidFill>
              <a:latin typeface="Arial" panose="020B0604020202020204" pitchFamily="34" charset="0"/>
            </a:endParaRPr>
          </a:p>
        </p:txBody>
      </p:sp>
    </p:spTree>
    <p:extLst>
      <p:ext uri="{BB962C8B-B14F-4D97-AF65-F5344CB8AC3E}">
        <p14:creationId xmlns:p14="http://schemas.microsoft.com/office/powerpoint/2010/main" val="11449530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On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33400" y="1828800"/>
            <a:ext cx="8077200" cy="4419600"/>
          </a:xfrm>
        </p:spPr>
        <p:txBody>
          <a:bodyPr/>
          <a:lstStyle>
            <a:lvl1pPr>
              <a:defRPr baseline="0"/>
            </a:lvl1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dirty="0" smtClean="0"/>
              <a:t>January 2017</a:t>
            </a:r>
            <a:endParaRPr lang="en-GB" dirty="0"/>
          </a:p>
        </p:txBody>
      </p:sp>
      <p:sp>
        <p:nvSpPr>
          <p:cNvPr id="4" name="Footer Placeholder 3"/>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8"/>
          </p:nvPr>
        </p:nvSpPr>
        <p:spPr/>
        <p:txBody>
          <a:bodyPr/>
          <a:lstStyle/>
          <a:p>
            <a:fld id="{F5E609D5-BB2C-4735-B62A-4AB7F7AFBFEB}" type="slidenum">
              <a:rPr lang="en-GB" smtClean="0"/>
              <a:pPr/>
              <a:t>‹#›</a:t>
            </a:fld>
            <a:endParaRPr lang="en-GB" dirty="0"/>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dirty="0" smtClean="0">
                <a:latin typeface="Arial" panose="020B0604020202020204" pitchFamily="34" charset="0"/>
              </a:rPr>
              <a:t>PwC</a:t>
            </a:r>
          </a:p>
        </p:txBody>
      </p:sp>
    </p:spTree>
    <p:extLst>
      <p:ext uri="{BB962C8B-B14F-4D97-AF65-F5344CB8AC3E}">
        <p14:creationId xmlns:p14="http://schemas.microsoft.com/office/powerpoint/2010/main" val="15487273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GB" noProof="0" dirty="0" smtClean="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dirty="0" smtClean="0"/>
              <a:t>January 2017</a:t>
            </a:r>
            <a:endParaRPr lang="en-GB" dirty="0"/>
          </a:p>
        </p:txBody>
      </p:sp>
      <p:sp>
        <p:nvSpPr>
          <p:cNvPr id="3" name="Footer Placeholder 2"/>
          <p:cNvSpPr>
            <a:spLocks noGrp="1"/>
          </p:cNvSpPr>
          <p:nvPr>
            <p:ph type="ftr" sz="quarter" idx="11"/>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4" name="Slide Number Placeholder 3"/>
          <p:cNvSpPr>
            <a:spLocks noGrp="1"/>
          </p:cNvSpPr>
          <p:nvPr>
            <p:ph type="sldNum" sz="quarter" idx="12"/>
          </p:nvPr>
        </p:nvSpPr>
        <p:spPr/>
        <p:txBody>
          <a:bodyPr/>
          <a:lstStyle/>
          <a:p>
            <a:fld id="{FA2D2AEC-32A0-49A2-AEBE-B973ED0852F0}" type="slidenum">
              <a:rPr lang="en-GB" smtClean="0"/>
              <a:pPr/>
              <a:t>‹#›</a:t>
            </a:fld>
            <a:endParaRPr lang="en-GB"/>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400042483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GB" noProof="0" dirty="0" smtClean="0"/>
              <a:t>Click to edit Master title style</a:t>
            </a:r>
            <a:endParaRPr lang="en-GB" noProof="0" dirty="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lvl1pPr>
              <a:defRPr>
                <a:solidFill>
                  <a:schemeClr val="lt1"/>
                </a:solidFill>
              </a:defRPr>
            </a:lvl1pPr>
          </a:lstStyle>
          <a:p>
            <a:r>
              <a:rPr lang="en-US" dirty="0" smtClean="0"/>
              <a:t>January 2017</a:t>
            </a:r>
            <a:endParaRPr lang="en-GB" dirty="0"/>
          </a:p>
        </p:txBody>
      </p:sp>
      <p:sp>
        <p:nvSpPr>
          <p:cNvPr id="3" name="Footer Placeholder 2"/>
          <p:cNvSpPr>
            <a:spLocks noGrp="1"/>
          </p:cNvSpPr>
          <p:nvPr>
            <p:ph type="ftr" sz="quarter" idx="11"/>
          </p:nvPr>
        </p:nvSpPr>
        <p:spPr/>
        <p:txBody>
          <a:bodyPr/>
          <a:lstStyle>
            <a:lvl1pPr>
              <a:defRPr>
                <a:solidFill>
                  <a:schemeClr val="lt1"/>
                </a:solidFill>
              </a:defRPr>
            </a:lvl1pPr>
          </a:lstStyle>
          <a:p>
            <a:r>
              <a:rPr lang="en-GB" dirty="0" smtClean="0"/>
              <a:t>Data visualisation workshop - </a:t>
            </a:r>
            <a:r>
              <a:rPr lang="en-GB" dirty="0" err="1" smtClean="0"/>
              <a:t>Qlik</a:t>
            </a:r>
            <a:r>
              <a:rPr lang="en-GB" dirty="0" smtClean="0"/>
              <a:t> Sense</a:t>
            </a:r>
            <a:endParaRPr lang="en-GB" dirty="0"/>
          </a:p>
        </p:txBody>
      </p:sp>
      <p:sp>
        <p:nvSpPr>
          <p:cNvPr id="4" name="Slide Number Placeholder 3"/>
          <p:cNvSpPr>
            <a:spLocks noGrp="1"/>
          </p:cNvSpPr>
          <p:nvPr>
            <p:ph type="sldNum" sz="quarter" idx="12"/>
          </p:nvPr>
        </p:nvSpPr>
        <p:spPr/>
        <p:txBody>
          <a:bodyPr/>
          <a:lstStyle>
            <a:lvl1pPr>
              <a:defRPr>
                <a:solidFill>
                  <a:schemeClr val="lt1"/>
                </a:solidFill>
              </a:defRPr>
            </a:lvl1pPr>
          </a:lstStyle>
          <a:p>
            <a:fld id="{5E547F4A-EA33-434A-9321-9BA4A0125808}" type="slidenum">
              <a:rPr lang="en-GB" smtClean="0"/>
              <a:pPr/>
              <a:t>‹#›</a:t>
            </a:fld>
            <a:endParaRPr lang="en-GB"/>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latin typeface="Arial" panose="020B0604020202020204" pitchFamily="34" charset="0"/>
              </a:rPr>
              <a:t>PwC</a:t>
            </a:r>
            <a:endParaRPr kumimoji="0" lang="en-GB" sz="1000" b="0" i="0" u="none" baseline="0" dirty="0" err="1" smtClean="0">
              <a:solidFill>
                <a:schemeClr val="lt1"/>
              </a:solidFill>
              <a:latin typeface="Arial" panose="020B0604020202020204" pitchFamily="34" charset="0"/>
            </a:endParaRPr>
          </a:p>
        </p:txBody>
      </p:sp>
    </p:spTree>
    <p:extLst>
      <p:ext uri="{BB962C8B-B14F-4D97-AF65-F5344CB8AC3E}">
        <p14:creationId xmlns:p14="http://schemas.microsoft.com/office/powerpoint/2010/main" val="7818906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GB" noProof="0" dirty="0" smtClean="0"/>
              <a:t>Click to edit Master title style</a:t>
            </a:r>
            <a:endParaRPr lang="en-GB" noProof="0" dirty="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rot="1479263">
            <a:off x="1979300" y="2379149"/>
            <a:ext cx="5331666" cy="1626891"/>
          </a:xfrm>
          <a:prstGeom prst="rect">
            <a:avLst/>
          </a:prstGeom>
          <a:noFill/>
        </p:spPr>
        <p:txBody>
          <a:bodyPr wrap="square" lIns="0" tIns="0" rIns="0" bIns="0" rtlCol="0">
            <a:noAutofit/>
          </a:bodyPr>
          <a:lstStyle/>
          <a:p>
            <a:pPr indent="-274320" algn="ctr">
              <a:spcAft>
                <a:spcPts val="900"/>
              </a:spcAft>
            </a:pPr>
            <a:endParaRPr lang="en-GB" sz="11500" dirty="0" smtClean="0">
              <a:solidFill>
                <a:schemeClr val="bg2">
                  <a:lumMod val="85000"/>
                </a:schemeClr>
              </a:solidFill>
              <a:latin typeface="+mn-lt"/>
            </a:endParaRPr>
          </a:p>
        </p:txBody>
      </p:sp>
      <p:sp>
        <p:nvSpPr>
          <p:cNvPr id="2" name="Date Placeholder 1"/>
          <p:cNvSpPr>
            <a:spLocks noGrp="1"/>
          </p:cNvSpPr>
          <p:nvPr>
            <p:ph type="dt" sz="half" idx="10"/>
          </p:nvPr>
        </p:nvSpPr>
        <p:spPr/>
        <p:txBody>
          <a:bodyPr/>
          <a:lstStyle>
            <a:lvl1pPr>
              <a:defRPr>
                <a:solidFill>
                  <a:schemeClr val="lt1"/>
                </a:solidFill>
              </a:defRPr>
            </a:lvl1pPr>
          </a:lstStyle>
          <a:p>
            <a:r>
              <a:rPr lang="en-US" dirty="0" smtClean="0"/>
              <a:t>January 2017</a:t>
            </a:r>
            <a:endParaRPr lang="en-GB" dirty="0"/>
          </a:p>
        </p:txBody>
      </p:sp>
      <p:sp>
        <p:nvSpPr>
          <p:cNvPr id="3" name="Footer Placeholder 2"/>
          <p:cNvSpPr>
            <a:spLocks noGrp="1"/>
          </p:cNvSpPr>
          <p:nvPr>
            <p:ph type="ftr" sz="quarter" idx="11"/>
          </p:nvPr>
        </p:nvSpPr>
        <p:spPr/>
        <p:txBody>
          <a:bodyPr/>
          <a:lstStyle>
            <a:lvl1pPr>
              <a:defRPr>
                <a:solidFill>
                  <a:schemeClr val="lt1"/>
                </a:solidFill>
              </a:defRPr>
            </a:lvl1pPr>
          </a:lstStyle>
          <a:p>
            <a:r>
              <a:rPr lang="en-GB" dirty="0" smtClean="0"/>
              <a:t>Data visualisation workshop - </a:t>
            </a:r>
            <a:r>
              <a:rPr lang="en-GB" dirty="0" err="1" smtClean="0"/>
              <a:t>Qlik</a:t>
            </a:r>
            <a:r>
              <a:rPr lang="en-GB" dirty="0" smtClean="0"/>
              <a:t> Sense</a:t>
            </a:r>
            <a:endParaRPr lang="en-GB" dirty="0"/>
          </a:p>
        </p:txBody>
      </p:sp>
      <p:sp>
        <p:nvSpPr>
          <p:cNvPr id="4" name="Slide Number Placeholder 3"/>
          <p:cNvSpPr>
            <a:spLocks noGrp="1"/>
          </p:cNvSpPr>
          <p:nvPr>
            <p:ph type="sldNum" sz="quarter" idx="12"/>
          </p:nvPr>
        </p:nvSpPr>
        <p:spPr/>
        <p:txBody>
          <a:bodyPr/>
          <a:lstStyle>
            <a:lvl1pPr>
              <a:defRPr>
                <a:solidFill>
                  <a:schemeClr val="lt1"/>
                </a:solidFill>
              </a:defRPr>
            </a:lvl1pPr>
          </a:lstStyle>
          <a:p>
            <a:fld id="{73DE2538-1682-4691-9D76-BD63A21848D4}" type="slidenum">
              <a:rPr lang="en-GB" smtClean="0"/>
              <a:pPr/>
              <a:t>‹#›</a:t>
            </a:fld>
            <a:endParaRPr lang="en-GB"/>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latin typeface="Arial" panose="020B0604020202020204" pitchFamily="34" charset="0"/>
              </a:rPr>
              <a:t>PwC</a:t>
            </a:r>
            <a:endParaRPr kumimoji="0" lang="en-GB" sz="1000" b="0" i="0" u="none" baseline="0" dirty="0" err="1" smtClean="0">
              <a:solidFill>
                <a:schemeClr val="lt1"/>
              </a:solidFill>
              <a:latin typeface="Arial" panose="020B0604020202020204" pitchFamily="34" charset="0"/>
            </a:endParaRPr>
          </a:p>
        </p:txBody>
      </p:sp>
    </p:spTree>
    <p:extLst>
      <p:ext uri="{BB962C8B-B14F-4D97-AF65-F5344CB8AC3E}">
        <p14:creationId xmlns:p14="http://schemas.microsoft.com/office/powerpoint/2010/main" val="247102836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GB" noProof="0" dirty="0" smtClean="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4"/>
          </p:nvPr>
        </p:nvSpPr>
        <p:spPr/>
        <p:txBody>
          <a:bodyPr/>
          <a:lstStyle>
            <a:lvl1pPr>
              <a:defRPr>
                <a:solidFill>
                  <a:schemeClr val="lt1"/>
                </a:solidFill>
              </a:defRPr>
            </a:lvl1pPr>
          </a:lstStyle>
          <a:p>
            <a:r>
              <a:rPr lang="en-US" dirty="0" smtClean="0"/>
              <a:t>January 2017</a:t>
            </a:r>
            <a:endParaRPr lang="en-GB" dirty="0"/>
          </a:p>
        </p:txBody>
      </p:sp>
      <p:sp>
        <p:nvSpPr>
          <p:cNvPr id="3" name="Footer Placeholder 2"/>
          <p:cNvSpPr>
            <a:spLocks noGrp="1"/>
          </p:cNvSpPr>
          <p:nvPr>
            <p:ph type="ftr" sz="quarter" idx="15"/>
          </p:nvPr>
        </p:nvSpPr>
        <p:spPr/>
        <p:txBody>
          <a:bodyPr/>
          <a:lstStyle>
            <a:lvl1pPr>
              <a:defRPr>
                <a:solidFill>
                  <a:schemeClr val="lt1"/>
                </a:solidFill>
              </a:defRPr>
            </a:lvl1pPr>
          </a:lstStyle>
          <a:p>
            <a:r>
              <a:rPr lang="en-GB" dirty="0" smtClean="0"/>
              <a:t>Data visualisation workshop - </a:t>
            </a:r>
            <a:r>
              <a:rPr lang="en-GB" dirty="0" err="1" smtClean="0"/>
              <a:t>Qlik</a:t>
            </a:r>
            <a:r>
              <a:rPr lang="en-GB" dirty="0" smtClean="0"/>
              <a:t> Sense</a:t>
            </a:r>
            <a:endParaRPr lang="en-GB" dirty="0"/>
          </a:p>
        </p:txBody>
      </p:sp>
      <p:sp>
        <p:nvSpPr>
          <p:cNvPr id="4" name="Slide Number Placeholder 3"/>
          <p:cNvSpPr>
            <a:spLocks noGrp="1"/>
          </p:cNvSpPr>
          <p:nvPr>
            <p:ph type="sldNum" sz="quarter" idx="16"/>
          </p:nvPr>
        </p:nvSpPr>
        <p:spPr/>
        <p:txBody>
          <a:bodyPr/>
          <a:lstStyle>
            <a:lvl1pPr>
              <a:defRPr>
                <a:solidFill>
                  <a:schemeClr val="lt1"/>
                </a:solidFill>
              </a:defRPr>
            </a:lvl1pPr>
          </a:lstStyle>
          <a:p>
            <a:fld id="{A69F0F9E-9183-4482-8633-1D0FF21A6012}" type="slidenum">
              <a:rPr lang="en-GB" smtClean="0"/>
              <a:pPr/>
              <a:t>‹#›</a:t>
            </a:fld>
            <a:endParaRPr lang="en-GB"/>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latin typeface="Arial" panose="020B0604020202020204" pitchFamily="34" charset="0"/>
              </a:rPr>
              <a:t>PwC</a:t>
            </a:r>
            <a:endParaRPr kumimoji="0" lang="en-GB" sz="1000" b="0" i="0" u="none" baseline="0" dirty="0" err="1" smtClean="0">
              <a:solidFill>
                <a:schemeClr val="lt1"/>
              </a:solidFill>
              <a:latin typeface="Arial" panose="020B0604020202020204" pitchFamily="34" charset="0"/>
            </a:endParaRPr>
          </a:p>
        </p:txBody>
      </p:sp>
    </p:spTree>
    <p:extLst>
      <p:ext uri="{BB962C8B-B14F-4D97-AF65-F5344CB8AC3E}">
        <p14:creationId xmlns:p14="http://schemas.microsoft.com/office/powerpoint/2010/main" val="73442239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GB" noProof="0" dirty="0" smtClean="0"/>
              <a:t>Click to add the presentation’s main title</a:t>
            </a:r>
            <a:endParaRPr lang="en-GB"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grpSp>
    </p:spTree>
    <p:extLst>
      <p:ext uri="{BB962C8B-B14F-4D97-AF65-F5344CB8AC3E}">
        <p14:creationId xmlns:p14="http://schemas.microsoft.com/office/powerpoint/2010/main" val="214155050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n-GB" noProof="0" dirty="0" smtClean="0"/>
              <a:t>Click icon to add picture</a:t>
            </a:r>
            <a:endParaRPr lang="en-GB"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396229508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GB" noProof="0" dirty="0" smtClean="0"/>
              <a:t>Click icon to add picture</a:t>
            </a:r>
            <a:endParaRPr lang="en-GB"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21501515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68954228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GB" noProof="0" dirty="0" smtClean="0"/>
              <a:t>Click to edit Master title style</a:t>
            </a:r>
            <a:endParaRPr lang="en-GB" noProof="0" dirty="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GB" noProof="0" dirty="0" smtClean="0"/>
              <a:t>Add legal and copyright disclaimers here.</a:t>
            </a:r>
            <a:endParaRPr lang="en-GB" noProof="0" dirty="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4468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33400" y="1752601"/>
            <a:ext cx="39624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dirty="0" smtClean="0"/>
              <a:t>January 2017</a:t>
            </a:r>
            <a:endParaRPr lang="en-GB" dirty="0"/>
          </a:p>
        </p:txBody>
      </p:sp>
      <p:sp>
        <p:nvSpPr>
          <p:cNvPr id="4" name="Footer Placeholder 3"/>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8"/>
          </p:nvPr>
        </p:nvSpPr>
        <p:spPr/>
        <p:txBody>
          <a:bodyPr/>
          <a:lstStyle/>
          <a:p>
            <a:fld id="{6B74F1BE-6487-4EEF-A820-CEFE7BBF16BC}" type="slidenum">
              <a:rPr lang="en-GB" smtClean="0"/>
              <a:pPr/>
              <a:t>‹#›</a:t>
            </a:fld>
            <a:endParaRPr lang="en-GB" dirty="0"/>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dirty="0" smtClean="0">
                <a:latin typeface="Arial" panose="020B0604020202020204" pitchFamily="34" charset="0"/>
              </a:rPr>
              <a:t>PwC</a:t>
            </a:r>
          </a:p>
        </p:txBody>
      </p:sp>
    </p:spTree>
    <p:extLst>
      <p:ext uri="{BB962C8B-B14F-4D97-AF65-F5344CB8AC3E}">
        <p14:creationId xmlns:p14="http://schemas.microsoft.com/office/powerpoint/2010/main" val="42167937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33400" y="1752601"/>
            <a:ext cx="39624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rot="1479263">
            <a:off x="1979300" y="2378651"/>
            <a:ext cx="5331666" cy="1626891"/>
          </a:xfrm>
          <a:prstGeom prst="rect">
            <a:avLst/>
          </a:prstGeom>
          <a:noFill/>
        </p:spPr>
        <p:txBody>
          <a:bodyPr wrap="square" lIns="0" tIns="0" rIns="0" bIns="0" rtlCol="0">
            <a:noAutofit/>
          </a:bodyPr>
          <a:lstStyle/>
          <a:p>
            <a:pPr indent="-274320" algn="ctr">
              <a:spcAft>
                <a:spcPts val="900"/>
              </a:spcAft>
            </a:pPr>
            <a:endParaRPr lang="en-GB" sz="11500" dirty="0" smtClean="0">
              <a:solidFill>
                <a:schemeClr val="bg2">
                  <a:lumMod val="85000"/>
                </a:schemeClr>
              </a:solidFill>
              <a:latin typeface="+mn-lt"/>
            </a:endParaRPr>
          </a:p>
        </p:txBody>
      </p:sp>
      <p:sp>
        <p:nvSpPr>
          <p:cNvPr id="3" name="Date Placeholder 2"/>
          <p:cNvSpPr>
            <a:spLocks noGrp="1"/>
          </p:cNvSpPr>
          <p:nvPr>
            <p:ph type="dt" sz="half" idx="16"/>
          </p:nvPr>
        </p:nvSpPr>
        <p:spPr/>
        <p:txBody>
          <a:bodyPr/>
          <a:lstStyle/>
          <a:p>
            <a:r>
              <a:rPr lang="en-US" dirty="0" smtClean="0"/>
              <a:t>January 2017</a:t>
            </a:r>
            <a:endParaRPr lang="en-GB" dirty="0"/>
          </a:p>
        </p:txBody>
      </p:sp>
      <p:sp>
        <p:nvSpPr>
          <p:cNvPr id="4" name="Footer Placeholder 3"/>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8"/>
          </p:nvPr>
        </p:nvSpPr>
        <p:spPr/>
        <p:txBody>
          <a:bodyPr/>
          <a:lstStyle/>
          <a:p>
            <a:fld id="{89A9057D-8FBE-42A3-904C-3C9C1E42AB7C}" type="slidenum">
              <a:rPr lang="en-GB" smtClean="0"/>
              <a:pPr/>
              <a:t>‹#›</a:t>
            </a:fld>
            <a:endParaRPr lang="en-GB" dirty="0"/>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dirty="0" smtClean="0">
                <a:latin typeface="Arial" panose="020B0604020202020204" pitchFamily="34" charset="0"/>
              </a:rPr>
              <a:t>PwC</a:t>
            </a:r>
          </a:p>
        </p:txBody>
      </p:sp>
    </p:spTree>
    <p:extLst>
      <p:ext uri="{BB962C8B-B14F-4D97-AF65-F5344CB8AC3E}">
        <p14:creationId xmlns:p14="http://schemas.microsoft.com/office/powerpoint/2010/main" val="561251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33400" y="3352800"/>
            <a:ext cx="3962400"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4648199" y="3352800"/>
            <a:ext cx="3962401"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Text Placeholder 12"/>
          <p:cNvSpPr>
            <a:spLocks noGrp="1"/>
          </p:cNvSpPr>
          <p:nvPr>
            <p:ph type="body" sz="quarter" idx="16"/>
          </p:nvPr>
        </p:nvSpPr>
        <p:spPr>
          <a:xfrm>
            <a:off x="533400" y="1752600"/>
            <a:ext cx="8077200" cy="1447800"/>
          </a:xfrm>
        </p:spPr>
        <p:txBody>
          <a:bodyPr/>
          <a:lstStyle/>
          <a:p>
            <a:pPr lvl="0"/>
            <a:r>
              <a:rPr lang="en-GB" noProof="0" dirty="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dirty="0" smtClean="0"/>
              <a:t>January 2017</a:t>
            </a:r>
            <a:endParaRPr lang="en-GB" dirty="0"/>
          </a:p>
        </p:txBody>
      </p:sp>
      <p:sp>
        <p:nvSpPr>
          <p:cNvPr id="4" name="Footer Placeholder 3"/>
          <p:cNvSpPr>
            <a:spLocks noGrp="1"/>
          </p:cNvSpPr>
          <p:nvPr>
            <p:ph type="ftr" sz="quarter" idx="18"/>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9"/>
          </p:nvPr>
        </p:nvSpPr>
        <p:spPr/>
        <p:txBody>
          <a:bodyPr/>
          <a:lstStyle/>
          <a:p>
            <a:fld id="{0024DE67-0577-4E08-B0A2-886C6E46AAA0}" type="slidenum">
              <a:rPr lang="en-GB" smtClean="0"/>
              <a:pPr/>
              <a:t>‹#›</a:t>
            </a:fld>
            <a:endParaRPr lang="en-GB" dirty="0"/>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dirty="0" smtClean="0">
                <a:latin typeface="Arial" panose="020B0604020202020204" pitchFamily="34" charset="0"/>
              </a:rPr>
              <a:t>PwC</a:t>
            </a:r>
          </a:p>
        </p:txBody>
      </p:sp>
    </p:spTree>
    <p:extLst>
      <p:ext uri="{BB962C8B-B14F-4D97-AF65-F5344CB8AC3E}">
        <p14:creationId xmlns:p14="http://schemas.microsoft.com/office/powerpoint/2010/main" val="14220798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6019800" y="1752600"/>
            <a:ext cx="2590800" cy="2133600"/>
          </a:xfrm>
        </p:spPr>
        <p:txBody>
          <a:bodyPr/>
          <a:lstStyle/>
          <a:p>
            <a:pPr lvl="0"/>
            <a:r>
              <a:rPr lang="en-GB" noProof="0" dirty="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GB" noProof="0" dirty="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dirty="0" smtClean="0"/>
              <a:t>January 2017</a:t>
            </a:r>
            <a:endParaRPr lang="en-GB" dirty="0"/>
          </a:p>
        </p:txBody>
      </p:sp>
      <p:sp>
        <p:nvSpPr>
          <p:cNvPr id="4" name="Footer Placeholder 3"/>
          <p:cNvSpPr>
            <a:spLocks noGrp="1"/>
          </p:cNvSpPr>
          <p:nvPr>
            <p:ph type="ftr" sz="quarter" idx="18"/>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9"/>
          </p:nvPr>
        </p:nvSpPr>
        <p:spPr/>
        <p:txBody>
          <a:bodyPr/>
          <a:lstStyle/>
          <a:p>
            <a:fld id="{21F14D83-82E9-4CA0-BE45-FDFEF5B359C0}" type="slidenum">
              <a:rPr lang="en-GB" smtClean="0"/>
              <a:pPr/>
              <a:t>‹#›</a:t>
            </a:fld>
            <a:endParaRPr lang="en-GB" dirty="0"/>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dirty="0" smtClean="0">
                <a:latin typeface="Arial" panose="020B0604020202020204" pitchFamily="34" charset="0"/>
              </a:rPr>
              <a:t>PwC</a:t>
            </a:r>
          </a:p>
        </p:txBody>
      </p:sp>
    </p:spTree>
    <p:extLst>
      <p:ext uri="{BB962C8B-B14F-4D97-AF65-F5344CB8AC3E}">
        <p14:creationId xmlns:p14="http://schemas.microsoft.com/office/powerpoint/2010/main" val="42139182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GB" noProof="0" dirty="0" smtClean="0"/>
              <a:t>Click to edit Master text styles</a:t>
            </a:r>
          </a:p>
        </p:txBody>
      </p:sp>
      <p:sp>
        <p:nvSpPr>
          <p:cNvPr id="2" name="Title 1"/>
          <p:cNvSpPr>
            <a:spLocks noGrp="1"/>
          </p:cNvSpPr>
          <p:nvPr>
            <p:ph type="title"/>
          </p:nvPr>
        </p:nvSpPr>
        <p:spPr>
          <a:xfrm>
            <a:off x="533400" y="685800"/>
            <a:ext cx="8077200" cy="914400"/>
          </a:xfrm>
        </p:spPr>
        <p:txBody>
          <a:body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33400" y="4038600"/>
            <a:ext cx="25908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GB" noProof="0" dirty="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dirty="0" smtClean="0"/>
              <a:t>January 2017</a:t>
            </a:r>
            <a:endParaRPr lang="en-GB" dirty="0"/>
          </a:p>
        </p:txBody>
      </p:sp>
      <p:sp>
        <p:nvSpPr>
          <p:cNvPr id="4" name="Footer Placeholder 3"/>
          <p:cNvSpPr>
            <a:spLocks noGrp="1"/>
          </p:cNvSpPr>
          <p:nvPr>
            <p:ph type="ftr" sz="quarter" idx="18"/>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5" name="Slide Number Placeholder 4"/>
          <p:cNvSpPr>
            <a:spLocks noGrp="1"/>
          </p:cNvSpPr>
          <p:nvPr>
            <p:ph type="sldNum" sz="quarter" idx="19"/>
          </p:nvPr>
        </p:nvSpPr>
        <p:spPr/>
        <p:txBody>
          <a:bodyPr/>
          <a:lstStyle/>
          <a:p>
            <a:fld id="{08765EB0-6501-4799-8367-E473D7857C6E}" type="slidenum">
              <a:rPr lang="en-GB" smtClean="0"/>
              <a:pPr/>
              <a:t>‹#›</a:t>
            </a:fld>
            <a:endParaRPr lang="en-GB" dirty="0"/>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dirty="0" smtClean="0">
                <a:latin typeface="Arial" panose="020B0604020202020204" pitchFamily="34" charset="0"/>
              </a:rPr>
              <a:t>PwC</a:t>
            </a:r>
          </a:p>
        </p:txBody>
      </p:sp>
    </p:spTree>
    <p:extLst>
      <p:ext uri="{BB962C8B-B14F-4D97-AF65-F5344CB8AC3E}">
        <p14:creationId xmlns:p14="http://schemas.microsoft.com/office/powerpoint/2010/main" val="27057483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8"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dirty="0" smtClean="0"/>
              <a:t>Data visualisation workshop - </a:t>
            </a:r>
            <a:r>
              <a:rPr lang="en-GB" dirty="0" err="1" smtClean="0"/>
              <a:t>Qlik</a:t>
            </a:r>
            <a:r>
              <a:rPr lang="en-GB" dirty="0" smtClean="0"/>
              <a:t> Sense</a:t>
            </a:r>
            <a:endParaRPr lang="en-GB" dirty="0"/>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smtClean="0"/>
              <a:t>January 2017</a:t>
            </a:r>
            <a:endParaRPr lang="en-GB" dirty="0"/>
          </a:p>
        </p:txBody>
      </p: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2E0997B-C6B3-4C2B-9917-84469C8E713B}" type="slidenum">
              <a:rPr lang="en-GB" smtClean="0"/>
              <a:pPr/>
              <a:t>‹#›</a:t>
            </a:fld>
            <a:endParaRPr lang="en-GB" dirty="0"/>
          </a:p>
        </p:txBody>
      </p:sp>
    </p:spTree>
    <p:extLst>
      <p:ext uri="{BB962C8B-B14F-4D97-AF65-F5344CB8AC3E}">
        <p14:creationId xmlns:p14="http://schemas.microsoft.com/office/powerpoint/2010/main" val="276334754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Lst>
  <p:timing>
    <p:tnLst>
      <p:par>
        <p:cTn id="1" dur="indefinite" restart="never" nodeType="tmRoot"/>
      </p:par>
    </p:tnLst>
  </p:timing>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8"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dirty="0" smtClean="0"/>
              <a:t>Data visualisation workshop - </a:t>
            </a:r>
            <a:r>
              <a:rPr lang="en-GB" dirty="0" err="1" smtClean="0"/>
              <a:t>Qlik</a:t>
            </a:r>
            <a:r>
              <a:rPr lang="en-GB" dirty="0" smtClean="0"/>
              <a:t> Sense</a:t>
            </a:r>
            <a:endParaRPr lang="en-GB" dirty="0"/>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smtClean="0"/>
              <a:t>January 2017</a:t>
            </a:r>
            <a:endParaRPr lang="en-GB" dirty="0"/>
          </a:p>
        </p:txBody>
      </p: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2E0997B-C6B3-4C2B-9917-84469C8E713B}" type="slidenum">
              <a:rPr lang="en-GB" smtClean="0"/>
              <a:pPr/>
              <a:t>‹#›</a:t>
            </a:fld>
            <a:endParaRPr lang="en-GB"/>
          </a:p>
        </p:txBody>
      </p:sp>
    </p:spTree>
    <p:extLst>
      <p:ext uri="{BB962C8B-B14F-4D97-AF65-F5344CB8AC3E}">
        <p14:creationId xmlns:p14="http://schemas.microsoft.com/office/powerpoint/2010/main" val="242623585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Lst>
  <p:timing>
    <p:tnLst>
      <p:par>
        <p:cTn id="1" dur="indefinite" restart="never" nodeType="tmRoot"/>
      </p:par>
    </p:tnLst>
  </p:timing>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linkedin.com/pulse/10-tools-platforms-data-preparation-zygimantas-jacikeviciu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0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9.xml"/><Relationship Id="rId1" Type="http://schemas.openxmlformats.org/officeDocument/2006/relationships/slideLayout" Target="../slideLayouts/slideLayout28.xml"/></Relationships>
</file>

<file path=ppt/slides/_rels/slide10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0.xml"/><Relationship Id="rId1" Type="http://schemas.openxmlformats.org/officeDocument/2006/relationships/slideLayout" Target="../slideLayouts/slideLayout28.xml"/></Relationships>
</file>

<file path=ppt/slides/_rels/slide10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1.xml"/><Relationship Id="rId1" Type="http://schemas.openxmlformats.org/officeDocument/2006/relationships/slideLayout" Target="../slideLayouts/slideLayout28.xml"/><Relationship Id="rId4" Type="http://schemas.openxmlformats.org/officeDocument/2006/relationships/image" Target="../media/image88.png"/></Relationships>
</file>

<file path=ppt/slides/_rels/slide10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2.xml"/><Relationship Id="rId1" Type="http://schemas.openxmlformats.org/officeDocument/2006/relationships/slideLayout" Target="../slideLayouts/slideLayout28.xml"/></Relationships>
</file>

<file path=ppt/slides/_rels/slide10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3.xml"/><Relationship Id="rId1" Type="http://schemas.openxmlformats.org/officeDocument/2006/relationships/slideLayout" Target="../slideLayouts/slideLayout28.xml"/></Relationships>
</file>

<file path=ppt/slides/_rels/slide10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4.xml"/><Relationship Id="rId1" Type="http://schemas.openxmlformats.org/officeDocument/2006/relationships/slideLayout" Target="../slideLayouts/slideLayout2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8.xml"/></Relationships>
</file>

<file path=ppt/slides/_rels/slide10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6.xml"/><Relationship Id="rId1" Type="http://schemas.openxmlformats.org/officeDocument/2006/relationships/slideLayout" Target="../slideLayouts/slideLayout28.xml"/></Relationships>
</file>

<file path=ppt/slides/_rels/slide10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7.xml"/><Relationship Id="rId1" Type="http://schemas.openxmlformats.org/officeDocument/2006/relationships/slideLayout" Target="../slideLayouts/slideLayout28.xml"/></Relationships>
</file>

<file path=ppt/slides/_rels/slide10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9.xml"/><Relationship Id="rId1" Type="http://schemas.openxmlformats.org/officeDocument/2006/relationships/slideLayout" Target="../slideLayouts/slideLayout28.xml"/></Relationships>
</file>

<file path=ppt/slides/_rels/slide11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0.xml"/><Relationship Id="rId1" Type="http://schemas.openxmlformats.org/officeDocument/2006/relationships/slideLayout" Target="../slideLayouts/slideLayout28.xml"/></Relationships>
</file>

<file path=ppt/slides/_rels/slide11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1.xml"/><Relationship Id="rId1" Type="http://schemas.openxmlformats.org/officeDocument/2006/relationships/slideLayout" Target="../slideLayouts/slideLayout2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8.xml"/></Relationships>
</file>

<file path=ppt/slides/_rels/slide11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3.xml"/><Relationship Id="rId1" Type="http://schemas.openxmlformats.org/officeDocument/2006/relationships/slideLayout" Target="../slideLayouts/slideLayout28.xml"/></Relationships>
</file>

<file path=ppt/slides/_rels/slide11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04.xml"/><Relationship Id="rId1" Type="http://schemas.openxmlformats.org/officeDocument/2006/relationships/slideLayout" Target="../slideLayouts/slideLayout28.xml"/></Relationships>
</file>

<file path=ppt/slides/_rels/slide11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05.xml"/><Relationship Id="rId1" Type="http://schemas.openxmlformats.org/officeDocument/2006/relationships/slideLayout" Target="../slideLayouts/slideLayout28.xml"/></Relationships>
</file>

<file path=ppt/slides/_rels/slide11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06.xml"/><Relationship Id="rId1" Type="http://schemas.openxmlformats.org/officeDocument/2006/relationships/slideLayout" Target="../slideLayouts/slideLayout2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hyperlink" Target="eu.qlikcloud.com" TargetMode="External"/><Relationship Id="rId2" Type="http://schemas.openxmlformats.org/officeDocument/2006/relationships/notesSlide" Target="../notesSlides/notesSlide109.xml"/><Relationship Id="rId1" Type="http://schemas.openxmlformats.org/officeDocument/2006/relationships/slideLayout" Target="../slideLayouts/slideLayout2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8.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8.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8.xml"/></Relationships>
</file>

<file path=ppt/slides/_rels/slide12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16.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8.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8.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www.qlik.com/try-or-buy/download-qlik-sense"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help.qlik.com/en-US/sense/3.1/Subsystems/Hub/Content/Scripting/functions-in-scripts-chart-expressions.htm"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help.qlik.com/en-US/sense/3.1/Content/Home.htm" TargetMode="External"/><Relationship Id="rId2" Type="http://schemas.openxmlformats.org/officeDocument/2006/relationships/notesSlide" Target="../notesSlides/notesSlide37.xml"/><Relationship Id="rId1" Type="http://schemas.openxmlformats.org/officeDocument/2006/relationships/slideLayout" Target="../slideLayouts/slideLayout28.xml"/><Relationship Id="rId4" Type="http://schemas.openxmlformats.org/officeDocument/2006/relationships/hyperlink" Target="https://community.qlik.com/community/qlik-sense"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28.xml"/><Relationship Id="rId5" Type="http://schemas.openxmlformats.org/officeDocument/2006/relationships/image" Target="../media/image43.png"/><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28.xml"/><Relationship Id="rId4" Type="http://schemas.openxmlformats.org/officeDocument/2006/relationships/image" Target="../media/image49.png"/></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28.xml"/><Relationship Id="rId4" Type="http://schemas.openxmlformats.org/officeDocument/2006/relationships/image" Target="../media/image52.png"/></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28.xml"/><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28.xml"/><Relationship Id="rId4" Type="http://schemas.openxmlformats.org/officeDocument/2006/relationships/image" Target="../media/image61.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6.xml"/><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7.xml"/><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8.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9.xml"/><Relationship Id="rId1" Type="http://schemas.openxmlformats.org/officeDocument/2006/relationships/slideLayout" Target="../slideLayouts/slideLayout28.xml"/></Relationships>
</file>

<file path=ppt/slides/_rels/slide8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0.xml"/><Relationship Id="rId1" Type="http://schemas.openxmlformats.org/officeDocument/2006/relationships/slideLayout" Target="../slideLayouts/slideLayout28.xml"/></Relationships>
</file>

<file path=ppt/slides/_rels/slide8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1.xml"/><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2.xml"/><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3.xml"/><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4.xml"/><Relationship Id="rId1" Type="http://schemas.openxmlformats.org/officeDocument/2006/relationships/slideLayout" Target="../slideLayouts/slideLayout28.xml"/></Relationships>
</file>

<file path=ppt/slides/_rels/slide8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5.xml"/><Relationship Id="rId1" Type="http://schemas.openxmlformats.org/officeDocument/2006/relationships/slideLayout" Target="../slideLayouts/slideLayout28.xml"/></Relationships>
</file>

<file path=ppt/slides/_rels/slide8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6.xml"/><Relationship Id="rId1" Type="http://schemas.openxmlformats.org/officeDocument/2006/relationships/slideLayout" Target="../slideLayouts/slideLayout28.xml"/></Relationships>
</file>

<file path=ppt/slides/_rels/slide8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7.xml"/><Relationship Id="rId1" Type="http://schemas.openxmlformats.org/officeDocument/2006/relationships/slideLayout" Target="../slideLayouts/slideLayout28.xml"/></Relationships>
</file>

<file path=ppt/slides/_rels/slide8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9.xml"/><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0.xml"/><Relationship Id="rId1" Type="http://schemas.openxmlformats.org/officeDocument/2006/relationships/slideLayout" Target="../slideLayouts/slideLayout28.xml"/><Relationship Id="rId4" Type="http://schemas.openxmlformats.org/officeDocument/2006/relationships/image" Target="../media/image76.png"/></Relationships>
</file>

<file path=ppt/slides/_rels/slide9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1.xml"/><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2.xml"/><Relationship Id="rId1" Type="http://schemas.openxmlformats.org/officeDocument/2006/relationships/slideLayout" Target="../slideLayouts/slideLayout28.xml"/></Relationships>
</file>

<file path=ppt/slides/_rels/slide9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3.xml"/><Relationship Id="rId1" Type="http://schemas.openxmlformats.org/officeDocument/2006/relationships/slideLayout" Target="../slideLayouts/slideLayout28.xml"/></Relationships>
</file>

<file path=ppt/slides/_rels/slide9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4.xml"/><Relationship Id="rId1" Type="http://schemas.openxmlformats.org/officeDocument/2006/relationships/slideLayout" Target="../slideLayouts/slideLayout28.xml"/></Relationships>
</file>

<file path=ppt/slides/_rels/slide9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5.xml"/><Relationship Id="rId1" Type="http://schemas.openxmlformats.org/officeDocument/2006/relationships/slideLayout" Target="../slideLayouts/slideLayout28.xml"/></Relationships>
</file>

<file path=ppt/slides/_rels/slide9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6.xml"/><Relationship Id="rId1" Type="http://schemas.openxmlformats.org/officeDocument/2006/relationships/slideLayout" Target="../slideLayouts/slideLayout2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8.xml"/></Relationships>
</file>

<file path=ppt/slides/_rels/slide9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8.xml"/><Relationship Id="rId1" Type="http://schemas.openxmlformats.org/officeDocument/2006/relationships/slideLayout" Target="../slideLayouts/slideLayout28.xml"/><Relationship Id="rId4" Type="http://schemas.openxmlformats.org/officeDocument/2006/relationships/image" Target="../media/image8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0.3.1.234\Projects2010\Wolff Olins\Powerpoint\GIF_versions\gifs\GifAnim_orange.gif"/>
          <p:cNvPicPr>
            <a:picLocks noChangeAspect="1" noChangeArrowheads="1" noCrop="1"/>
          </p:cNvPicPr>
          <p:nvPr/>
        </p:nvPicPr>
        <p:blipFill>
          <a:blip r:embed="rId3" cstate="print"/>
          <a:srcRect/>
          <a:stretch>
            <a:fillRect/>
          </a:stretch>
        </p:blipFill>
        <p:spPr bwMode="auto">
          <a:xfrm>
            <a:off x="0" y="0"/>
            <a:ext cx="9144000" cy="6858000"/>
          </a:xfrm>
          <a:prstGeom prst="rect">
            <a:avLst/>
          </a:prstGeom>
          <a:noFill/>
        </p:spPr>
      </p:pic>
      <p:pic>
        <p:nvPicPr>
          <p:cNvPr id="10243" name="Picture 3" descr="\\10.3.1.234\Projects2010\Wolff Olins\Powerpoint\GIF_versions\gifs\GifAnim_orange.jpg"/>
          <p:cNvPicPr>
            <a:picLocks noChangeAspect="1" noChangeArrowheads="1"/>
          </p:cNvPicPr>
          <p:nvPr/>
        </p:nvPicPr>
        <p:blipFill>
          <a:blip r:embed="rId4" cstate="print"/>
          <a:srcRect/>
          <a:stretch>
            <a:fillRect/>
          </a:stretch>
        </p:blipFill>
        <p:spPr bwMode="auto">
          <a:xfrm>
            <a:off x="-8302" y="0"/>
            <a:ext cx="9144000" cy="6858000"/>
          </a:xfrm>
          <a:prstGeom prst="rect">
            <a:avLst/>
          </a:prstGeom>
          <a:solidFill>
            <a:schemeClr val="accent1"/>
          </a:solidFill>
        </p:spPr>
      </p:pic>
      <p:sp>
        <p:nvSpPr>
          <p:cNvPr id="31" name="TextBox 30"/>
          <p:cNvSpPr txBox="1"/>
          <p:nvPr/>
        </p:nvSpPr>
        <p:spPr>
          <a:xfrm>
            <a:off x="1835696" y="1271662"/>
            <a:ext cx="6546304" cy="1077218"/>
          </a:xfrm>
          <a:prstGeom prst="rect">
            <a:avLst/>
          </a:prstGeom>
          <a:noFill/>
        </p:spPr>
        <p:txBody>
          <a:bodyPr wrap="square" rtlCol="0">
            <a:spAutoFit/>
          </a:bodyPr>
          <a:lstStyle/>
          <a:p>
            <a:pPr lvl="0">
              <a:defRPr/>
            </a:pPr>
            <a:r>
              <a:rPr lang="en-GB" sz="3200" b="1" i="1" kern="0" dirty="0">
                <a:solidFill>
                  <a:sysClr val="window" lastClr="FFFFFF"/>
                </a:solidFill>
                <a:latin typeface="+mj-lt"/>
              </a:rPr>
              <a:t>Data Visualisation </a:t>
            </a:r>
            <a:endParaRPr lang="en-GB" sz="3200" b="1" i="1" kern="0" dirty="0" smtClean="0">
              <a:solidFill>
                <a:sysClr val="window" lastClr="FFFFFF"/>
              </a:solidFill>
              <a:latin typeface="+mj-lt"/>
            </a:endParaRPr>
          </a:p>
          <a:p>
            <a:pPr lvl="0">
              <a:defRPr/>
            </a:pPr>
            <a:r>
              <a:rPr kumimoji="0" lang="en-GB" sz="3200" b="0" i="0" u="none" strike="noStrike" kern="0" cap="none" spc="0" normalizeH="0" baseline="0" noProof="0" dirty="0" err="1" smtClean="0">
                <a:ln>
                  <a:noFill/>
                </a:ln>
                <a:solidFill>
                  <a:sysClr val="window" lastClr="FFFFFF"/>
                </a:solidFill>
                <a:effectLst/>
                <a:uLnTx/>
                <a:uFillTx/>
                <a:latin typeface="+mj-lt"/>
              </a:rPr>
              <a:t>Qlik</a:t>
            </a:r>
            <a:r>
              <a:rPr kumimoji="0" lang="en-GB" sz="3200" b="0" i="0" u="none" strike="noStrike" kern="0" cap="none" spc="0" normalizeH="0" baseline="0" noProof="0" dirty="0" smtClean="0">
                <a:ln>
                  <a:noFill/>
                </a:ln>
                <a:solidFill>
                  <a:sysClr val="window" lastClr="FFFFFF"/>
                </a:solidFill>
                <a:effectLst/>
                <a:uLnTx/>
                <a:uFillTx/>
                <a:latin typeface="+mj-lt"/>
              </a:rPr>
              <a:t> Sen</a:t>
            </a:r>
            <a:r>
              <a:rPr kumimoji="0" lang="en-GB" sz="3200" b="0" i="0" u="none" strike="noStrike" kern="0" cap="none" spc="0" normalizeH="0" baseline="0" noProof="0" dirty="0" smtClean="0">
                <a:ln>
                  <a:noFill/>
                </a:ln>
                <a:solidFill>
                  <a:schemeClr val="bg1"/>
                </a:solidFill>
                <a:effectLst/>
                <a:uLnTx/>
                <a:uFillTx/>
                <a:latin typeface="+mj-lt"/>
              </a:rPr>
              <a:t>se</a:t>
            </a:r>
            <a:r>
              <a:rPr lang="en-GB" sz="2400" baseline="50000" dirty="0" smtClean="0">
                <a:solidFill>
                  <a:schemeClr val="bg1"/>
                </a:solidFill>
                <a:latin typeface="+mj-lt"/>
              </a:rPr>
              <a:t>®</a:t>
            </a:r>
            <a:endParaRPr kumimoji="0" lang="en-GB" sz="2400" b="0" i="0" u="none" strike="noStrike" kern="0" cap="none" spc="0" normalizeH="0" baseline="50000" noProof="0" dirty="0">
              <a:ln>
                <a:noFill/>
              </a:ln>
              <a:solidFill>
                <a:schemeClr val="bg1"/>
              </a:solidFill>
              <a:effectLst/>
              <a:uLnTx/>
              <a:uFillTx/>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450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Visualisation Process</a:t>
            </a:r>
            <a:br>
              <a:rPr lang="en-GB" dirty="0"/>
            </a:br>
            <a:r>
              <a:rPr lang="en-GB" sz="2000" b="0" i="0" dirty="0"/>
              <a:t>Different stages of visualisation</a:t>
            </a:r>
            <a:endParaRPr lang="en-GB" b="0" i="0" dirty="0"/>
          </a:p>
        </p:txBody>
      </p:sp>
      <p:sp>
        <p:nvSpPr>
          <p:cNvPr id="12" name="Content Placeholder 2"/>
          <p:cNvSpPr>
            <a:spLocks noGrp="1"/>
          </p:cNvSpPr>
          <p:nvPr>
            <p:ph sz="quarter" idx="14"/>
          </p:nvPr>
        </p:nvSpPr>
        <p:spPr/>
        <p:txBody>
          <a:bodyPr lIns="72000" rIns="72000"/>
          <a:lstStyle/>
          <a:p>
            <a:pPr algn="just"/>
            <a:r>
              <a:rPr lang="en-GB" sz="1600" b="1" dirty="0" smtClean="0">
                <a:solidFill>
                  <a:schemeClr val="accent1"/>
                </a:solidFill>
              </a:rPr>
              <a:t>Prepare Data</a:t>
            </a:r>
          </a:p>
          <a:p>
            <a:pPr algn="just"/>
            <a:r>
              <a:rPr lang="en-GB" sz="1600" dirty="0" smtClean="0"/>
              <a:t>After collection some additional data preparation might be required. Here it is important to check if amongst others:</a:t>
            </a:r>
          </a:p>
          <a:p>
            <a:pPr marL="285750" indent="-285750" algn="just">
              <a:buFont typeface="Arial" panose="020B0604020202020204" pitchFamily="34" charset="0"/>
              <a:buChar char="•"/>
            </a:pPr>
            <a:r>
              <a:rPr lang="en-GB" sz="1600" dirty="0" smtClean="0"/>
              <a:t>Additional computed variables need to be created</a:t>
            </a:r>
          </a:p>
          <a:p>
            <a:pPr marL="285750" indent="-285750" algn="just">
              <a:buFont typeface="Arial" panose="020B0604020202020204" pitchFamily="34" charset="0"/>
              <a:buChar char="•"/>
            </a:pPr>
            <a:r>
              <a:rPr lang="en-GB" sz="1600" dirty="0" smtClean="0"/>
              <a:t>Filtering on the data is needed</a:t>
            </a:r>
          </a:p>
          <a:p>
            <a:pPr marL="285750" indent="-285750" algn="just">
              <a:buFont typeface="Arial" panose="020B0604020202020204" pitchFamily="34" charset="0"/>
              <a:buChar char="•"/>
            </a:pPr>
            <a:r>
              <a:rPr lang="en-GB" sz="1600" dirty="0" smtClean="0"/>
              <a:t>Links between different datasets are required</a:t>
            </a:r>
          </a:p>
          <a:p>
            <a:pPr marL="285750" indent="-285750" algn="just">
              <a:buFont typeface="Arial" panose="020B0604020202020204" pitchFamily="34" charset="0"/>
              <a:buChar char="•"/>
            </a:pPr>
            <a:r>
              <a:rPr lang="en-GB" sz="1600" dirty="0" smtClean="0"/>
              <a:t>Etc.</a:t>
            </a:r>
          </a:p>
          <a:p>
            <a:pPr algn="just"/>
            <a:endParaRPr lang="en-GB" sz="1600" dirty="0"/>
          </a:p>
          <a:p>
            <a:pPr marL="560070" lvl="1" indent="-285750">
              <a:spcAft>
                <a:spcPts val="600"/>
              </a:spcAft>
              <a:buFont typeface="Arial" panose="020B0604020202020204" pitchFamily="34" charset="0"/>
              <a:buChar char="•"/>
            </a:pPr>
            <a:endParaRPr lang="en-GB" sz="1050" b="1" dirty="0">
              <a:solidFill>
                <a:schemeClr val="accent1"/>
              </a:solidFill>
            </a:endParaRPr>
          </a:p>
        </p:txBody>
      </p:sp>
      <p:sp>
        <p:nvSpPr>
          <p:cNvPr id="5" name="Date Placeholder 4"/>
          <p:cNvSpPr>
            <a:spLocks noGrp="1"/>
          </p:cNvSpPr>
          <p:nvPr>
            <p:ph type="dt" sz="half" idx="16"/>
          </p:nvPr>
        </p:nvSpPr>
        <p:spPr/>
        <p:txBody>
          <a:bodyPr/>
          <a:lstStyle/>
          <a:p>
            <a:r>
              <a:rPr lang="en-US" dirty="0" smtClean="0"/>
              <a:t>January 2017</a:t>
            </a:r>
            <a:endParaRPr lang="en-GB" dirty="0"/>
          </a:p>
        </p:txBody>
      </p:sp>
      <p:sp>
        <p:nvSpPr>
          <p:cNvPr id="6" name="Footer Placeholder 5"/>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4" name="Slide Number Placeholder 3"/>
          <p:cNvSpPr>
            <a:spLocks noGrp="1"/>
          </p:cNvSpPr>
          <p:nvPr>
            <p:ph type="sldNum" sz="quarter" idx="18"/>
          </p:nvPr>
        </p:nvSpPr>
        <p:spPr/>
        <p:txBody>
          <a:bodyPr/>
          <a:lstStyle/>
          <a:p>
            <a:fld id="{F5E609D5-BB2C-4735-B62A-4AB7F7AFBFEB}" type="slidenum">
              <a:rPr lang="en-GB" smtClean="0"/>
              <a:pPr/>
              <a:t>10</a:t>
            </a:fld>
            <a:endParaRPr lang="en-GB"/>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9" y="2420888"/>
            <a:ext cx="3966592" cy="2231208"/>
          </a:xfrm>
          <a:prstGeom prst="rect">
            <a:avLst/>
          </a:prstGeom>
        </p:spPr>
      </p:pic>
      <p:sp>
        <p:nvSpPr>
          <p:cNvPr id="13" name="AutoShape 64"/>
          <p:cNvSpPr>
            <a:spLocks noChangeArrowheads="1"/>
          </p:cNvSpPr>
          <p:nvPr/>
        </p:nvSpPr>
        <p:spPr bwMode="auto">
          <a:xfrm>
            <a:off x="500569" y="5373215"/>
            <a:ext cx="2085482" cy="936105"/>
          </a:xfrm>
          <a:prstGeom prst="chevron">
            <a:avLst>
              <a:gd name="adj" fmla="val 38168"/>
            </a:avLst>
          </a:prstGeom>
          <a:solidFill>
            <a:srgbClr val="EB8C00"/>
          </a:solidFill>
          <a:ln w="19050" algn="ctr">
            <a:solidFill>
              <a:srgbClr val="FFFFFF"/>
            </a:solidFill>
            <a:miter lim="800000"/>
            <a:headEnd/>
            <a:tailEnd/>
          </a:ln>
        </p:spPr>
        <p:txBody>
          <a:bodyPr lIns="69145" tIns="0" rIns="0" bIns="0" anchor="ctr"/>
          <a:lstStyle/>
          <a:p>
            <a:pPr algn="ctr" defTabSz="995363">
              <a:buSzPct val="90000"/>
              <a:defRPr/>
            </a:pPr>
            <a:r>
              <a:rPr lang="en-US" sz="1300" b="1" kern="0" dirty="0" smtClean="0">
                <a:solidFill>
                  <a:schemeClr val="bg2"/>
                </a:solidFill>
                <a:latin typeface="+mj-lt"/>
                <a:cs typeface="Arial" charset="0"/>
              </a:rPr>
              <a:t>Collect and prepare data</a:t>
            </a:r>
            <a:endParaRPr lang="en-US" sz="1300" b="1" kern="0" dirty="0">
              <a:solidFill>
                <a:schemeClr val="bg2"/>
              </a:solidFill>
              <a:latin typeface="+mj-lt"/>
              <a:cs typeface="Arial" charset="0"/>
            </a:endParaRPr>
          </a:p>
        </p:txBody>
      </p:sp>
      <p:sp>
        <p:nvSpPr>
          <p:cNvPr id="15" name="TextBox 14"/>
          <p:cNvSpPr txBox="1"/>
          <p:nvPr/>
        </p:nvSpPr>
        <p:spPr>
          <a:xfrm>
            <a:off x="760553" y="4869158"/>
            <a:ext cx="576064" cy="493203"/>
          </a:xfrm>
          <a:prstGeom prst="rect">
            <a:avLst/>
          </a:prstGeom>
          <a:noFill/>
        </p:spPr>
        <p:txBody>
          <a:bodyPr vert="horz" wrap="square" lIns="0" tIns="0" rIns="0" bIns="0" rtlCol="0">
            <a:noAutofit/>
          </a:bodyPr>
          <a:lstStyle/>
          <a:p>
            <a:pPr indent="-274320">
              <a:spcAft>
                <a:spcPts val="900"/>
              </a:spcAft>
            </a:pPr>
            <a:r>
              <a:rPr lang="en-GB" sz="3200" b="1" i="1" dirty="0">
                <a:solidFill>
                  <a:srgbClr val="EB8C00"/>
                </a:solidFill>
                <a:latin typeface="Georgia" pitchFamily="18" charset="0"/>
              </a:rPr>
              <a:t>2</a:t>
            </a:r>
            <a:endParaRPr lang="en-GB" sz="3200" b="1" i="1" dirty="0" smtClean="0">
              <a:solidFill>
                <a:srgbClr val="EB8C00"/>
              </a:solidFill>
              <a:latin typeface="Georgia" pitchFamily="18" charset="0"/>
            </a:endParaRPr>
          </a:p>
        </p:txBody>
      </p:sp>
    </p:spTree>
    <p:extLst>
      <p:ext uri="{BB962C8B-B14F-4D97-AF65-F5344CB8AC3E}">
        <p14:creationId xmlns:p14="http://schemas.microsoft.com/office/powerpoint/2010/main" val="234365486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100</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Map</a:t>
            </a:r>
          </a:p>
          <a:p>
            <a:pPr>
              <a:spcAft>
                <a:spcPts val="600"/>
              </a:spcAft>
            </a:pPr>
            <a:r>
              <a:rPr lang="en-GB" sz="1600" dirty="0" smtClean="0"/>
              <a:t>Now that we have our data working, let’s finalise the appearance of our map. </a:t>
            </a:r>
            <a:endParaRPr lang="en-GB" sz="1600" dirty="0"/>
          </a:p>
          <a:p>
            <a:pPr>
              <a:spcAft>
                <a:spcPts val="600"/>
              </a:spcAft>
            </a:pPr>
            <a:r>
              <a:rPr lang="en-GB" sz="1600" i="1" dirty="0" smtClean="0">
                <a:solidFill>
                  <a:schemeClr val="accent5"/>
                </a:solidFill>
              </a:rPr>
              <a:t>Add a title, remove the legend and position it at the right in a square shape.</a:t>
            </a:r>
          </a:p>
        </p:txBody>
      </p:sp>
      <p:pic>
        <p:nvPicPr>
          <p:cNvPr id="3" name="Picture 2"/>
          <p:cNvPicPr>
            <a:picLocks noChangeAspect="1"/>
          </p:cNvPicPr>
          <p:nvPr/>
        </p:nvPicPr>
        <p:blipFill>
          <a:blip r:embed="rId3"/>
          <a:stretch>
            <a:fillRect/>
          </a:stretch>
        </p:blipFill>
        <p:spPr>
          <a:xfrm>
            <a:off x="1547664" y="2851532"/>
            <a:ext cx="6054824" cy="3336796"/>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82625136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101</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Gauge</a:t>
            </a:r>
          </a:p>
          <a:p>
            <a:pPr>
              <a:spcAft>
                <a:spcPts val="600"/>
              </a:spcAft>
            </a:pPr>
            <a:r>
              <a:rPr lang="en-GB" sz="1600" dirty="0" smtClean="0"/>
              <a:t>Now we will add a gauge to sum up our selections and display the part of total we have gathered. </a:t>
            </a:r>
            <a:r>
              <a:rPr lang="en-GB" sz="1600" i="1" dirty="0" smtClean="0">
                <a:solidFill>
                  <a:schemeClr val="accent5"/>
                </a:solidFill>
              </a:rPr>
              <a:t>Drag and drop the gauge chart onto your sheet.</a:t>
            </a:r>
          </a:p>
        </p:txBody>
      </p:sp>
      <p:pic>
        <p:nvPicPr>
          <p:cNvPr id="5" name="Picture 4"/>
          <p:cNvPicPr>
            <a:picLocks noChangeAspect="1"/>
          </p:cNvPicPr>
          <p:nvPr/>
        </p:nvPicPr>
        <p:blipFill>
          <a:blip r:embed="rId3"/>
          <a:stretch>
            <a:fillRect/>
          </a:stretch>
        </p:blipFill>
        <p:spPr>
          <a:xfrm>
            <a:off x="1352818" y="2564904"/>
            <a:ext cx="6438363" cy="3733370"/>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254456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102</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Gauge</a:t>
            </a:r>
          </a:p>
          <a:p>
            <a:pPr>
              <a:spcAft>
                <a:spcPts val="600"/>
              </a:spcAft>
            </a:pPr>
            <a:r>
              <a:rPr lang="en-GB" sz="1600" i="1" dirty="0" smtClean="0">
                <a:solidFill>
                  <a:schemeClr val="accent5"/>
                </a:solidFill>
              </a:rPr>
              <a:t>Add the measure “</a:t>
            </a:r>
            <a:r>
              <a:rPr lang="en-GB" sz="1600" i="1" dirty="0" err="1" smtClean="0">
                <a:solidFill>
                  <a:schemeClr val="accent5"/>
                </a:solidFill>
              </a:rPr>
              <a:t>ecContribution</a:t>
            </a:r>
            <a:r>
              <a:rPr lang="en-GB" sz="1600" i="1" dirty="0" smtClean="0">
                <a:solidFill>
                  <a:schemeClr val="accent5"/>
                </a:solidFill>
              </a:rPr>
              <a:t>” to your gauge.</a:t>
            </a:r>
          </a:p>
        </p:txBody>
      </p:sp>
      <p:pic>
        <p:nvPicPr>
          <p:cNvPr id="3" name="Picture 2"/>
          <p:cNvPicPr>
            <a:picLocks noChangeAspect="1"/>
          </p:cNvPicPr>
          <p:nvPr/>
        </p:nvPicPr>
        <p:blipFill>
          <a:blip r:embed="rId3"/>
          <a:stretch>
            <a:fillRect/>
          </a:stretch>
        </p:blipFill>
        <p:spPr>
          <a:xfrm>
            <a:off x="907587" y="2770872"/>
            <a:ext cx="4853414" cy="2883912"/>
          </a:xfrm>
          <a:prstGeom prst="rect">
            <a:avLst/>
          </a:prstGeom>
        </p:spPr>
      </p:pic>
      <p:pic>
        <p:nvPicPr>
          <p:cNvPr id="11" name="Picture 10"/>
          <p:cNvPicPr>
            <a:picLocks noChangeAspect="1"/>
          </p:cNvPicPr>
          <p:nvPr/>
        </p:nvPicPr>
        <p:blipFill>
          <a:blip r:embed="rId4"/>
          <a:stretch>
            <a:fillRect/>
          </a:stretch>
        </p:blipFill>
        <p:spPr>
          <a:xfrm>
            <a:off x="5791200" y="3338168"/>
            <a:ext cx="2318614" cy="2972183"/>
          </a:xfrm>
          <a:prstGeom prst="rect">
            <a:avLst/>
          </a:prstGeom>
        </p:spPr>
      </p:pic>
      <p:sp>
        <p:nvSpPr>
          <p:cNvPr id="12"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31587040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103</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Gauge</a:t>
            </a:r>
          </a:p>
          <a:p>
            <a:pPr>
              <a:spcAft>
                <a:spcPts val="600"/>
              </a:spcAft>
            </a:pPr>
            <a:r>
              <a:rPr lang="en-GB" sz="1600" dirty="0" smtClean="0"/>
              <a:t>Now let’s refine our gauge according to our purpose.</a:t>
            </a:r>
            <a:endParaRPr lang="en-GB" sz="1600" dirty="0" smtClean="0">
              <a:solidFill>
                <a:srgbClr val="C00000"/>
              </a:solidFill>
            </a:endParaRPr>
          </a:p>
          <a:p>
            <a:pPr>
              <a:spcAft>
                <a:spcPts val="600"/>
              </a:spcAft>
            </a:pPr>
            <a:r>
              <a:rPr lang="en-GB" sz="1600" i="1" dirty="0" smtClean="0">
                <a:solidFill>
                  <a:schemeClr val="accent5"/>
                </a:solidFill>
              </a:rPr>
              <a:t>From the Measures menu, under data, format the values to appear in “</a:t>
            </a:r>
            <a:r>
              <a:rPr lang="el-GR" sz="1600" i="1" dirty="0" smtClean="0">
                <a:solidFill>
                  <a:schemeClr val="accent5"/>
                </a:solidFill>
              </a:rPr>
              <a:t>€</a:t>
            </a:r>
            <a:r>
              <a:rPr lang="en-GB" sz="1600" i="1" dirty="0" smtClean="0">
                <a:solidFill>
                  <a:schemeClr val="accent5"/>
                </a:solidFill>
              </a:rPr>
              <a:t>” and without decimals.</a:t>
            </a:r>
          </a:p>
        </p:txBody>
      </p:sp>
      <p:pic>
        <p:nvPicPr>
          <p:cNvPr id="4" name="Picture 3"/>
          <p:cNvPicPr>
            <a:picLocks noChangeAspect="1"/>
          </p:cNvPicPr>
          <p:nvPr/>
        </p:nvPicPr>
        <p:blipFill>
          <a:blip r:embed="rId3"/>
          <a:stretch>
            <a:fillRect/>
          </a:stretch>
        </p:blipFill>
        <p:spPr>
          <a:xfrm>
            <a:off x="3303848" y="2759027"/>
            <a:ext cx="4974704" cy="3537116"/>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147186204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104</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2822597"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Gauge</a:t>
            </a:r>
          </a:p>
          <a:p>
            <a:pPr>
              <a:spcAft>
                <a:spcPts val="600"/>
              </a:spcAft>
            </a:pPr>
            <a:r>
              <a:rPr lang="en-GB" sz="1600" dirty="0" smtClean="0">
                <a:latin typeface="+mj-lt"/>
              </a:rPr>
              <a:t>Now let’s refine our gauge according to our purpose.</a:t>
            </a:r>
            <a:endParaRPr lang="en-GB" sz="1600" dirty="0" smtClean="0">
              <a:solidFill>
                <a:srgbClr val="C00000"/>
              </a:solidFill>
              <a:latin typeface="+mj-lt"/>
            </a:endParaRPr>
          </a:p>
          <a:p>
            <a:pPr indent="0">
              <a:spcAft>
                <a:spcPts val="600"/>
              </a:spcAft>
            </a:pPr>
            <a:r>
              <a:rPr lang="en-GB" sz="1600" i="1" dirty="0" smtClean="0">
                <a:solidFill>
                  <a:schemeClr val="accent5"/>
                </a:solidFill>
                <a:latin typeface="+mj-lt"/>
              </a:rPr>
              <a:t>From the Appearance menu, under presentation, add a range limit of</a:t>
            </a:r>
          </a:p>
          <a:p>
            <a:pPr indent="0">
              <a:spcAft>
                <a:spcPts val="600"/>
              </a:spcAft>
            </a:pPr>
            <a:r>
              <a:rPr lang="en-GB" sz="1600" i="1" dirty="0" smtClean="0">
                <a:solidFill>
                  <a:schemeClr val="accent5"/>
                </a:solidFill>
                <a:latin typeface="+mj-lt"/>
                <a:cs typeface="Consolas" panose="020B0609020204030204" pitchFamily="49" charset="0"/>
              </a:rPr>
              <a:t>Max=15519180429 as that is </a:t>
            </a:r>
          </a:p>
          <a:p>
            <a:pPr indent="0">
              <a:spcAft>
                <a:spcPts val="600"/>
              </a:spcAft>
            </a:pPr>
            <a:r>
              <a:rPr lang="en-GB" sz="1600" i="1" dirty="0" smtClean="0">
                <a:solidFill>
                  <a:schemeClr val="accent5"/>
                </a:solidFill>
                <a:latin typeface="+mj-lt"/>
                <a:cs typeface="Consolas" panose="020B0609020204030204" pitchFamily="49" charset="0"/>
              </a:rPr>
              <a:t>the total amount of </a:t>
            </a:r>
          </a:p>
          <a:p>
            <a:pPr indent="0">
              <a:spcAft>
                <a:spcPts val="600"/>
              </a:spcAft>
            </a:pPr>
            <a:r>
              <a:rPr lang="en-GB" sz="1600" i="1" dirty="0" smtClean="0">
                <a:solidFill>
                  <a:schemeClr val="accent5"/>
                </a:solidFill>
                <a:latin typeface="+mj-lt"/>
                <a:cs typeface="Consolas" panose="020B0609020204030204" pitchFamily="49" charset="0"/>
              </a:rPr>
              <a:t>contributions.</a:t>
            </a:r>
          </a:p>
          <a:p>
            <a:pPr indent="0">
              <a:spcAft>
                <a:spcPts val="600"/>
              </a:spcAft>
            </a:pPr>
            <a:endParaRPr lang="en-GB" sz="1600" i="1" dirty="0" smtClean="0">
              <a:solidFill>
                <a:schemeClr val="accent5"/>
              </a:solidFill>
              <a:latin typeface="+mj-lt"/>
              <a:cs typeface="Consolas" panose="020B0609020204030204" pitchFamily="49" charset="0"/>
            </a:endParaRPr>
          </a:p>
          <a:p>
            <a:pPr indent="0">
              <a:spcAft>
                <a:spcPts val="600"/>
              </a:spcAft>
            </a:pPr>
            <a:r>
              <a:rPr lang="en-GB" sz="1600" i="1" dirty="0" smtClean="0">
                <a:solidFill>
                  <a:schemeClr val="accent5"/>
                </a:solidFill>
                <a:latin typeface="+mj-lt"/>
                <a:cs typeface="Consolas" panose="020B0609020204030204" pitchFamily="49" charset="0"/>
              </a:rPr>
              <a:t>Also format for “Labels </a:t>
            </a:r>
            <a:br>
              <a:rPr lang="en-GB" sz="1600" i="1" dirty="0" smtClean="0">
                <a:solidFill>
                  <a:schemeClr val="accent5"/>
                </a:solidFill>
                <a:latin typeface="+mj-lt"/>
                <a:cs typeface="Consolas" panose="020B0609020204030204" pitchFamily="49" charset="0"/>
              </a:rPr>
            </a:br>
            <a:r>
              <a:rPr lang="en-GB" sz="1600" i="1" dirty="0" smtClean="0">
                <a:solidFill>
                  <a:schemeClr val="accent5"/>
                </a:solidFill>
                <a:latin typeface="+mj-lt"/>
                <a:cs typeface="Consolas" panose="020B0609020204030204" pitchFamily="49" charset="0"/>
              </a:rPr>
              <a:t>only” and a “Wide” scale.</a:t>
            </a:r>
          </a:p>
          <a:p>
            <a:pPr indent="0">
              <a:spcAft>
                <a:spcPts val="600"/>
              </a:spcAft>
            </a:pPr>
            <a:endParaRPr lang="en-GB" sz="1600" i="1" dirty="0" smtClean="0">
              <a:solidFill>
                <a:schemeClr val="accent5"/>
              </a:solidFill>
              <a:latin typeface="+mj-lt"/>
              <a:cs typeface="Consolas" panose="020B0609020204030204" pitchFamily="49" charset="0"/>
            </a:endParaRPr>
          </a:p>
          <a:p>
            <a:pPr indent="0">
              <a:spcAft>
                <a:spcPts val="600"/>
              </a:spcAft>
            </a:pPr>
            <a:r>
              <a:rPr lang="en-GB" sz="1600" i="1" dirty="0" smtClean="0">
                <a:solidFill>
                  <a:schemeClr val="accent5"/>
                </a:solidFill>
                <a:latin typeface="+mj-lt"/>
                <a:cs typeface="Consolas" panose="020B0609020204030204" pitchFamily="49" charset="0"/>
              </a:rPr>
              <a:t>Finally add a title.</a:t>
            </a:r>
            <a:endParaRPr lang="en-GB" sz="1600" i="1" dirty="0">
              <a:solidFill>
                <a:schemeClr val="accent5"/>
              </a:solidFill>
              <a:latin typeface="+mj-lt"/>
              <a:cs typeface="Consolas" panose="020B0609020204030204" pitchFamily="49" charset="0"/>
            </a:endParaRPr>
          </a:p>
        </p:txBody>
      </p:sp>
      <p:pic>
        <p:nvPicPr>
          <p:cNvPr id="5" name="Picture 4"/>
          <p:cNvPicPr>
            <a:picLocks noChangeAspect="1"/>
          </p:cNvPicPr>
          <p:nvPr/>
        </p:nvPicPr>
        <p:blipFill>
          <a:blip r:embed="rId3"/>
          <a:stretch>
            <a:fillRect/>
          </a:stretch>
        </p:blipFill>
        <p:spPr>
          <a:xfrm>
            <a:off x="3388644" y="1844824"/>
            <a:ext cx="5218907" cy="3687687"/>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315864071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105</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Logo</a:t>
            </a:r>
          </a:p>
          <a:p>
            <a:pPr>
              <a:spcAft>
                <a:spcPts val="600"/>
              </a:spcAft>
            </a:pPr>
            <a:r>
              <a:rPr lang="en-GB" sz="1600" dirty="0" smtClean="0"/>
              <a:t>Now let’s add a finishing touch to our sheet. </a:t>
            </a:r>
            <a:br>
              <a:rPr lang="en-GB" sz="1600" dirty="0" smtClean="0"/>
            </a:br>
            <a:r>
              <a:rPr lang="en-GB" sz="1600" i="1" dirty="0" smtClean="0">
                <a:solidFill>
                  <a:schemeClr val="accent5"/>
                </a:solidFill>
              </a:rPr>
              <a:t>Drag and drop a “Text &amp; image” chart onto your sheet.</a:t>
            </a:r>
          </a:p>
        </p:txBody>
      </p:sp>
      <p:pic>
        <p:nvPicPr>
          <p:cNvPr id="4" name="Picture 3"/>
          <p:cNvPicPr>
            <a:picLocks noChangeAspect="1"/>
          </p:cNvPicPr>
          <p:nvPr/>
        </p:nvPicPr>
        <p:blipFill>
          <a:blip r:embed="rId3"/>
          <a:stretch>
            <a:fillRect/>
          </a:stretch>
        </p:blipFill>
        <p:spPr>
          <a:xfrm>
            <a:off x="1366034" y="2564904"/>
            <a:ext cx="6477223" cy="3689149"/>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29914555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106</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Logo</a:t>
            </a:r>
          </a:p>
          <a:p>
            <a:pPr>
              <a:spcAft>
                <a:spcPts val="600"/>
              </a:spcAft>
            </a:pPr>
            <a:endParaRPr lang="en-GB" sz="1800" dirty="0" smtClean="0">
              <a:solidFill>
                <a:schemeClr val="accent5"/>
              </a:solidFill>
            </a:endParaRPr>
          </a:p>
          <a:p>
            <a:pPr>
              <a:spcAft>
                <a:spcPts val="600"/>
              </a:spcAft>
            </a:pPr>
            <a:r>
              <a:rPr lang="en-GB" sz="1600" i="1" dirty="0" smtClean="0">
                <a:solidFill>
                  <a:schemeClr val="accent5"/>
                </a:solidFill>
              </a:rPr>
              <a:t>Head to the following path in your computer:</a:t>
            </a:r>
          </a:p>
          <a:p>
            <a:pPr>
              <a:spcAft>
                <a:spcPts val="600"/>
              </a:spcAft>
            </a:pPr>
            <a:r>
              <a:rPr lang="en-GB" sz="1600" i="1" dirty="0">
                <a:solidFill>
                  <a:schemeClr val="accent5"/>
                </a:solidFill>
              </a:rPr>
              <a:t>C:\Users</a:t>
            </a:r>
            <a:r>
              <a:rPr lang="en-GB" sz="1600" i="1" dirty="0" smtClean="0">
                <a:solidFill>
                  <a:schemeClr val="accent5"/>
                </a:solidFill>
              </a:rPr>
              <a:t>\&lt;user&gt;\Documents\Qlik\Sense\Content\Default</a:t>
            </a:r>
          </a:p>
          <a:p>
            <a:pPr>
              <a:spcAft>
                <a:spcPts val="600"/>
              </a:spcAft>
            </a:pPr>
            <a:endParaRPr lang="en-GB" sz="1600" i="1" dirty="0" smtClean="0">
              <a:solidFill>
                <a:schemeClr val="accent5"/>
              </a:solidFill>
            </a:endParaRPr>
          </a:p>
          <a:p>
            <a:pPr>
              <a:spcAft>
                <a:spcPts val="600"/>
              </a:spcAft>
            </a:pPr>
            <a:r>
              <a:rPr lang="en-GB" sz="1600" i="1" dirty="0" smtClean="0">
                <a:solidFill>
                  <a:schemeClr val="accent5"/>
                </a:solidFill>
              </a:rPr>
              <a:t>Copy and paste into this folder a file of your choice from the collection of European Commission logos.</a:t>
            </a:r>
          </a:p>
        </p:txBody>
      </p:sp>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355928384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107</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Logo</a:t>
            </a:r>
          </a:p>
          <a:p>
            <a:pPr>
              <a:spcAft>
                <a:spcPts val="600"/>
              </a:spcAft>
            </a:pPr>
            <a:r>
              <a:rPr lang="en-GB" sz="1600" i="1" dirty="0" smtClean="0">
                <a:solidFill>
                  <a:schemeClr val="accent5"/>
                </a:solidFill>
              </a:rPr>
              <a:t>Click on the cross and from the menu that appears click on the image icon at the right.</a:t>
            </a:r>
          </a:p>
        </p:txBody>
      </p:sp>
      <p:pic>
        <p:nvPicPr>
          <p:cNvPr id="3" name="Picture 2"/>
          <p:cNvPicPr>
            <a:picLocks noChangeAspect="1"/>
          </p:cNvPicPr>
          <p:nvPr/>
        </p:nvPicPr>
        <p:blipFill>
          <a:blip r:embed="rId3"/>
          <a:stretch>
            <a:fillRect/>
          </a:stretch>
        </p:blipFill>
        <p:spPr>
          <a:xfrm>
            <a:off x="1460734" y="2560712"/>
            <a:ext cx="6287824" cy="3611488"/>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117749754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108</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Logo</a:t>
            </a:r>
          </a:p>
          <a:p>
            <a:pPr>
              <a:spcAft>
                <a:spcPts val="600"/>
              </a:spcAft>
            </a:pPr>
            <a:r>
              <a:rPr lang="en-GB" sz="1600" i="1" dirty="0" smtClean="0">
                <a:solidFill>
                  <a:schemeClr val="accent5"/>
                </a:solidFill>
              </a:rPr>
              <a:t>Find the logo you added in the default folder and click “Insert”.</a:t>
            </a:r>
          </a:p>
        </p:txBody>
      </p:sp>
      <p:pic>
        <p:nvPicPr>
          <p:cNvPr id="4" name="Picture 3"/>
          <p:cNvPicPr>
            <a:picLocks noChangeAspect="1"/>
          </p:cNvPicPr>
          <p:nvPr/>
        </p:nvPicPr>
        <p:blipFill>
          <a:blip r:embed="rId3"/>
          <a:stretch>
            <a:fillRect/>
          </a:stretch>
        </p:blipFill>
        <p:spPr>
          <a:xfrm>
            <a:off x="869000" y="2708920"/>
            <a:ext cx="7405999" cy="3539480"/>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305764574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109</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Logo</a:t>
            </a:r>
          </a:p>
          <a:p>
            <a:pPr>
              <a:spcAft>
                <a:spcPts val="600"/>
              </a:spcAft>
            </a:pPr>
            <a:r>
              <a:rPr lang="en-GB" sz="1600" dirty="0" smtClean="0"/>
              <a:t>Finally, now that we have our new data including country names we can make them appear in our pivot table as well, making it more readable. </a:t>
            </a:r>
            <a:r>
              <a:rPr lang="en-GB" sz="1600" i="1" dirty="0" smtClean="0">
                <a:solidFill>
                  <a:schemeClr val="accent5"/>
                </a:solidFill>
              </a:rPr>
              <a:t>Select it and change the field to “</a:t>
            </a:r>
            <a:r>
              <a:rPr lang="en-GB" sz="1600" i="1" dirty="0" err="1" smtClean="0">
                <a:solidFill>
                  <a:schemeClr val="accent5"/>
                </a:solidFill>
              </a:rPr>
              <a:t>WorldCountries.ShortName</a:t>
            </a:r>
            <a:r>
              <a:rPr lang="en-GB" sz="1600" i="1" dirty="0" smtClean="0">
                <a:solidFill>
                  <a:schemeClr val="accent5"/>
                </a:solidFill>
              </a:rPr>
              <a:t>” and de-select “Show null values”.</a:t>
            </a:r>
          </a:p>
          <a:p>
            <a:pPr>
              <a:spcAft>
                <a:spcPts val="600"/>
              </a:spcAft>
            </a:pPr>
            <a:r>
              <a:rPr lang="en-GB" sz="1600" dirty="0" smtClean="0"/>
              <a:t>Remember! Each name is still connected with the correct contribution value through the common  “Country” field.</a:t>
            </a:r>
          </a:p>
        </p:txBody>
      </p:sp>
      <p:pic>
        <p:nvPicPr>
          <p:cNvPr id="3" name="Picture 2"/>
          <p:cNvPicPr>
            <a:picLocks noChangeAspect="1"/>
          </p:cNvPicPr>
          <p:nvPr/>
        </p:nvPicPr>
        <p:blipFill>
          <a:blip r:embed="rId3"/>
          <a:stretch>
            <a:fillRect/>
          </a:stretch>
        </p:blipFill>
        <p:spPr>
          <a:xfrm>
            <a:off x="1547664" y="3409617"/>
            <a:ext cx="6048672" cy="2899703"/>
          </a:xfrm>
          <a:prstGeom prst="rect">
            <a:avLst/>
          </a:prstGeom>
        </p:spPr>
      </p:pic>
      <p:sp>
        <p:nvSpPr>
          <p:cNvPr id="12"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2226802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Visualisation Process</a:t>
            </a:r>
            <a:br>
              <a:rPr lang="en-GB" dirty="0"/>
            </a:br>
            <a:r>
              <a:rPr lang="en-GB" sz="2000" b="0" i="0" dirty="0"/>
              <a:t>Different stages of visualisation</a:t>
            </a:r>
            <a:endParaRPr lang="en-GB" b="0" i="0" dirty="0"/>
          </a:p>
        </p:txBody>
      </p:sp>
      <p:sp>
        <p:nvSpPr>
          <p:cNvPr id="3" name="Content Placeholder 2"/>
          <p:cNvSpPr>
            <a:spLocks noGrp="1"/>
          </p:cNvSpPr>
          <p:nvPr>
            <p:ph sz="quarter" idx="14"/>
          </p:nvPr>
        </p:nvSpPr>
        <p:spPr>
          <a:xfrm>
            <a:off x="707840" y="3170464"/>
            <a:ext cx="3606552" cy="1842712"/>
          </a:xfrm>
        </p:spPr>
        <p:txBody>
          <a:bodyPr/>
          <a:lstStyle/>
          <a:p>
            <a:pPr marL="285750" indent="-285750">
              <a:spcAft>
                <a:spcPts val="300"/>
              </a:spcAft>
              <a:buFont typeface="Arial" panose="020B0604020202020204" pitchFamily="34" charset="0"/>
              <a:buChar char="•"/>
            </a:pPr>
            <a:r>
              <a:rPr lang="en-GB" sz="1400" dirty="0" smtClean="0"/>
              <a:t>Data </a:t>
            </a:r>
            <a:r>
              <a:rPr lang="en-GB" sz="1400" dirty="0"/>
              <a:t>dealing with </a:t>
            </a:r>
            <a:r>
              <a:rPr lang="en-GB" sz="1400" b="1" dirty="0" smtClean="0"/>
              <a:t>numbers</a:t>
            </a:r>
            <a:endParaRPr lang="en-GB" sz="1400" b="1" dirty="0"/>
          </a:p>
          <a:p>
            <a:pPr marL="285750" indent="-285750">
              <a:spcAft>
                <a:spcPts val="300"/>
              </a:spcAft>
              <a:buFont typeface="Arial" panose="020B0604020202020204" pitchFamily="34" charset="0"/>
              <a:buChar char="•"/>
            </a:pPr>
            <a:r>
              <a:rPr lang="en-GB" sz="1400" dirty="0"/>
              <a:t>Data </a:t>
            </a:r>
            <a:r>
              <a:rPr lang="en-GB" sz="1400" dirty="0" smtClean="0"/>
              <a:t>which can </a:t>
            </a:r>
            <a:r>
              <a:rPr lang="en-GB" sz="1400" dirty="0"/>
              <a:t>be </a:t>
            </a:r>
            <a:r>
              <a:rPr lang="en-GB" sz="1400" b="1" dirty="0" smtClean="0"/>
              <a:t>measured</a:t>
            </a:r>
            <a:endParaRPr lang="en-GB" sz="1400" b="1" dirty="0"/>
          </a:p>
          <a:p>
            <a:pPr marL="285750" indent="-285750">
              <a:spcAft>
                <a:spcPts val="300"/>
              </a:spcAft>
              <a:buFont typeface="Arial" panose="020B0604020202020204" pitchFamily="34" charset="0"/>
              <a:buChar char="•"/>
            </a:pPr>
            <a:r>
              <a:rPr lang="en-GB" sz="1400" dirty="0" smtClean="0"/>
              <a:t>Two types:</a:t>
            </a:r>
          </a:p>
          <a:p>
            <a:pPr marL="560070" lvl="1" indent="-285750">
              <a:spcAft>
                <a:spcPts val="300"/>
              </a:spcAft>
            </a:pPr>
            <a:r>
              <a:rPr lang="en-GB" sz="1400" dirty="0" smtClean="0"/>
              <a:t>Categorical </a:t>
            </a:r>
          </a:p>
          <a:p>
            <a:pPr marL="560070" lvl="1" indent="-285750">
              <a:spcAft>
                <a:spcPts val="300"/>
              </a:spcAft>
            </a:pPr>
            <a:r>
              <a:rPr lang="en-GB" sz="1400" dirty="0" smtClean="0"/>
              <a:t>Continuous </a:t>
            </a:r>
          </a:p>
          <a:p>
            <a:pPr marL="285750" indent="-285750">
              <a:spcAft>
                <a:spcPts val="300"/>
              </a:spcAft>
              <a:buFont typeface="Arial" panose="020B0604020202020204" pitchFamily="34" charset="0"/>
              <a:buChar char="•"/>
            </a:pPr>
            <a:r>
              <a:rPr lang="en-GB" sz="1400" dirty="0" smtClean="0"/>
              <a:t>E.g</a:t>
            </a:r>
            <a:r>
              <a:rPr lang="en-GB" sz="1400" dirty="0"/>
              <a:t>.: length, volume, speed</a:t>
            </a:r>
            <a:r>
              <a:rPr lang="en-GB" sz="1400" dirty="0" smtClean="0"/>
              <a:t>, weight category, coordinates, etc</a:t>
            </a:r>
            <a:r>
              <a:rPr lang="en-GB" sz="1400" dirty="0"/>
              <a:t>. </a:t>
            </a:r>
          </a:p>
        </p:txBody>
      </p:sp>
      <p:sp>
        <p:nvSpPr>
          <p:cNvPr id="6" name="Content Placeholder 5"/>
          <p:cNvSpPr>
            <a:spLocks noGrp="1"/>
          </p:cNvSpPr>
          <p:nvPr>
            <p:ph sz="quarter" idx="15"/>
          </p:nvPr>
        </p:nvSpPr>
        <p:spPr>
          <a:xfrm>
            <a:off x="4711090" y="3182205"/>
            <a:ext cx="3666691" cy="2317274"/>
          </a:xfrm>
        </p:spPr>
        <p:txBody>
          <a:bodyPr/>
          <a:lstStyle/>
          <a:p>
            <a:pPr marL="285750" indent="-285750">
              <a:buFont typeface="Arial" panose="020B0604020202020204" pitchFamily="34" charset="0"/>
              <a:buChar char="•"/>
            </a:pPr>
            <a:r>
              <a:rPr lang="en-GB" sz="1400" dirty="0" smtClean="0"/>
              <a:t>Data </a:t>
            </a:r>
            <a:r>
              <a:rPr lang="en-GB" sz="1400" dirty="0"/>
              <a:t>dealing with </a:t>
            </a:r>
            <a:r>
              <a:rPr lang="en-GB" sz="1400" b="1" dirty="0"/>
              <a:t>descriptions</a:t>
            </a:r>
          </a:p>
          <a:p>
            <a:pPr marL="285750" indent="-285750">
              <a:buFont typeface="Arial" panose="020B0604020202020204" pitchFamily="34" charset="0"/>
              <a:buChar char="•"/>
            </a:pPr>
            <a:r>
              <a:rPr lang="en-GB" sz="1400" dirty="0"/>
              <a:t>Data can be </a:t>
            </a:r>
            <a:r>
              <a:rPr lang="en-GB" sz="1400" b="1" dirty="0"/>
              <a:t>observed</a:t>
            </a:r>
            <a:r>
              <a:rPr lang="en-GB" sz="1400" dirty="0"/>
              <a:t> but not measured</a:t>
            </a:r>
          </a:p>
          <a:p>
            <a:pPr marL="285750" indent="-285750">
              <a:buFont typeface="Arial" panose="020B0604020202020204" pitchFamily="34" charset="0"/>
              <a:buChar char="•"/>
            </a:pPr>
            <a:r>
              <a:rPr lang="en-GB" sz="1400" dirty="0"/>
              <a:t>Data can be categorical only</a:t>
            </a:r>
          </a:p>
          <a:p>
            <a:pPr marL="285750" indent="-285750">
              <a:buFont typeface="Arial" panose="020B0604020202020204" pitchFamily="34" charset="0"/>
              <a:buChar char="•"/>
            </a:pPr>
            <a:r>
              <a:rPr lang="en-GB" sz="1400" dirty="0" smtClean="0"/>
              <a:t>E.g</a:t>
            </a:r>
            <a:r>
              <a:rPr lang="en-GB" sz="1400" dirty="0"/>
              <a:t>. </a:t>
            </a:r>
            <a:r>
              <a:rPr lang="en-GB" sz="1400" dirty="0" smtClean="0"/>
              <a:t>colours, </a:t>
            </a:r>
            <a:r>
              <a:rPr lang="en-GB" sz="1400" dirty="0"/>
              <a:t>mood</a:t>
            </a:r>
            <a:r>
              <a:rPr lang="en-GB" sz="1400" dirty="0" smtClean="0"/>
              <a:t>, countries, </a:t>
            </a:r>
            <a:r>
              <a:rPr lang="en-GB" sz="1400" dirty="0"/>
              <a:t>etc.</a:t>
            </a:r>
          </a:p>
          <a:p>
            <a:pPr marL="342900" indent="-342900">
              <a:buFont typeface="Arial" panose="020B0604020202020204" pitchFamily="34" charset="0"/>
              <a:buChar char="•"/>
            </a:pPr>
            <a:endParaRPr lang="en-GB" dirty="0"/>
          </a:p>
        </p:txBody>
      </p:sp>
      <p:sp>
        <p:nvSpPr>
          <p:cNvPr id="4" name="TextBox 3"/>
          <p:cNvSpPr txBox="1"/>
          <p:nvPr/>
        </p:nvSpPr>
        <p:spPr>
          <a:xfrm>
            <a:off x="533400" y="1556792"/>
            <a:ext cx="8077200" cy="704802"/>
          </a:xfrm>
          <a:prstGeom prst="rect">
            <a:avLst/>
          </a:prstGeom>
          <a:noFill/>
        </p:spPr>
        <p:txBody>
          <a:bodyPr wrap="square" lIns="0" tIns="0" rIns="0" bIns="0" rtlCol="0">
            <a:noAutofit/>
          </a:bodyPr>
          <a:lstStyle/>
          <a:p>
            <a:pPr indent="-274320">
              <a:spcAft>
                <a:spcPts val="900"/>
              </a:spcAft>
            </a:pPr>
            <a:r>
              <a:rPr lang="en-GB" sz="1600" dirty="0" smtClean="0">
                <a:latin typeface="Georgia" pitchFamily="18" charset="0"/>
              </a:rPr>
              <a:t>When preparing or collecting data it is important to understand the </a:t>
            </a:r>
            <a:r>
              <a:rPr lang="en-GB" sz="1600" b="1" dirty="0" smtClean="0">
                <a:latin typeface="Georgia" pitchFamily="18" charset="0"/>
              </a:rPr>
              <a:t>different types of data</a:t>
            </a:r>
            <a:r>
              <a:rPr lang="en-GB" sz="1600" dirty="0" smtClean="0">
                <a:latin typeface="Georgia" pitchFamily="18" charset="0"/>
              </a:rPr>
              <a:t> available:</a:t>
            </a:r>
          </a:p>
        </p:txBody>
      </p:sp>
      <p:sp>
        <p:nvSpPr>
          <p:cNvPr id="5" name="Slide Number Placeholder 4"/>
          <p:cNvSpPr>
            <a:spLocks noGrp="1"/>
          </p:cNvSpPr>
          <p:nvPr>
            <p:ph type="sldNum" sz="quarter" idx="18"/>
          </p:nvPr>
        </p:nvSpPr>
        <p:spPr/>
        <p:txBody>
          <a:bodyPr/>
          <a:lstStyle/>
          <a:p>
            <a:fld id="{89A9057D-8FBE-42A3-904C-3C9C1E42AB7C}" type="slidenum">
              <a:rPr lang="en-GB" smtClean="0"/>
              <a:pPr/>
              <a:t>11</a:t>
            </a:fld>
            <a:endParaRPr lang="en-GB"/>
          </a:p>
        </p:txBody>
      </p:sp>
      <p:sp>
        <p:nvSpPr>
          <p:cNvPr id="10" name="Date Placeholder 9"/>
          <p:cNvSpPr>
            <a:spLocks noGrp="1"/>
          </p:cNvSpPr>
          <p:nvPr>
            <p:ph type="dt" sz="half" idx="16"/>
          </p:nvPr>
        </p:nvSpPr>
        <p:spPr/>
        <p:txBody>
          <a:bodyPr/>
          <a:lstStyle/>
          <a:p>
            <a:r>
              <a:rPr lang="en-US" dirty="0" smtClean="0"/>
              <a:t>January 2017</a:t>
            </a:r>
            <a:endParaRPr lang="en-GB" dirty="0"/>
          </a:p>
        </p:txBody>
      </p:sp>
      <p:sp>
        <p:nvSpPr>
          <p:cNvPr id="11" name="Footer Placeholder 10"/>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cxnSp>
        <p:nvCxnSpPr>
          <p:cNvPr id="19" name="Straight Connector 18"/>
          <p:cNvCxnSpPr/>
          <p:nvPr/>
        </p:nvCxnSpPr>
        <p:spPr>
          <a:xfrm flipV="1">
            <a:off x="452192" y="2484697"/>
            <a:ext cx="8080248" cy="39518"/>
          </a:xfrm>
          <a:prstGeom prst="line">
            <a:avLst/>
          </a:prstGeom>
          <a:ln>
            <a:solidFill>
              <a:schemeClr val="bg2">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861516" y="1910456"/>
            <a:ext cx="1224000" cy="1188000"/>
            <a:chOff x="1350821" y="1909193"/>
            <a:chExt cx="1224000" cy="1188000"/>
          </a:xfrm>
        </p:grpSpPr>
        <p:sp>
          <p:nvSpPr>
            <p:cNvPr id="16" name="Oval 15"/>
            <p:cNvSpPr/>
            <p:nvPr/>
          </p:nvSpPr>
          <p:spPr bwMode="ltGray">
            <a:xfrm>
              <a:off x="1404821" y="1963193"/>
              <a:ext cx="1116000" cy="10800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spcAft>
                  <a:spcPts val="200"/>
                </a:spcAft>
              </a:pPr>
              <a:r>
                <a:rPr lang="en-US" sz="1200" b="1" dirty="0" smtClean="0">
                  <a:solidFill>
                    <a:schemeClr val="bg2"/>
                  </a:solidFill>
                  <a:latin typeface="+mj-lt"/>
                </a:rPr>
                <a:t>Qualitative</a:t>
              </a:r>
            </a:p>
          </p:txBody>
        </p:sp>
        <p:sp>
          <p:nvSpPr>
            <p:cNvPr id="17" name="Oval 16"/>
            <p:cNvSpPr/>
            <p:nvPr/>
          </p:nvSpPr>
          <p:spPr bwMode="ltGray">
            <a:xfrm>
              <a:off x="1350821" y="1909193"/>
              <a:ext cx="1224000" cy="1188000"/>
            </a:xfrm>
            <a:prstGeom prst="ellipse">
              <a:avLst/>
            </a:prstGeom>
            <a:noFill/>
            <a:ln w="31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8" name="Group 7"/>
          <p:cNvGrpSpPr/>
          <p:nvPr/>
        </p:nvGrpSpPr>
        <p:grpSpPr>
          <a:xfrm>
            <a:off x="1899116" y="1910456"/>
            <a:ext cx="1224000" cy="1188000"/>
            <a:chOff x="1350821" y="1909193"/>
            <a:chExt cx="1224000" cy="1188000"/>
          </a:xfrm>
        </p:grpSpPr>
        <p:sp>
          <p:nvSpPr>
            <p:cNvPr id="13" name="Oval 12"/>
            <p:cNvSpPr/>
            <p:nvPr/>
          </p:nvSpPr>
          <p:spPr bwMode="ltGray">
            <a:xfrm>
              <a:off x="1404821" y="1963193"/>
              <a:ext cx="1116000" cy="1080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spcAft>
                  <a:spcPts val="200"/>
                </a:spcAft>
              </a:pPr>
              <a:r>
                <a:rPr lang="en-US" sz="1200" b="1" dirty="0" smtClean="0">
                  <a:solidFill>
                    <a:schemeClr val="bg2"/>
                  </a:solidFill>
                  <a:latin typeface="+mj-lt"/>
                </a:rPr>
                <a:t>Quantitative </a:t>
              </a:r>
            </a:p>
          </p:txBody>
        </p:sp>
        <p:sp>
          <p:nvSpPr>
            <p:cNvPr id="7" name="Oval 6"/>
            <p:cNvSpPr/>
            <p:nvPr/>
          </p:nvSpPr>
          <p:spPr bwMode="ltGray">
            <a:xfrm>
              <a:off x="1350821" y="1909193"/>
              <a:ext cx="1224000" cy="1188000"/>
            </a:xfrm>
            <a:prstGeom prst="ellipse">
              <a:avLst/>
            </a:prstGeom>
            <a:noFill/>
            <a:ln w="31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sp>
        <p:nvSpPr>
          <p:cNvPr id="21" name="AutoShape 64"/>
          <p:cNvSpPr>
            <a:spLocks noChangeArrowheads="1"/>
          </p:cNvSpPr>
          <p:nvPr/>
        </p:nvSpPr>
        <p:spPr bwMode="auto">
          <a:xfrm>
            <a:off x="500569" y="5373215"/>
            <a:ext cx="2085482" cy="936105"/>
          </a:xfrm>
          <a:prstGeom prst="chevron">
            <a:avLst>
              <a:gd name="adj" fmla="val 38168"/>
            </a:avLst>
          </a:prstGeom>
          <a:solidFill>
            <a:srgbClr val="EB8C00"/>
          </a:solidFill>
          <a:ln w="19050" algn="ctr">
            <a:solidFill>
              <a:srgbClr val="FFFFFF"/>
            </a:solidFill>
            <a:miter lim="800000"/>
            <a:headEnd/>
            <a:tailEnd/>
          </a:ln>
        </p:spPr>
        <p:txBody>
          <a:bodyPr lIns="69145" tIns="0" rIns="0" bIns="0" anchor="ctr"/>
          <a:lstStyle/>
          <a:p>
            <a:pPr algn="ctr" defTabSz="995363">
              <a:buSzPct val="90000"/>
              <a:defRPr/>
            </a:pPr>
            <a:r>
              <a:rPr lang="en-US" sz="1300" b="1" kern="0" dirty="0" smtClean="0">
                <a:solidFill>
                  <a:schemeClr val="bg2"/>
                </a:solidFill>
                <a:latin typeface="+mj-lt"/>
                <a:cs typeface="Arial" charset="0"/>
              </a:rPr>
              <a:t>Collect and prepare data</a:t>
            </a:r>
            <a:endParaRPr lang="en-US" sz="1300" b="1" kern="0" dirty="0">
              <a:solidFill>
                <a:schemeClr val="bg2"/>
              </a:solidFill>
              <a:latin typeface="+mj-lt"/>
              <a:cs typeface="Arial" charset="0"/>
            </a:endParaRPr>
          </a:p>
        </p:txBody>
      </p:sp>
      <p:sp>
        <p:nvSpPr>
          <p:cNvPr id="22" name="TextBox 21"/>
          <p:cNvSpPr txBox="1"/>
          <p:nvPr/>
        </p:nvSpPr>
        <p:spPr>
          <a:xfrm>
            <a:off x="760553" y="4869158"/>
            <a:ext cx="576064" cy="493203"/>
          </a:xfrm>
          <a:prstGeom prst="rect">
            <a:avLst/>
          </a:prstGeom>
          <a:noFill/>
        </p:spPr>
        <p:txBody>
          <a:bodyPr vert="horz" wrap="square" lIns="0" tIns="0" rIns="0" bIns="0" rtlCol="0">
            <a:noAutofit/>
          </a:bodyPr>
          <a:lstStyle/>
          <a:p>
            <a:pPr indent="-274320">
              <a:spcAft>
                <a:spcPts val="900"/>
              </a:spcAft>
            </a:pPr>
            <a:r>
              <a:rPr lang="en-GB" sz="3200" b="1" i="1" dirty="0">
                <a:solidFill>
                  <a:srgbClr val="EB8C00"/>
                </a:solidFill>
                <a:latin typeface="Georgia" pitchFamily="18" charset="0"/>
              </a:rPr>
              <a:t>2</a:t>
            </a:r>
            <a:endParaRPr lang="en-GB" sz="3200" b="1" i="1" dirty="0" smtClean="0">
              <a:solidFill>
                <a:srgbClr val="EB8C00"/>
              </a:solidFill>
              <a:latin typeface="Georgia" pitchFamily="18" charset="0"/>
            </a:endParaRPr>
          </a:p>
        </p:txBody>
      </p:sp>
      <p:cxnSp>
        <p:nvCxnSpPr>
          <p:cNvPr id="24" name="Straight Connector 23"/>
          <p:cNvCxnSpPr/>
          <p:nvPr/>
        </p:nvCxnSpPr>
        <p:spPr>
          <a:xfrm>
            <a:off x="4499992" y="3132586"/>
            <a:ext cx="0" cy="1880590"/>
          </a:xfrm>
          <a:prstGeom prst="line">
            <a:avLst/>
          </a:prstGeom>
          <a:ln>
            <a:solidFill>
              <a:srgbClr val="602320"/>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843808" y="2708960"/>
            <a:ext cx="360000" cy="360000"/>
            <a:chOff x="4091659" y="3474401"/>
            <a:chExt cx="612000" cy="612000"/>
          </a:xfrm>
        </p:grpSpPr>
        <p:sp>
          <p:nvSpPr>
            <p:cNvPr id="28" name="Oval 27"/>
            <p:cNvSpPr/>
            <p:nvPr/>
          </p:nvSpPr>
          <p:spPr bwMode="ltGray">
            <a:xfrm>
              <a:off x="4091659" y="3474401"/>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29" name="Freeform 4990"/>
            <p:cNvSpPr>
              <a:spLocks noEditPoints="1"/>
            </p:cNvSpPr>
            <p:nvPr/>
          </p:nvSpPr>
          <p:spPr bwMode="auto">
            <a:xfrm>
              <a:off x="4254701" y="3589185"/>
              <a:ext cx="285917" cy="397376"/>
            </a:xfrm>
            <a:custGeom>
              <a:avLst/>
              <a:gdLst>
                <a:gd name="T0" fmla="*/ 0 w 236"/>
                <a:gd name="T1" fmla="*/ 16 h 328"/>
                <a:gd name="T2" fmla="*/ 220 w 236"/>
                <a:gd name="T3" fmla="*/ 328 h 328"/>
                <a:gd name="T4" fmla="*/ 236 w 236"/>
                <a:gd name="T5" fmla="*/ 16 h 328"/>
                <a:gd name="T6" fmla="*/ 66 w 236"/>
                <a:gd name="T7" fmla="*/ 290 h 328"/>
                <a:gd name="T8" fmla="*/ 40 w 236"/>
                <a:gd name="T9" fmla="*/ 300 h 328"/>
                <a:gd name="T10" fmla="*/ 36 w 236"/>
                <a:gd name="T11" fmla="*/ 270 h 328"/>
                <a:gd name="T12" fmla="*/ 64 w 236"/>
                <a:gd name="T13" fmla="*/ 274 h 328"/>
                <a:gd name="T14" fmla="*/ 60 w 236"/>
                <a:gd name="T15" fmla="*/ 252 h 328"/>
                <a:gd name="T16" fmla="*/ 34 w 236"/>
                <a:gd name="T17" fmla="*/ 244 h 328"/>
                <a:gd name="T18" fmla="*/ 56 w 236"/>
                <a:gd name="T19" fmla="*/ 220 h 328"/>
                <a:gd name="T20" fmla="*/ 66 w 236"/>
                <a:gd name="T21" fmla="*/ 196 h 328"/>
                <a:gd name="T22" fmla="*/ 44 w 236"/>
                <a:gd name="T23" fmla="*/ 206 h 328"/>
                <a:gd name="T24" fmla="*/ 34 w 236"/>
                <a:gd name="T25" fmla="*/ 180 h 328"/>
                <a:gd name="T26" fmla="*/ 62 w 236"/>
                <a:gd name="T27" fmla="*/ 178 h 328"/>
                <a:gd name="T28" fmla="*/ 62 w 236"/>
                <a:gd name="T29" fmla="*/ 158 h 328"/>
                <a:gd name="T30" fmla="*/ 34 w 236"/>
                <a:gd name="T31" fmla="*/ 154 h 328"/>
                <a:gd name="T32" fmla="*/ 44 w 236"/>
                <a:gd name="T33" fmla="*/ 128 h 328"/>
                <a:gd name="T34" fmla="*/ 66 w 236"/>
                <a:gd name="T35" fmla="*/ 150 h 328"/>
                <a:gd name="T36" fmla="*/ 88 w 236"/>
                <a:gd name="T37" fmla="*/ 300 h 328"/>
                <a:gd name="T38" fmla="*/ 78 w 236"/>
                <a:gd name="T39" fmla="*/ 278 h 328"/>
                <a:gd name="T40" fmla="*/ 106 w 236"/>
                <a:gd name="T41" fmla="*/ 268 h 328"/>
                <a:gd name="T42" fmla="*/ 110 w 236"/>
                <a:gd name="T43" fmla="*/ 248 h 328"/>
                <a:gd name="T44" fmla="*/ 82 w 236"/>
                <a:gd name="T45" fmla="*/ 250 h 328"/>
                <a:gd name="T46" fmla="*/ 86 w 236"/>
                <a:gd name="T47" fmla="*/ 222 h 328"/>
                <a:gd name="T48" fmla="*/ 112 w 236"/>
                <a:gd name="T49" fmla="*/ 230 h 328"/>
                <a:gd name="T50" fmla="*/ 102 w 236"/>
                <a:gd name="T51" fmla="*/ 206 h 328"/>
                <a:gd name="T52" fmla="*/ 78 w 236"/>
                <a:gd name="T53" fmla="*/ 184 h 328"/>
                <a:gd name="T54" fmla="*/ 102 w 236"/>
                <a:gd name="T55" fmla="*/ 174 h 328"/>
                <a:gd name="T56" fmla="*/ 112 w 236"/>
                <a:gd name="T57" fmla="*/ 150 h 328"/>
                <a:gd name="T58" fmla="*/ 86 w 236"/>
                <a:gd name="T59" fmla="*/ 160 h 328"/>
                <a:gd name="T60" fmla="*/ 82 w 236"/>
                <a:gd name="T61" fmla="*/ 130 h 328"/>
                <a:gd name="T62" fmla="*/ 110 w 236"/>
                <a:gd name="T63" fmla="*/ 134 h 328"/>
                <a:gd name="T64" fmla="*/ 150 w 236"/>
                <a:gd name="T65" fmla="*/ 300 h 328"/>
                <a:gd name="T66" fmla="*/ 124 w 236"/>
                <a:gd name="T67" fmla="*/ 290 h 328"/>
                <a:gd name="T68" fmla="*/ 148 w 236"/>
                <a:gd name="T69" fmla="*/ 268 h 328"/>
                <a:gd name="T70" fmla="*/ 158 w 236"/>
                <a:gd name="T71" fmla="*/ 244 h 328"/>
                <a:gd name="T72" fmla="*/ 134 w 236"/>
                <a:gd name="T73" fmla="*/ 254 h 328"/>
                <a:gd name="T74" fmla="*/ 126 w 236"/>
                <a:gd name="T75" fmla="*/ 226 h 328"/>
                <a:gd name="T76" fmla="*/ 154 w 236"/>
                <a:gd name="T77" fmla="*/ 224 h 328"/>
                <a:gd name="T78" fmla="*/ 154 w 236"/>
                <a:gd name="T79" fmla="*/ 204 h 328"/>
                <a:gd name="T80" fmla="*/ 126 w 236"/>
                <a:gd name="T81" fmla="*/ 200 h 328"/>
                <a:gd name="T82" fmla="*/ 134 w 236"/>
                <a:gd name="T83" fmla="*/ 174 h 328"/>
                <a:gd name="T84" fmla="*/ 158 w 236"/>
                <a:gd name="T85" fmla="*/ 196 h 328"/>
                <a:gd name="T86" fmla="*/ 134 w 236"/>
                <a:gd name="T87" fmla="*/ 160 h 328"/>
                <a:gd name="T88" fmla="*/ 124 w 236"/>
                <a:gd name="T89" fmla="*/ 138 h 328"/>
                <a:gd name="T90" fmla="*/ 150 w 236"/>
                <a:gd name="T91" fmla="*/ 128 h 328"/>
                <a:gd name="T92" fmla="*/ 202 w 236"/>
                <a:gd name="T93" fmla="*/ 290 h 328"/>
                <a:gd name="T94" fmla="*/ 176 w 236"/>
                <a:gd name="T95" fmla="*/ 300 h 328"/>
                <a:gd name="T96" fmla="*/ 172 w 236"/>
                <a:gd name="T97" fmla="*/ 226 h 328"/>
                <a:gd name="T98" fmla="*/ 200 w 236"/>
                <a:gd name="T99" fmla="*/ 224 h 328"/>
                <a:gd name="T100" fmla="*/ 200 w 236"/>
                <a:gd name="T101" fmla="*/ 204 h 328"/>
                <a:gd name="T102" fmla="*/ 172 w 236"/>
                <a:gd name="T103" fmla="*/ 200 h 328"/>
                <a:gd name="T104" fmla="*/ 180 w 236"/>
                <a:gd name="T105" fmla="*/ 174 h 328"/>
                <a:gd name="T106" fmla="*/ 202 w 236"/>
                <a:gd name="T107" fmla="*/ 196 h 328"/>
                <a:gd name="T108" fmla="*/ 180 w 236"/>
                <a:gd name="T109" fmla="*/ 160 h 328"/>
                <a:gd name="T110" fmla="*/ 170 w 236"/>
                <a:gd name="T111" fmla="*/ 138 h 328"/>
                <a:gd name="T112" fmla="*/ 196 w 236"/>
                <a:gd name="T113" fmla="*/ 128 h 328"/>
                <a:gd name="T114" fmla="*/ 202 w 236"/>
                <a:gd name="T115" fmla="*/ 88 h 328"/>
                <a:gd name="T116" fmla="*/ 36 w 236"/>
                <a:gd name="T117" fmla="*/ 92 h 328"/>
                <a:gd name="T118" fmla="*/ 40 w 236"/>
                <a:gd name="T119" fmla="*/ 48 h 328"/>
                <a:gd name="T120" fmla="*/ 202 w 236"/>
                <a:gd name="T121" fmla="*/ 5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328">
                  <a:moveTo>
                    <a:pt x="220" y="0"/>
                  </a:moveTo>
                  <a:lnTo>
                    <a:pt x="16" y="0"/>
                  </a:lnTo>
                  <a:lnTo>
                    <a:pt x="16" y="0"/>
                  </a:lnTo>
                  <a:lnTo>
                    <a:pt x="10" y="2"/>
                  </a:lnTo>
                  <a:lnTo>
                    <a:pt x="6" y="6"/>
                  </a:lnTo>
                  <a:lnTo>
                    <a:pt x="2" y="10"/>
                  </a:lnTo>
                  <a:lnTo>
                    <a:pt x="0" y="16"/>
                  </a:lnTo>
                  <a:lnTo>
                    <a:pt x="0" y="312"/>
                  </a:lnTo>
                  <a:lnTo>
                    <a:pt x="0" y="312"/>
                  </a:lnTo>
                  <a:lnTo>
                    <a:pt x="2" y="318"/>
                  </a:lnTo>
                  <a:lnTo>
                    <a:pt x="6" y="322"/>
                  </a:lnTo>
                  <a:lnTo>
                    <a:pt x="10" y="326"/>
                  </a:lnTo>
                  <a:lnTo>
                    <a:pt x="16" y="328"/>
                  </a:lnTo>
                  <a:lnTo>
                    <a:pt x="220" y="328"/>
                  </a:lnTo>
                  <a:lnTo>
                    <a:pt x="220" y="328"/>
                  </a:lnTo>
                  <a:lnTo>
                    <a:pt x="226" y="326"/>
                  </a:lnTo>
                  <a:lnTo>
                    <a:pt x="230" y="322"/>
                  </a:lnTo>
                  <a:lnTo>
                    <a:pt x="234" y="318"/>
                  </a:lnTo>
                  <a:lnTo>
                    <a:pt x="236" y="312"/>
                  </a:lnTo>
                  <a:lnTo>
                    <a:pt x="236" y="16"/>
                  </a:lnTo>
                  <a:lnTo>
                    <a:pt x="236" y="16"/>
                  </a:lnTo>
                  <a:lnTo>
                    <a:pt x="234" y="10"/>
                  </a:lnTo>
                  <a:lnTo>
                    <a:pt x="230" y="6"/>
                  </a:lnTo>
                  <a:lnTo>
                    <a:pt x="226" y="2"/>
                  </a:lnTo>
                  <a:lnTo>
                    <a:pt x="220" y="0"/>
                  </a:lnTo>
                  <a:lnTo>
                    <a:pt x="220" y="0"/>
                  </a:lnTo>
                  <a:close/>
                  <a:moveTo>
                    <a:pt x="66" y="290"/>
                  </a:moveTo>
                  <a:lnTo>
                    <a:pt x="66" y="290"/>
                  </a:lnTo>
                  <a:lnTo>
                    <a:pt x="64" y="294"/>
                  </a:lnTo>
                  <a:lnTo>
                    <a:pt x="62" y="296"/>
                  </a:lnTo>
                  <a:lnTo>
                    <a:pt x="60" y="300"/>
                  </a:lnTo>
                  <a:lnTo>
                    <a:pt x="56" y="300"/>
                  </a:lnTo>
                  <a:lnTo>
                    <a:pt x="44" y="300"/>
                  </a:lnTo>
                  <a:lnTo>
                    <a:pt x="44" y="300"/>
                  </a:lnTo>
                  <a:lnTo>
                    <a:pt x="40" y="300"/>
                  </a:lnTo>
                  <a:lnTo>
                    <a:pt x="36" y="296"/>
                  </a:lnTo>
                  <a:lnTo>
                    <a:pt x="34" y="294"/>
                  </a:lnTo>
                  <a:lnTo>
                    <a:pt x="34" y="290"/>
                  </a:lnTo>
                  <a:lnTo>
                    <a:pt x="34" y="278"/>
                  </a:lnTo>
                  <a:lnTo>
                    <a:pt x="34" y="278"/>
                  </a:lnTo>
                  <a:lnTo>
                    <a:pt x="34" y="274"/>
                  </a:lnTo>
                  <a:lnTo>
                    <a:pt x="36" y="270"/>
                  </a:lnTo>
                  <a:lnTo>
                    <a:pt x="40" y="268"/>
                  </a:lnTo>
                  <a:lnTo>
                    <a:pt x="44" y="268"/>
                  </a:lnTo>
                  <a:lnTo>
                    <a:pt x="56" y="268"/>
                  </a:lnTo>
                  <a:lnTo>
                    <a:pt x="56" y="268"/>
                  </a:lnTo>
                  <a:lnTo>
                    <a:pt x="60" y="268"/>
                  </a:lnTo>
                  <a:lnTo>
                    <a:pt x="62" y="270"/>
                  </a:lnTo>
                  <a:lnTo>
                    <a:pt x="64" y="274"/>
                  </a:lnTo>
                  <a:lnTo>
                    <a:pt x="66" y="278"/>
                  </a:lnTo>
                  <a:lnTo>
                    <a:pt x="66" y="290"/>
                  </a:lnTo>
                  <a:close/>
                  <a:moveTo>
                    <a:pt x="66" y="244"/>
                  </a:moveTo>
                  <a:lnTo>
                    <a:pt x="66" y="244"/>
                  </a:lnTo>
                  <a:lnTo>
                    <a:pt x="64" y="248"/>
                  </a:lnTo>
                  <a:lnTo>
                    <a:pt x="62" y="250"/>
                  </a:lnTo>
                  <a:lnTo>
                    <a:pt x="60" y="252"/>
                  </a:lnTo>
                  <a:lnTo>
                    <a:pt x="56" y="254"/>
                  </a:lnTo>
                  <a:lnTo>
                    <a:pt x="44" y="254"/>
                  </a:lnTo>
                  <a:lnTo>
                    <a:pt x="44" y="254"/>
                  </a:lnTo>
                  <a:lnTo>
                    <a:pt x="40" y="252"/>
                  </a:lnTo>
                  <a:lnTo>
                    <a:pt x="36" y="250"/>
                  </a:lnTo>
                  <a:lnTo>
                    <a:pt x="34" y="248"/>
                  </a:lnTo>
                  <a:lnTo>
                    <a:pt x="34" y="244"/>
                  </a:lnTo>
                  <a:lnTo>
                    <a:pt x="34" y="230"/>
                  </a:lnTo>
                  <a:lnTo>
                    <a:pt x="34" y="230"/>
                  </a:lnTo>
                  <a:lnTo>
                    <a:pt x="34" y="226"/>
                  </a:lnTo>
                  <a:lnTo>
                    <a:pt x="36" y="224"/>
                  </a:lnTo>
                  <a:lnTo>
                    <a:pt x="40" y="222"/>
                  </a:lnTo>
                  <a:lnTo>
                    <a:pt x="44" y="220"/>
                  </a:lnTo>
                  <a:lnTo>
                    <a:pt x="56" y="220"/>
                  </a:lnTo>
                  <a:lnTo>
                    <a:pt x="56" y="220"/>
                  </a:lnTo>
                  <a:lnTo>
                    <a:pt x="60" y="222"/>
                  </a:lnTo>
                  <a:lnTo>
                    <a:pt x="62" y="224"/>
                  </a:lnTo>
                  <a:lnTo>
                    <a:pt x="64" y="226"/>
                  </a:lnTo>
                  <a:lnTo>
                    <a:pt x="66" y="230"/>
                  </a:lnTo>
                  <a:lnTo>
                    <a:pt x="66" y="244"/>
                  </a:lnTo>
                  <a:close/>
                  <a:moveTo>
                    <a:pt x="66" y="196"/>
                  </a:moveTo>
                  <a:lnTo>
                    <a:pt x="66" y="196"/>
                  </a:lnTo>
                  <a:lnTo>
                    <a:pt x="64" y="200"/>
                  </a:lnTo>
                  <a:lnTo>
                    <a:pt x="62" y="204"/>
                  </a:lnTo>
                  <a:lnTo>
                    <a:pt x="60" y="206"/>
                  </a:lnTo>
                  <a:lnTo>
                    <a:pt x="56" y="206"/>
                  </a:lnTo>
                  <a:lnTo>
                    <a:pt x="44" y="206"/>
                  </a:lnTo>
                  <a:lnTo>
                    <a:pt x="44" y="206"/>
                  </a:lnTo>
                  <a:lnTo>
                    <a:pt x="40" y="206"/>
                  </a:lnTo>
                  <a:lnTo>
                    <a:pt x="36" y="204"/>
                  </a:lnTo>
                  <a:lnTo>
                    <a:pt x="34" y="200"/>
                  </a:lnTo>
                  <a:lnTo>
                    <a:pt x="34" y="196"/>
                  </a:lnTo>
                  <a:lnTo>
                    <a:pt x="34" y="184"/>
                  </a:lnTo>
                  <a:lnTo>
                    <a:pt x="34" y="184"/>
                  </a:lnTo>
                  <a:lnTo>
                    <a:pt x="34" y="180"/>
                  </a:lnTo>
                  <a:lnTo>
                    <a:pt x="36" y="178"/>
                  </a:lnTo>
                  <a:lnTo>
                    <a:pt x="40" y="176"/>
                  </a:lnTo>
                  <a:lnTo>
                    <a:pt x="44" y="174"/>
                  </a:lnTo>
                  <a:lnTo>
                    <a:pt x="56" y="174"/>
                  </a:lnTo>
                  <a:lnTo>
                    <a:pt x="56" y="174"/>
                  </a:lnTo>
                  <a:lnTo>
                    <a:pt x="60" y="176"/>
                  </a:lnTo>
                  <a:lnTo>
                    <a:pt x="62" y="178"/>
                  </a:lnTo>
                  <a:lnTo>
                    <a:pt x="64" y="180"/>
                  </a:lnTo>
                  <a:lnTo>
                    <a:pt x="66" y="184"/>
                  </a:lnTo>
                  <a:lnTo>
                    <a:pt x="66" y="196"/>
                  </a:lnTo>
                  <a:close/>
                  <a:moveTo>
                    <a:pt x="66" y="150"/>
                  </a:moveTo>
                  <a:lnTo>
                    <a:pt x="66" y="150"/>
                  </a:lnTo>
                  <a:lnTo>
                    <a:pt x="64" y="154"/>
                  </a:lnTo>
                  <a:lnTo>
                    <a:pt x="62" y="158"/>
                  </a:lnTo>
                  <a:lnTo>
                    <a:pt x="60" y="160"/>
                  </a:lnTo>
                  <a:lnTo>
                    <a:pt x="56" y="160"/>
                  </a:lnTo>
                  <a:lnTo>
                    <a:pt x="44" y="160"/>
                  </a:lnTo>
                  <a:lnTo>
                    <a:pt x="44" y="160"/>
                  </a:lnTo>
                  <a:lnTo>
                    <a:pt x="40" y="160"/>
                  </a:lnTo>
                  <a:lnTo>
                    <a:pt x="36" y="158"/>
                  </a:lnTo>
                  <a:lnTo>
                    <a:pt x="34" y="154"/>
                  </a:lnTo>
                  <a:lnTo>
                    <a:pt x="34" y="150"/>
                  </a:lnTo>
                  <a:lnTo>
                    <a:pt x="34" y="138"/>
                  </a:lnTo>
                  <a:lnTo>
                    <a:pt x="34" y="138"/>
                  </a:lnTo>
                  <a:lnTo>
                    <a:pt x="34" y="134"/>
                  </a:lnTo>
                  <a:lnTo>
                    <a:pt x="36" y="130"/>
                  </a:lnTo>
                  <a:lnTo>
                    <a:pt x="40" y="128"/>
                  </a:lnTo>
                  <a:lnTo>
                    <a:pt x="44" y="128"/>
                  </a:lnTo>
                  <a:lnTo>
                    <a:pt x="56" y="128"/>
                  </a:lnTo>
                  <a:lnTo>
                    <a:pt x="56" y="128"/>
                  </a:lnTo>
                  <a:lnTo>
                    <a:pt x="60" y="128"/>
                  </a:lnTo>
                  <a:lnTo>
                    <a:pt x="62" y="130"/>
                  </a:lnTo>
                  <a:lnTo>
                    <a:pt x="64" y="134"/>
                  </a:lnTo>
                  <a:lnTo>
                    <a:pt x="66" y="138"/>
                  </a:lnTo>
                  <a:lnTo>
                    <a:pt x="66" y="150"/>
                  </a:lnTo>
                  <a:close/>
                  <a:moveTo>
                    <a:pt x="112" y="290"/>
                  </a:moveTo>
                  <a:lnTo>
                    <a:pt x="112" y="290"/>
                  </a:lnTo>
                  <a:lnTo>
                    <a:pt x="110" y="294"/>
                  </a:lnTo>
                  <a:lnTo>
                    <a:pt x="108" y="296"/>
                  </a:lnTo>
                  <a:lnTo>
                    <a:pt x="106" y="300"/>
                  </a:lnTo>
                  <a:lnTo>
                    <a:pt x="102" y="300"/>
                  </a:lnTo>
                  <a:lnTo>
                    <a:pt x="88" y="300"/>
                  </a:lnTo>
                  <a:lnTo>
                    <a:pt x="88" y="300"/>
                  </a:lnTo>
                  <a:lnTo>
                    <a:pt x="86" y="300"/>
                  </a:lnTo>
                  <a:lnTo>
                    <a:pt x="82" y="296"/>
                  </a:lnTo>
                  <a:lnTo>
                    <a:pt x="80" y="294"/>
                  </a:lnTo>
                  <a:lnTo>
                    <a:pt x="78" y="290"/>
                  </a:lnTo>
                  <a:lnTo>
                    <a:pt x="78" y="278"/>
                  </a:lnTo>
                  <a:lnTo>
                    <a:pt x="78" y="278"/>
                  </a:lnTo>
                  <a:lnTo>
                    <a:pt x="80" y="274"/>
                  </a:lnTo>
                  <a:lnTo>
                    <a:pt x="82" y="270"/>
                  </a:lnTo>
                  <a:lnTo>
                    <a:pt x="86" y="268"/>
                  </a:lnTo>
                  <a:lnTo>
                    <a:pt x="88" y="268"/>
                  </a:lnTo>
                  <a:lnTo>
                    <a:pt x="102" y="268"/>
                  </a:lnTo>
                  <a:lnTo>
                    <a:pt x="102" y="268"/>
                  </a:lnTo>
                  <a:lnTo>
                    <a:pt x="106" y="268"/>
                  </a:lnTo>
                  <a:lnTo>
                    <a:pt x="108" y="270"/>
                  </a:lnTo>
                  <a:lnTo>
                    <a:pt x="110" y="274"/>
                  </a:lnTo>
                  <a:lnTo>
                    <a:pt x="112" y="278"/>
                  </a:lnTo>
                  <a:lnTo>
                    <a:pt x="112" y="290"/>
                  </a:lnTo>
                  <a:close/>
                  <a:moveTo>
                    <a:pt x="112" y="244"/>
                  </a:moveTo>
                  <a:lnTo>
                    <a:pt x="112" y="244"/>
                  </a:lnTo>
                  <a:lnTo>
                    <a:pt x="110" y="248"/>
                  </a:lnTo>
                  <a:lnTo>
                    <a:pt x="108" y="250"/>
                  </a:lnTo>
                  <a:lnTo>
                    <a:pt x="106" y="252"/>
                  </a:lnTo>
                  <a:lnTo>
                    <a:pt x="102" y="254"/>
                  </a:lnTo>
                  <a:lnTo>
                    <a:pt x="88" y="254"/>
                  </a:lnTo>
                  <a:lnTo>
                    <a:pt x="88" y="254"/>
                  </a:lnTo>
                  <a:lnTo>
                    <a:pt x="86" y="252"/>
                  </a:lnTo>
                  <a:lnTo>
                    <a:pt x="82" y="250"/>
                  </a:lnTo>
                  <a:lnTo>
                    <a:pt x="80" y="248"/>
                  </a:lnTo>
                  <a:lnTo>
                    <a:pt x="78" y="244"/>
                  </a:lnTo>
                  <a:lnTo>
                    <a:pt x="78" y="230"/>
                  </a:lnTo>
                  <a:lnTo>
                    <a:pt x="78" y="230"/>
                  </a:lnTo>
                  <a:lnTo>
                    <a:pt x="80" y="226"/>
                  </a:lnTo>
                  <a:lnTo>
                    <a:pt x="82" y="224"/>
                  </a:lnTo>
                  <a:lnTo>
                    <a:pt x="86" y="222"/>
                  </a:lnTo>
                  <a:lnTo>
                    <a:pt x="88" y="220"/>
                  </a:lnTo>
                  <a:lnTo>
                    <a:pt x="102" y="220"/>
                  </a:lnTo>
                  <a:lnTo>
                    <a:pt x="102" y="220"/>
                  </a:lnTo>
                  <a:lnTo>
                    <a:pt x="106" y="222"/>
                  </a:lnTo>
                  <a:lnTo>
                    <a:pt x="108" y="224"/>
                  </a:lnTo>
                  <a:lnTo>
                    <a:pt x="110" y="226"/>
                  </a:lnTo>
                  <a:lnTo>
                    <a:pt x="112" y="230"/>
                  </a:lnTo>
                  <a:lnTo>
                    <a:pt x="112" y="244"/>
                  </a:lnTo>
                  <a:close/>
                  <a:moveTo>
                    <a:pt x="112" y="196"/>
                  </a:moveTo>
                  <a:lnTo>
                    <a:pt x="112" y="196"/>
                  </a:lnTo>
                  <a:lnTo>
                    <a:pt x="110" y="200"/>
                  </a:lnTo>
                  <a:lnTo>
                    <a:pt x="108" y="204"/>
                  </a:lnTo>
                  <a:lnTo>
                    <a:pt x="106" y="206"/>
                  </a:lnTo>
                  <a:lnTo>
                    <a:pt x="102" y="206"/>
                  </a:lnTo>
                  <a:lnTo>
                    <a:pt x="88" y="206"/>
                  </a:lnTo>
                  <a:lnTo>
                    <a:pt x="88" y="206"/>
                  </a:lnTo>
                  <a:lnTo>
                    <a:pt x="86" y="206"/>
                  </a:lnTo>
                  <a:lnTo>
                    <a:pt x="82" y="204"/>
                  </a:lnTo>
                  <a:lnTo>
                    <a:pt x="80" y="200"/>
                  </a:lnTo>
                  <a:lnTo>
                    <a:pt x="78" y="196"/>
                  </a:lnTo>
                  <a:lnTo>
                    <a:pt x="78" y="184"/>
                  </a:lnTo>
                  <a:lnTo>
                    <a:pt x="78" y="184"/>
                  </a:lnTo>
                  <a:lnTo>
                    <a:pt x="80" y="180"/>
                  </a:lnTo>
                  <a:lnTo>
                    <a:pt x="82" y="178"/>
                  </a:lnTo>
                  <a:lnTo>
                    <a:pt x="86" y="176"/>
                  </a:lnTo>
                  <a:lnTo>
                    <a:pt x="88" y="174"/>
                  </a:lnTo>
                  <a:lnTo>
                    <a:pt x="102" y="174"/>
                  </a:lnTo>
                  <a:lnTo>
                    <a:pt x="102" y="174"/>
                  </a:lnTo>
                  <a:lnTo>
                    <a:pt x="106" y="176"/>
                  </a:lnTo>
                  <a:lnTo>
                    <a:pt x="108" y="178"/>
                  </a:lnTo>
                  <a:lnTo>
                    <a:pt x="110" y="180"/>
                  </a:lnTo>
                  <a:lnTo>
                    <a:pt x="112" y="184"/>
                  </a:lnTo>
                  <a:lnTo>
                    <a:pt x="112" y="196"/>
                  </a:lnTo>
                  <a:close/>
                  <a:moveTo>
                    <a:pt x="112" y="150"/>
                  </a:moveTo>
                  <a:lnTo>
                    <a:pt x="112" y="150"/>
                  </a:lnTo>
                  <a:lnTo>
                    <a:pt x="110" y="154"/>
                  </a:lnTo>
                  <a:lnTo>
                    <a:pt x="108" y="158"/>
                  </a:lnTo>
                  <a:lnTo>
                    <a:pt x="106" y="160"/>
                  </a:lnTo>
                  <a:lnTo>
                    <a:pt x="102" y="160"/>
                  </a:lnTo>
                  <a:lnTo>
                    <a:pt x="88" y="160"/>
                  </a:lnTo>
                  <a:lnTo>
                    <a:pt x="88" y="160"/>
                  </a:lnTo>
                  <a:lnTo>
                    <a:pt x="86" y="160"/>
                  </a:lnTo>
                  <a:lnTo>
                    <a:pt x="82" y="158"/>
                  </a:lnTo>
                  <a:lnTo>
                    <a:pt x="80" y="154"/>
                  </a:lnTo>
                  <a:lnTo>
                    <a:pt x="78" y="150"/>
                  </a:lnTo>
                  <a:lnTo>
                    <a:pt x="78" y="138"/>
                  </a:lnTo>
                  <a:lnTo>
                    <a:pt x="78" y="138"/>
                  </a:lnTo>
                  <a:lnTo>
                    <a:pt x="80" y="134"/>
                  </a:lnTo>
                  <a:lnTo>
                    <a:pt x="82" y="130"/>
                  </a:lnTo>
                  <a:lnTo>
                    <a:pt x="86" y="128"/>
                  </a:lnTo>
                  <a:lnTo>
                    <a:pt x="88" y="128"/>
                  </a:lnTo>
                  <a:lnTo>
                    <a:pt x="102" y="128"/>
                  </a:lnTo>
                  <a:lnTo>
                    <a:pt x="102" y="128"/>
                  </a:lnTo>
                  <a:lnTo>
                    <a:pt x="106" y="128"/>
                  </a:lnTo>
                  <a:lnTo>
                    <a:pt x="108" y="130"/>
                  </a:lnTo>
                  <a:lnTo>
                    <a:pt x="110" y="134"/>
                  </a:lnTo>
                  <a:lnTo>
                    <a:pt x="112" y="138"/>
                  </a:lnTo>
                  <a:lnTo>
                    <a:pt x="112" y="150"/>
                  </a:lnTo>
                  <a:close/>
                  <a:moveTo>
                    <a:pt x="158" y="290"/>
                  </a:moveTo>
                  <a:lnTo>
                    <a:pt x="158" y="290"/>
                  </a:lnTo>
                  <a:lnTo>
                    <a:pt x="156" y="294"/>
                  </a:lnTo>
                  <a:lnTo>
                    <a:pt x="154" y="296"/>
                  </a:lnTo>
                  <a:lnTo>
                    <a:pt x="150" y="300"/>
                  </a:lnTo>
                  <a:lnTo>
                    <a:pt x="148" y="300"/>
                  </a:lnTo>
                  <a:lnTo>
                    <a:pt x="134" y="300"/>
                  </a:lnTo>
                  <a:lnTo>
                    <a:pt x="134" y="300"/>
                  </a:lnTo>
                  <a:lnTo>
                    <a:pt x="130" y="300"/>
                  </a:lnTo>
                  <a:lnTo>
                    <a:pt x="128" y="296"/>
                  </a:lnTo>
                  <a:lnTo>
                    <a:pt x="126" y="294"/>
                  </a:lnTo>
                  <a:lnTo>
                    <a:pt x="124" y="290"/>
                  </a:lnTo>
                  <a:lnTo>
                    <a:pt x="124" y="278"/>
                  </a:lnTo>
                  <a:lnTo>
                    <a:pt x="124" y="278"/>
                  </a:lnTo>
                  <a:lnTo>
                    <a:pt x="126" y="274"/>
                  </a:lnTo>
                  <a:lnTo>
                    <a:pt x="128" y="270"/>
                  </a:lnTo>
                  <a:lnTo>
                    <a:pt x="130" y="268"/>
                  </a:lnTo>
                  <a:lnTo>
                    <a:pt x="134" y="268"/>
                  </a:lnTo>
                  <a:lnTo>
                    <a:pt x="148" y="268"/>
                  </a:lnTo>
                  <a:lnTo>
                    <a:pt x="148" y="268"/>
                  </a:lnTo>
                  <a:lnTo>
                    <a:pt x="150" y="268"/>
                  </a:lnTo>
                  <a:lnTo>
                    <a:pt x="154" y="270"/>
                  </a:lnTo>
                  <a:lnTo>
                    <a:pt x="156" y="274"/>
                  </a:lnTo>
                  <a:lnTo>
                    <a:pt x="158" y="278"/>
                  </a:lnTo>
                  <a:lnTo>
                    <a:pt x="158" y="290"/>
                  </a:lnTo>
                  <a:close/>
                  <a:moveTo>
                    <a:pt x="158" y="244"/>
                  </a:moveTo>
                  <a:lnTo>
                    <a:pt x="158" y="244"/>
                  </a:lnTo>
                  <a:lnTo>
                    <a:pt x="156" y="248"/>
                  </a:lnTo>
                  <a:lnTo>
                    <a:pt x="154" y="250"/>
                  </a:lnTo>
                  <a:lnTo>
                    <a:pt x="150" y="252"/>
                  </a:lnTo>
                  <a:lnTo>
                    <a:pt x="148" y="254"/>
                  </a:lnTo>
                  <a:lnTo>
                    <a:pt x="134" y="254"/>
                  </a:lnTo>
                  <a:lnTo>
                    <a:pt x="134" y="254"/>
                  </a:lnTo>
                  <a:lnTo>
                    <a:pt x="130" y="252"/>
                  </a:lnTo>
                  <a:lnTo>
                    <a:pt x="128" y="250"/>
                  </a:lnTo>
                  <a:lnTo>
                    <a:pt x="126" y="248"/>
                  </a:lnTo>
                  <a:lnTo>
                    <a:pt x="124" y="244"/>
                  </a:lnTo>
                  <a:lnTo>
                    <a:pt x="124" y="230"/>
                  </a:lnTo>
                  <a:lnTo>
                    <a:pt x="124" y="230"/>
                  </a:lnTo>
                  <a:lnTo>
                    <a:pt x="126" y="226"/>
                  </a:lnTo>
                  <a:lnTo>
                    <a:pt x="128" y="224"/>
                  </a:lnTo>
                  <a:lnTo>
                    <a:pt x="130" y="222"/>
                  </a:lnTo>
                  <a:lnTo>
                    <a:pt x="134" y="220"/>
                  </a:lnTo>
                  <a:lnTo>
                    <a:pt x="148" y="220"/>
                  </a:lnTo>
                  <a:lnTo>
                    <a:pt x="148" y="220"/>
                  </a:lnTo>
                  <a:lnTo>
                    <a:pt x="150" y="222"/>
                  </a:lnTo>
                  <a:lnTo>
                    <a:pt x="154" y="224"/>
                  </a:lnTo>
                  <a:lnTo>
                    <a:pt x="156" y="226"/>
                  </a:lnTo>
                  <a:lnTo>
                    <a:pt x="158" y="230"/>
                  </a:lnTo>
                  <a:lnTo>
                    <a:pt x="158" y="244"/>
                  </a:lnTo>
                  <a:close/>
                  <a:moveTo>
                    <a:pt x="158" y="196"/>
                  </a:moveTo>
                  <a:lnTo>
                    <a:pt x="158" y="196"/>
                  </a:lnTo>
                  <a:lnTo>
                    <a:pt x="156" y="200"/>
                  </a:lnTo>
                  <a:lnTo>
                    <a:pt x="154" y="204"/>
                  </a:lnTo>
                  <a:lnTo>
                    <a:pt x="150" y="206"/>
                  </a:lnTo>
                  <a:lnTo>
                    <a:pt x="148" y="206"/>
                  </a:lnTo>
                  <a:lnTo>
                    <a:pt x="134" y="206"/>
                  </a:lnTo>
                  <a:lnTo>
                    <a:pt x="134" y="206"/>
                  </a:lnTo>
                  <a:lnTo>
                    <a:pt x="130" y="206"/>
                  </a:lnTo>
                  <a:lnTo>
                    <a:pt x="128" y="204"/>
                  </a:lnTo>
                  <a:lnTo>
                    <a:pt x="126" y="200"/>
                  </a:lnTo>
                  <a:lnTo>
                    <a:pt x="124" y="196"/>
                  </a:lnTo>
                  <a:lnTo>
                    <a:pt x="124" y="184"/>
                  </a:lnTo>
                  <a:lnTo>
                    <a:pt x="124" y="184"/>
                  </a:lnTo>
                  <a:lnTo>
                    <a:pt x="126" y="180"/>
                  </a:lnTo>
                  <a:lnTo>
                    <a:pt x="128" y="178"/>
                  </a:lnTo>
                  <a:lnTo>
                    <a:pt x="130" y="176"/>
                  </a:lnTo>
                  <a:lnTo>
                    <a:pt x="134" y="174"/>
                  </a:lnTo>
                  <a:lnTo>
                    <a:pt x="148" y="174"/>
                  </a:lnTo>
                  <a:lnTo>
                    <a:pt x="148" y="174"/>
                  </a:lnTo>
                  <a:lnTo>
                    <a:pt x="150" y="176"/>
                  </a:lnTo>
                  <a:lnTo>
                    <a:pt x="154" y="178"/>
                  </a:lnTo>
                  <a:lnTo>
                    <a:pt x="156" y="180"/>
                  </a:lnTo>
                  <a:lnTo>
                    <a:pt x="158" y="184"/>
                  </a:lnTo>
                  <a:lnTo>
                    <a:pt x="158" y="196"/>
                  </a:lnTo>
                  <a:close/>
                  <a:moveTo>
                    <a:pt x="158" y="150"/>
                  </a:moveTo>
                  <a:lnTo>
                    <a:pt x="158" y="150"/>
                  </a:lnTo>
                  <a:lnTo>
                    <a:pt x="156" y="154"/>
                  </a:lnTo>
                  <a:lnTo>
                    <a:pt x="154" y="158"/>
                  </a:lnTo>
                  <a:lnTo>
                    <a:pt x="150" y="160"/>
                  </a:lnTo>
                  <a:lnTo>
                    <a:pt x="148" y="160"/>
                  </a:lnTo>
                  <a:lnTo>
                    <a:pt x="134" y="160"/>
                  </a:lnTo>
                  <a:lnTo>
                    <a:pt x="134" y="160"/>
                  </a:lnTo>
                  <a:lnTo>
                    <a:pt x="130" y="160"/>
                  </a:lnTo>
                  <a:lnTo>
                    <a:pt x="128" y="158"/>
                  </a:lnTo>
                  <a:lnTo>
                    <a:pt x="126" y="154"/>
                  </a:lnTo>
                  <a:lnTo>
                    <a:pt x="124" y="150"/>
                  </a:lnTo>
                  <a:lnTo>
                    <a:pt x="124" y="138"/>
                  </a:lnTo>
                  <a:lnTo>
                    <a:pt x="124" y="138"/>
                  </a:lnTo>
                  <a:lnTo>
                    <a:pt x="126" y="134"/>
                  </a:lnTo>
                  <a:lnTo>
                    <a:pt x="128" y="130"/>
                  </a:lnTo>
                  <a:lnTo>
                    <a:pt x="130" y="128"/>
                  </a:lnTo>
                  <a:lnTo>
                    <a:pt x="134" y="128"/>
                  </a:lnTo>
                  <a:lnTo>
                    <a:pt x="148" y="128"/>
                  </a:lnTo>
                  <a:lnTo>
                    <a:pt x="148" y="128"/>
                  </a:lnTo>
                  <a:lnTo>
                    <a:pt x="150" y="128"/>
                  </a:lnTo>
                  <a:lnTo>
                    <a:pt x="154" y="130"/>
                  </a:lnTo>
                  <a:lnTo>
                    <a:pt x="156" y="134"/>
                  </a:lnTo>
                  <a:lnTo>
                    <a:pt x="158" y="138"/>
                  </a:lnTo>
                  <a:lnTo>
                    <a:pt x="158" y="150"/>
                  </a:lnTo>
                  <a:close/>
                  <a:moveTo>
                    <a:pt x="202" y="244"/>
                  </a:moveTo>
                  <a:lnTo>
                    <a:pt x="202" y="290"/>
                  </a:lnTo>
                  <a:lnTo>
                    <a:pt x="202" y="290"/>
                  </a:lnTo>
                  <a:lnTo>
                    <a:pt x="202" y="294"/>
                  </a:lnTo>
                  <a:lnTo>
                    <a:pt x="200" y="296"/>
                  </a:lnTo>
                  <a:lnTo>
                    <a:pt x="196" y="300"/>
                  </a:lnTo>
                  <a:lnTo>
                    <a:pt x="192" y="300"/>
                  </a:lnTo>
                  <a:lnTo>
                    <a:pt x="180" y="300"/>
                  </a:lnTo>
                  <a:lnTo>
                    <a:pt x="180" y="300"/>
                  </a:lnTo>
                  <a:lnTo>
                    <a:pt x="176" y="300"/>
                  </a:lnTo>
                  <a:lnTo>
                    <a:pt x="174" y="296"/>
                  </a:lnTo>
                  <a:lnTo>
                    <a:pt x="172" y="294"/>
                  </a:lnTo>
                  <a:lnTo>
                    <a:pt x="170" y="290"/>
                  </a:lnTo>
                  <a:lnTo>
                    <a:pt x="170" y="244"/>
                  </a:lnTo>
                  <a:lnTo>
                    <a:pt x="170" y="230"/>
                  </a:lnTo>
                  <a:lnTo>
                    <a:pt x="170" y="230"/>
                  </a:lnTo>
                  <a:lnTo>
                    <a:pt x="172" y="226"/>
                  </a:lnTo>
                  <a:lnTo>
                    <a:pt x="174" y="224"/>
                  </a:lnTo>
                  <a:lnTo>
                    <a:pt x="176" y="222"/>
                  </a:lnTo>
                  <a:lnTo>
                    <a:pt x="180" y="220"/>
                  </a:lnTo>
                  <a:lnTo>
                    <a:pt x="192" y="220"/>
                  </a:lnTo>
                  <a:lnTo>
                    <a:pt x="192" y="220"/>
                  </a:lnTo>
                  <a:lnTo>
                    <a:pt x="196" y="222"/>
                  </a:lnTo>
                  <a:lnTo>
                    <a:pt x="200" y="224"/>
                  </a:lnTo>
                  <a:lnTo>
                    <a:pt x="202" y="226"/>
                  </a:lnTo>
                  <a:lnTo>
                    <a:pt x="202" y="230"/>
                  </a:lnTo>
                  <a:lnTo>
                    <a:pt x="202" y="244"/>
                  </a:lnTo>
                  <a:close/>
                  <a:moveTo>
                    <a:pt x="202" y="196"/>
                  </a:moveTo>
                  <a:lnTo>
                    <a:pt x="202" y="196"/>
                  </a:lnTo>
                  <a:lnTo>
                    <a:pt x="202" y="200"/>
                  </a:lnTo>
                  <a:lnTo>
                    <a:pt x="200" y="204"/>
                  </a:lnTo>
                  <a:lnTo>
                    <a:pt x="196" y="206"/>
                  </a:lnTo>
                  <a:lnTo>
                    <a:pt x="192" y="206"/>
                  </a:lnTo>
                  <a:lnTo>
                    <a:pt x="180" y="206"/>
                  </a:lnTo>
                  <a:lnTo>
                    <a:pt x="180" y="206"/>
                  </a:lnTo>
                  <a:lnTo>
                    <a:pt x="176" y="206"/>
                  </a:lnTo>
                  <a:lnTo>
                    <a:pt x="174" y="204"/>
                  </a:lnTo>
                  <a:lnTo>
                    <a:pt x="172" y="200"/>
                  </a:lnTo>
                  <a:lnTo>
                    <a:pt x="170" y="196"/>
                  </a:lnTo>
                  <a:lnTo>
                    <a:pt x="170" y="184"/>
                  </a:lnTo>
                  <a:lnTo>
                    <a:pt x="170" y="184"/>
                  </a:lnTo>
                  <a:lnTo>
                    <a:pt x="172" y="180"/>
                  </a:lnTo>
                  <a:lnTo>
                    <a:pt x="174" y="178"/>
                  </a:lnTo>
                  <a:lnTo>
                    <a:pt x="176" y="176"/>
                  </a:lnTo>
                  <a:lnTo>
                    <a:pt x="180" y="174"/>
                  </a:lnTo>
                  <a:lnTo>
                    <a:pt x="192" y="174"/>
                  </a:lnTo>
                  <a:lnTo>
                    <a:pt x="192" y="174"/>
                  </a:lnTo>
                  <a:lnTo>
                    <a:pt x="196" y="176"/>
                  </a:lnTo>
                  <a:lnTo>
                    <a:pt x="200" y="178"/>
                  </a:lnTo>
                  <a:lnTo>
                    <a:pt x="202" y="180"/>
                  </a:lnTo>
                  <a:lnTo>
                    <a:pt x="202" y="184"/>
                  </a:lnTo>
                  <a:lnTo>
                    <a:pt x="202" y="196"/>
                  </a:lnTo>
                  <a:close/>
                  <a:moveTo>
                    <a:pt x="202" y="150"/>
                  </a:moveTo>
                  <a:lnTo>
                    <a:pt x="202" y="150"/>
                  </a:lnTo>
                  <a:lnTo>
                    <a:pt x="202" y="154"/>
                  </a:lnTo>
                  <a:lnTo>
                    <a:pt x="200" y="158"/>
                  </a:lnTo>
                  <a:lnTo>
                    <a:pt x="196" y="160"/>
                  </a:lnTo>
                  <a:lnTo>
                    <a:pt x="192" y="160"/>
                  </a:lnTo>
                  <a:lnTo>
                    <a:pt x="180" y="160"/>
                  </a:lnTo>
                  <a:lnTo>
                    <a:pt x="180" y="160"/>
                  </a:lnTo>
                  <a:lnTo>
                    <a:pt x="176" y="160"/>
                  </a:lnTo>
                  <a:lnTo>
                    <a:pt x="174" y="158"/>
                  </a:lnTo>
                  <a:lnTo>
                    <a:pt x="172" y="154"/>
                  </a:lnTo>
                  <a:lnTo>
                    <a:pt x="170" y="150"/>
                  </a:lnTo>
                  <a:lnTo>
                    <a:pt x="170" y="138"/>
                  </a:lnTo>
                  <a:lnTo>
                    <a:pt x="170" y="138"/>
                  </a:lnTo>
                  <a:lnTo>
                    <a:pt x="172" y="134"/>
                  </a:lnTo>
                  <a:lnTo>
                    <a:pt x="174" y="130"/>
                  </a:lnTo>
                  <a:lnTo>
                    <a:pt x="176" y="128"/>
                  </a:lnTo>
                  <a:lnTo>
                    <a:pt x="180" y="128"/>
                  </a:lnTo>
                  <a:lnTo>
                    <a:pt x="192" y="128"/>
                  </a:lnTo>
                  <a:lnTo>
                    <a:pt x="192" y="128"/>
                  </a:lnTo>
                  <a:lnTo>
                    <a:pt x="196" y="128"/>
                  </a:lnTo>
                  <a:lnTo>
                    <a:pt x="200" y="130"/>
                  </a:lnTo>
                  <a:lnTo>
                    <a:pt x="202" y="134"/>
                  </a:lnTo>
                  <a:lnTo>
                    <a:pt x="202" y="138"/>
                  </a:lnTo>
                  <a:lnTo>
                    <a:pt x="202" y="150"/>
                  </a:lnTo>
                  <a:close/>
                  <a:moveTo>
                    <a:pt x="202" y="84"/>
                  </a:moveTo>
                  <a:lnTo>
                    <a:pt x="202" y="84"/>
                  </a:lnTo>
                  <a:lnTo>
                    <a:pt x="202" y="88"/>
                  </a:lnTo>
                  <a:lnTo>
                    <a:pt x="200" y="92"/>
                  </a:lnTo>
                  <a:lnTo>
                    <a:pt x="196" y="94"/>
                  </a:lnTo>
                  <a:lnTo>
                    <a:pt x="192" y="94"/>
                  </a:lnTo>
                  <a:lnTo>
                    <a:pt x="44" y="94"/>
                  </a:lnTo>
                  <a:lnTo>
                    <a:pt x="44" y="94"/>
                  </a:lnTo>
                  <a:lnTo>
                    <a:pt x="40" y="94"/>
                  </a:lnTo>
                  <a:lnTo>
                    <a:pt x="36" y="92"/>
                  </a:lnTo>
                  <a:lnTo>
                    <a:pt x="34" y="88"/>
                  </a:lnTo>
                  <a:lnTo>
                    <a:pt x="34" y="84"/>
                  </a:lnTo>
                  <a:lnTo>
                    <a:pt x="34" y="56"/>
                  </a:lnTo>
                  <a:lnTo>
                    <a:pt x="34" y="56"/>
                  </a:lnTo>
                  <a:lnTo>
                    <a:pt x="34" y="52"/>
                  </a:lnTo>
                  <a:lnTo>
                    <a:pt x="36" y="50"/>
                  </a:lnTo>
                  <a:lnTo>
                    <a:pt x="40" y="48"/>
                  </a:lnTo>
                  <a:lnTo>
                    <a:pt x="44" y="46"/>
                  </a:lnTo>
                  <a:lnTo>
                    <a:pt x="192" y="46"/>
                  </a:lnTo>
                  <a:lnTo>
                    <a:pt x="192" y="46"/>
                  </a:lnTo>
                  <a:lnTo>
                    <a:pt x="196" y="48"/>
                  </a:lnTo>
                  <a:lnTo>
                    <a:pt x="200" y="50"/>
                  </a:lnTo>
                  <a:lnTo>
                    <a:pt x="202" y="52"/>
                  </a:lnTo>
                  <a:lnTo>
                    <a:pt x="202" y="56"/>
                  </a:lnTo>
                  <a:lnTo>
                    <a:pt x="202" y="8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0" name="Group 29"/>
          <p:cNvGrpSpPr/>
          <p:nvPr/>
        </p:nvGrpSpPr>
        <p:grpSpPr>
          <a:xfrm>
            <a:off x="6823057" y="2708960"/>
            <a:ext cx="360000" cy="360000"/>
            <a:chOff x="3216946" y="4690710"/>
            <a:chExt cx="612000" cy="612000"/>
          </a:xfrm>
        </p:grpSpPr>
        <p:sp>
          <p:nvSpPr>
            <p:cNvPr id="31" name="Oval 30"/>
            <p:cNvSpPr/>
            <p:nvPr/>
          </p:nvSpPr>
          <p:spPr bwMode="ltGray">
            <a:xfrm>
              <a:off x="3216946" y="4690710"/>
              <a:ext cx="612000" cy="612000"/>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32" name="Freeform 4902"/>
            <p:cNvSpPr>
              <a:spLocks noEditPoints="1"/>
            </p:cNvSpPr>
            <p:nvPr/>
          </p:nvSpPr>
          <p:spPr bwMode="auto">
            <a:xfrm>
              <a:off x="3356096" y="4817408"/>
              <a:ext cx="317659" cy="373432"/>
            </a:xfrm>
            <a:custGeom>
              <a:avLst/>
              <a:gdLst>
                <a:gd name="T0" fmla="*/ 196 w 262"/>
                <a:gd name="T1" fmla="*/ 16 h 308"/>
                <a:gd name="T2" fmla="*/ 48 w 262"/>
                <a:gd name="T3" fmla="*/ 0 h 308"/>
                <a:gd name="T4" fmla="*/ 42 w 262"/>
                <a:gd name="T5" fmla="*/ 2 h 308"/>
                <a:gd name="T6" fmla="*/ 34 w 262"/>
                <a:gd name="T7" fmla="*/ 10 h 308"/>
                <a:gd name="T8" fmla="*/ 32 w 262"/>
                <a:gd name="T9" fmla="*/ 62 h 308"/>
                <a:gd name="T10" fmla="*/ 42 w 262"/>
                <a:gd name="T11" fmla="*/ 64 h 308"/>
                <a:gd name="T12" fmla="*/ 176 w 262"/>
                <a:gd name="T13" fmla="*/ 196 h 308"/>
                <a:gd name="T14" fmla="*/ 118 w 262"/>
                <a:gd name="T15" fmla="*/ 254 h 308"/>
                <a:gd name="T16" fmla="*/ 32 w 262"/>
                <a:gd name="T17" fmla="*/ 292 h 308"/>
                <a:gd name="T18" fmla="*/ 34 w 262"/>
                <a:gd name="T19" fmla="*/ 300 h 308"/>
                <a:gd name="T20" fmla="*/ 42 w 262"/>
                <a:gd name="T21" fmla="*/ 308 h 308"/>
                <a:gd name="T22" fmla="*/ 246 w 262"/>
                <a:gd name="T23" fmla="*/ 308 h 308"/>
                <a:gd name="T24" fmla="*/ 252 w 262"/>
                <a:gd name="T25" fmla="*/ 308 h 308"/>
                <a:gd name="T26" fmla="*/ 262 w 262"/>
                <a:gd name="T27" fmla="*/ 300 h 308"/>
                <a:gd name="T28" fmla="*/ 262 w 262"/>
                <a:gd name="T29" fmla="*/ 82 h 308"/>
                <a:gd name="T30" fmla="*/ 178 w 262"/>
                <a:gd name="T31" fmla="*/ 84 h 308"/>
                <a:gd name="T32" fmla="*/ 196 w 262"/>
                <a:gd name="T33" fmla="*/ 42 h 308"/>
                <a:gd name="T34" fmla="*/ 220 w 262"/>
                <a:gd name="T35" fmla="*/ 66 h 308"/>
                <a:gd name="T36" fmla="*/ 178 w 262"/>
                <a:gd name="T37" fmla="*/ 84 h 308"/>
                <a:gd name="T38" fmla="*/ 124 w 262"/>
                <a:gd name="T39" fmla="*/ 214 h 308"/>
                <a:gd name="T40" fmla="*/ 116 w 262"/>
                <a:gd name="T41" fmla="*/ 226 h 308"/>
                <a:gd name="T42" fmla="*/ 4 w 262"/>
                <a:gd name="T43" fmla="*/ 114 h 308"/>
                <a:gd name="T44" fmla="*/ 0 w 262"/>
                <a:gd name="T45" fmla="*/ 110 h 308"/>
                <a:gd name="T46" fmla="*/ 14 w 262"/>
                <a:gd name="T47" fmla="*/ 104 h 308"/>
                <a:gd name="T48" fmla="*/ 36 w 262"/>
                <a:gd name="T49" fmla="*/ 82 h 308"/>
                <a:gd name="T50" fmla="*/ 32 w 262"/>
                <a:gd name="T51" fmla="*/ 78 h 308"/>
                <a:gd name="T52" fmla="*/ 26 w 262"/>
                <a:gd name="T53" fmla="*/ 92 h 308"/>
                <a:gd name="T54" fmla="*/ 136 w 262"/>
                <a:gd name="T55" fmla="*/ 202 h 308"/>
                <a:gd name="T56" fmla="*/ 148 w 262"/>
                <a:gd name="T57" fmla="*/ 194 h 308"/>
                <a:gd name="T58" fmla="*/ 36 w 262"/>
                <a:gd name="T59" fmla="*/ 82 h 308"/>
                <a:gd name="T60" fmla="*/ 172 w 262"/>
                <a:gd name="T61" fmla="*/ 228 h 308"/>
                <a:gd name="T62" fmla="*/ 158 w 262"/>
                <a:gd name="T63" fmla="*/ 236 h 308"/>
                <a:gd name="T64" fmla="*/ 152 w 262"/>
                <a:gd name="T65" fmla="*/ 244 h 308"/>
                <a:gd name="T66" fmla="*/ 182 w 262"/>
                <a:gd name="T67" fmla="*/ 26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308">
                  <a:moveTo>
                    <a:pt x="246" y="66"/>
                  </a:moveTo>
                  <a:lnTo>
                    <a:pt x="196" y="16"/>
                  </a:lnTo>
                  <a:lnTo>
                    <a:pt x="180" y="0"/>
                  </a:lnTo>
                  <a:lnTo>
                    <a:pt x="48" y="0"/>
                  </a:lnTo>
                  <a:lnTo>
                    <a:pt x="48" y="0"/>
                  </a:lnTo>
                  <a:lnTo>
                    <a:pt x="42" y="2"/>
                  </a:lnTo>
                  <a:lnTo>
                    <a:pt x="38" y="4"/>
                  </a:lnTo>
                  <a:lnTo>
                    <a:pt x="34" y="10"/>
                  </a:lnTo>
                  <a:lnTo>
                    <a:pt x="32" y="16"/>
                  </a:lnTo>
                  <a:lnTo>
                    <a:pt x="32" y="62"/>
                  </a:lnTo>
                  <a:lnTo>
                    <a:pt x="32" y="62"/>
                  </a:lnTo>
                  <a:lnTo>
                    <a:pt x="42" y="64"/>
                  </a:lnTo>
                  <a:lnTo>
                    <a:pt x="50" y="70"/>
                  </a:lnTo>
                  <a:lnTo>
                    <a:pt x="176" y="196"/>
                  </a:lnTo>
                  <a:lnTo>
                    <a:pt x="198" y="276"/>
                  </a:lnTo>
                  <a:lnTo>
                    <a:pt x="118" y="254"/>
                  </a:lnTo>
                  <a:lnTo>
                    <a:pt x="32" y="168"/>
                  </a:lnTo>
                  <a:lnTo>
                    <a:pt x="32" y="292"/>
                  </a:lnTo>
                  <a:lnTo>
                    <a:pt x="32" y="292"/>
                  </a:lnTo>
                  <a:lnTo>
                    <a:pt x="34" y="300"/>
                  </a:lnTo>
                  <a:lnTo>
                    <a:pt x="38" y="304"/>
                  </a:lnTo>
                  <a:lnTo>
                    <a:pt x="42" y="308"/>
                  </a:lnTo>
                  <a:lnTo>
                    <a:pt x="48" y="308"/>
                  </a:lnTo>
                  <a:lnTo>
                    <a:pt x="246" y="308"/>
                  </a:lnTo>
                  <a:lnTo>
                    <a:pt x="246" y="308"/>
                  </a:lnTo>
                  <a:lnTo>
                    <a:pt x="252" y="308"/>
                  </a:lnTo>
                  <a:lnTo>
                    <a:pt x="258" y="304"/>
                  </a:lnTo>
                  <a:lnTo>
                    <a:pt x="262" y="300"/>
                  </a:lnTo>
                  <a:lnTo>
                    <a:pt x="262" y="292"/>
                  </a:lnTo>
                  <a:lnTo>
                    <a:pt x="262" y="82"/>
                  </a:lnTo>
                  <a:lnTo>
                    <a:pt x="246" y="66"/>
                  </a:lnTo>
                  <a:close/>
                  <a:moveTo>
                    <a:pt x="178" y="84"/>
                  </a:moveTo>
                  <a:lnTo>
                    <a:pt x="178" y="24"/>
                  </a:lnTo>
                  <a:lnTo>
                    <a:pt x="196" y="42"/>
                  </a:lnTo>
                  <a:lnTo>
                    <a:pt x="196" y="66"/>
                  </a:lnTo>
                  <a:lnTo>
                    <a:pt x="220" y="66"/>
                  </a:lnTo>
                  <a:lnTo>
                    <a:pt x="238" y="84"/>
                  </a:lnTo>
                  <a:lnTo>
                    <a:pt x="178" y="84"/>
                  </a:lnTo>
                  <a:close/>
                  <a:moveTo>
                    <a:pt x="36" y="126"/>
                  </a:moveTo>
                  <a:lnTo>
                    <a:pt x="124" y="214"/>
                  </a:lnTo>
                  <a:lnTo>
                    <a:pt x="124" y="214"/>
                  </a:lnTo>
                  <a:lnTo>
                    <a:pt x="116" y="226"/>
                  </a:lnTo>
                  <a:lnTo>
                    <a:pt x="22" y="132"/>
                  </a:lnTo>
                  <a:lnTo>
                    <a:pt x="4" y="114"/>
                  </a:lnTo>
                  <a:lnTo>
                    <a:pt x="0" y="110"/>
                  </a:lnTo>
                  <a:lnTo>
                    <a:pt x="0" y="110"/>
                  </a:lnTo>
                  <a:lnTo>
                    <a:pt x="8" y="98"/>
                  </a:lnTo>
                  <a:lnTo>
                    <a:pt x="14" y="104"/>
                  </a:lnTo>
                  <a:lnTo>
                    <a:pt x="36" y="126"/>
                  </a:lnTo>
                  <a:close/>
                  <a:moveTo>
                    <a:pt x="36" y="82"/>
                  </a:moveTo>
                  <a:lnTo>
                    <a:pt x="32" y="78"/>
                  </a:lnTo>
                  <a:lnTo>
                    <a:pt x="32" y="78"/>
                  </a:lnTo>
                  <a:lnTo>
                    <a:pt x="20" y="86"/>
                  </a:lnTo>
                  <a:lnTo>
                    <a:pt x="26" y="92"/>
                  </a:lnTo>
                  <a:lnTo>
                    <a:pt x="48" y="114"/>
                  </a:lnTo>
                  <a:lnTo>
                    <a:pt x="136" y="202"/>
                  </a:lnTo>
                  <a:lnTo>
                    <a:pt x="136" y="202"/>
                  </a:lnTo>
                  <a:lnTo>
                    <a:pt x="148" y="194"/>
                  </a:lnTo>
                  <a:lnTo>
                    <a:pt x="54" y="100"/>
                  </a:lnTo>
                  <a:lnTo>
                    <a:pt x="36" y="82"/>
                  </a:lnTo>
                  <a:close/>
                  <a:moveTo>
                    <a:pt x="172" y="228"/>
                  </a:moveTo>
                  <a:lnTo>
                    <a:pt x="172" y="228"/>
                  </a:lnTo>
                  <a:lnTo>
                    <a:pt x="166" y="230"/>
                  </a:lnTo>
                  <a:lnTo>
                    <a:pt x="158" y="236"/>
                  </a:lnTo>
                  <a:lnTo>
                    <a:pt x="158" y="236"/>
                  </a:lnTo>
                  <a:lnTo>
                    <a:pt x="152" y="244"/>
                  </a:lnTo>
                  <a:lnTo>
                    <a:pt x="150" y="250"/>
                  </a:lnTo>
                  <a:lnTo>
                    <a:pt x="182" y="260"/>
                  </a:lnTo>
                  <a:lnTo>
                    <a:pt x="172" y="2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4944726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110</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First sheet done!</a:t>
            </a:r>
          </a:p>
          <a:p>
            <a:pPr>
              <a:spcAft>
                <a:spcPts val="600"/>
              </a:spcAft>
            </a:pPr>
            <a:r>
              <a:rPr lang="en-GB" sz="1600" i="1" dirty="0" smtClean="0">
                <a:solidFill>
                  <a:schemeClr val="accent5"/>
                </a:solidFill>
              </a:rPr>
              <a:t>Click on “Done” and admire your first sheet. Congratulations!</a:t>
            </a:r>
          </a:p>
        </p:txBody>
      </p:sp>
      <p:pic>
        <p:nvPicPr>
          <p:cNvPr id="5" name="Picture 4"/>
          <p:cNvPicPr>
            <a:picLocks noChangeAspect="1"/>
          </p:cNvPicPr>
          <p:nvPr/>
        </p:nvPicPr>
        <p:blipFill>
          <a:blip r:embed="rId3"/>
          <a:stretch>
            <a:fillRect/>
          </a:stretch>
        </p:blipFill>
        <p:spPr>
          <a:xfrm>
            <a:off x="527304" y="2634862"/>
            <a:ext cx="8083296" cy="3689737"/>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27117978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111</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Shifting perspective</a:t>
            </a:r>
          </a:p>
          <a:p>
            <a:pPr>
              <a:spcAft>
                <a:spcPts val="600"/>
              </a:spcAft>
            </a:pPr>
            <a:r>
              <a:rPr lang="en-GB" sz="1600" dirty="0"/>
              <a:t>However! There is a slight </a:t>
            </a:r>
            <a:r>
              <a:rPr lang="en-GB" sz="1600" dirty="0" smtClean="0"/>
              <a:t>issue with </a:t>
            </a:r>
            <a:r>
              <a:rPr lang="en-GB" sz="1600" dirty="0"/>
              <a:t>this </a:t>
            </a:r>
            <a:r>
              <a:rPr lang="en-GB" sz="1600" dirty="0" smtClean="0"/>
              <a:t>sheet. As we by now all agree, visualisations can be misleading. In this case and particularly due to the map and bar chart, one could come to the conclusion that certain countries are granted an uneven amount of funds. But is this really the case..?</a:t>
            </a:r>
            <a:endParaRPr lang="en-GB" sz="1600" dirty="0"/>
          </a:p>
        </p:txBody>
      </p:sp>
      <p:pic>
        <p:nvPicPr>
          <p:cNvPr id="5" name="Picture 4"/>
          <p:cNvPicPr>
            <a:picLocks noChangeAspect="1"/>
          </p:cNvPicPr>
          <p:nvPr/>
        </p:nvPicPr>
        <p:blipFill>
          <a:blip r:embed="rId3"/>
          <a:stretch>
            <a:fillRect/>
          </a:stretch>
        </p:blipFill>
        <p:spPr>
          <a:xfrm>
            <a:off x="1043608" y="3102024"/>
            <a:ext cx="7059860" cy="3222575"/>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26694134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112</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Shifting perspective</a:t>
            </a:r>
          </a:p>
          <a:p>
            <a:pPr>
              <a:spcAft>
                <a:spcPts val="600"/>
              </a:spcAft>
            </a:pPr>
            <a:r>
              <a:rPr lang="en-GB" sz="1600" dirty="0" smtClean="0"/>
              <a:t>By selecting just the 4 top countries we are already get over 50% of the total contributions.</a:t>
            </a:r>
            <a:endParaRPr lang="en-GB" sz="1600" dirty="0"/>
          </a:p>
        </p:txBody>
      </p:sp>
      <p:pic>
        <p:nvPicPr>
          <p:cNvPr id="4" name="Picture 3"/>
          <p:cNvPicPr>
            <a:picLocks noChangeAspect="1"/>
          </p:cNvPicPr>
          <p:nvPr/>
        </p:nvPicPr>
        <p:blipFill>
          <a:blip r:embed="rId3"/>
          <a:stretch>
            <a:fillRect/>
          </a:stretch>
        </p:blipFill>
        <p:spPr>
          <a:xfrm>
            <a:off x="904260" y="2683024"/>
            <a:ext cx="7335479" cy="3565375"/>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21841732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113</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a:solidFill>
                  <a:schemeClr val="accent1"/>
                </a:solidFill>
              </a:rPr>
              <a:t>Shifting perspective</a:t>
            </a:r>
          </a:p>
          <a:p>
            <a:pPr>
              <a:spcAft>
                <a:spcPts val="600"/>
              </a:spcAft>
            </a:pPr>
            <a:endParaRPr lang="en-GB" sz="1600" dirty="0" smtClean="0"/>
          </a:p>
          <a:p>
            <a:pPr>
              <a:spcAft>
                <a:spcPts val="600"/>
              </a:spcAft>
            </a:pPr>
            <a:r>
              <a:rPr lang="en-GB" sz="1600" dirty="0" smtClean="0"/>
              <a:t>This is a very good example of “shifting the perspective” and changing the lens through which we view a matter.</a:t>
            </a:r>
            <a:endParaRPr lang="en-GB" sz="1600" dirty="0"/>
          </a:p>
          <a:p>
            <a:pPr>
              <a:spcAft>
                <a:spcPts val="600"/>
              </a:spcAft>
            </a:pPr>
            <a:endParaRPr lang="en-GB" sz="1600" dirty="0" smtClean="0"/>
          </a:p>
          <a:p>
            <a:pPr>
              <a:spcAft>
                <a:spcPts val="600"/>
              </a:spcAft>
            </a:pPr>
            <a:endParaRPr lang="en-GB" sz="1600" dirty="0"/>
          </a:p>
          <a:p>
            <a:pPr>
              <a:spcAft>
                <a:spcPts val="600"/>
              </a:spcAft>
            </a:pPr>
            <a:endParaRPr lang="en-GB" sz="1600" dirty="0" smtClean="0"/>
          </a:p>
          <a:p>
            <a:pPr>
              <a:spcAft>
                <a:spcPts val="600"/>
              </a:spcAft>
            </a:pPr>
            <a:r>
              <a:rPr lang="en-GB" sz="1600" dirty="0" smtClean="0"/>
              <a:t>Be aware that the viewer may not always have all information necessary to fully understand the context. Still as an analyst of the data it is important to gather the correct insights into the data.</a:t>
            </a:r>
          </a:p>
          <a:p>
            <a:pPr>
              <a:spcAft>
                <a:spcPts val="600"/>
              </a:spcAft>
            </a:pPr>
            <a:endParaRPr lang="en-GB" sz="1600" dirty="0" smtClean="0"/>
          </a:p>
          <a:p>
            <a:pPr>
              <a:spcAft>
                <a:spcPts val="600"/>
              </a:spcAft>
            </a:pPr>
            <a:r>
              <a:rPr lang="en-GB" sz="1600" dirty="0" smtClean="0"/>
              <a:t>So to illustrate the importance of different perspectives on the same data, let us add the population per country into the mix and view the same information per capita!</a:t>
            </a:r>
          </a:p>
          <a:p>
            <a:pPr>
              <a:spcAft>
                <a:spcPts val="600"/>
              </a:spcAft>
            </a:pPr>
            <a:endParaRPr lang="en-GB" sz="1600" dirty="0" smtClean="0"/>
          </a:p>
          <a:p>
            <a:pPr>
              <a:spcAft>
                <a:spcPts val="600"/>
              </a:spcAft>
            </a:pPr>
            <a:r>
              <a:rPr lang="en-GB" sz="1600" dirty="0" smtClean="0"/>
              <a:t>This should provide us with different insights.</a:t>
            </a:r>
            <a:endParaRPr lang="en-GB" sz="1600" dirty="0"/>
          </a:p>
        </p:txBody>
      </p:sp>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
        <p:nvSpPr>
          <p:cNvPr id="12" name="Freeform 4899"/>
          <p:cNvSpPr>
            <a:spLocks noEditPoints="1"/>
          </p:cNvSpPr>
          <p:nvPr/>
        </p:nvSpPr>
        <p:spPr bwMode="auto">
          <a:xfrm>
            <a:off x="4067944" y="2693992"/>
            <a:ext cx="1008112" cy="856823"/>
          </a:xfrm>
          <a:custGeom>
            <a:avLst/>
            <a:gdLst>
              <a:gd name="T0" fmla="*/ 190 w 324"/>
              <a:gd name="T1" fmla="*/ 0 h 324"/>
              <a:gd name="T2" fmla="*/ 134 w 324"/>
              <a:gd name="T3" fmla="*/ 20 h 324"/>
              <a:gd name="T4" fmla="*/ 90 w 324"/>
              <a:gd name="T5" fmla="*/ 74 h 324"/>
              <a:gd name="T6" fmla="*/ 82 w 324"/>
              <a:gd name="T7" fmla="*/ 120 h 324"/>
              <a:gd name="T8" fmla="*/ 84 w 324"/>
              <a:gd name="T9" fmla="*/ 146 h 324"/>
              <a:gd name="T10" fmla="*/ 118 w 324"/>
              <a:gd name="T11" fmla="*/ 206 h 324"/>
              <a:gd name="T12" fmla="*/ 178 w 324"/>
              <a:gd name="T13" fmla="*/ 240 h 324"/>
              <a:gd name="T14" fmla="*/ 202 w 324"/>
              <a:gd name="T15" fmla="*/ 242 h 324"/>
              <a:gd name="T16" fmla="*/ 250 w 324"/>
              <a:gd name="T17" fmla="*/ 232 h 324"/>
              <a:gd name="T18" fmla="*/ 304 w 324"/>
              <a:gd name="T19" fmla="*/ 188 h 324"/>
              <a:gd name="T20" fmla="*/ 324 w 324"/>
              <a:gd name="T21" fmla="*/ 132 h 324"/>
              <a:gd name="T22" fmla="*/ 324 w 324"/>
              <a:gd name="T23" fmla="*/ 108 h 324"/>
              <a:gd name="T24" fmla="*/ 304 w 324"/>
              <a:gd name="T25" fmla="*/ 52 h 324"/>
              <a:gd name="T26" fmla="*/ 250 w 324"/>
              <a:gd name="T27" fmla="*/ 8 h 324"/>
              <a:gd name="T28" fmla="*/ 202 w 324"/>
              <a:gd name="T29" fmla="*/ 0 h 324"/>
              <a:gd name="T30" fmla="*/ 202 w 324"/>
              <a:gd name="T31" fmla="*/ 212 h 324"/>
              <a:gd name="T32" fmla="*/ 152 w 324"/>
              <a:gd name="T33" fmla="*/ 196 h 324"/>
              <a:gd name="T34" fmla="*/ 118 w 324"/>
              <a:gd name="T35" fmla="*/ 156 h 324"/>
              <a:gd name="T36" fmla="*/ 112 w 324"/>
              <a:gd name="T37" fmla="*/ 120 h 324"/>
              <a:gd name="T38" fmla="*/ 128 w 324"/>
              <a:gd name="T39" fmla="*/ 70 h 324"/>
              <a:gd name="T40" fmla="*/ 168 w 324"/>
              <a:gd name="T41" fmla="*/ 36 h 324"/>
              <a:gd name="T42" fmla="*/ 202 w 324"/>
              <a:gd name="T43" fmla="*/ 30 h 324"/>
              <a:gd name="T44" fmla="*/ 254 w 324"/>
              <a:gd name="T45" fmla="*/ 46 h 324"/>
              <a:gd name="T46" fmla="*/ 286 w 324"/>
              <a:gd name="T47" fmla="*/ 86 h 324"/>
              <a:gd name="T48" fmla="*/ 294 w 324"/>
              <a:gd name="T49" fmla="*/ 120 h 324"/>
              <a:gd name="T50" fmla="*/ 278 w 324"/>
              <a:gd name="T51" fmla="*/ 172 h 324"/>
              <a:gd name="T52" fmla="*/ 238 w 324"/>
              <a:gd name="T53" fmla="*/ 204 h 324"/>
              <a:gd name="T54" fmla="*/ 202 w 324"/>
              <a:gd name="T55" fmla="*/ 212 h 324"/>
              <a:gd name="T56" fmla="*/ 138 w 324"/>
              <a:gd name="T57" fmla="*/ 130 h 324"/>
              <a:gd name="T58" fmla="*/ 132 w 324"/>
              <a:gd name="T59" fmla="*/ 120 h 324"/>
              <a:gd name="T60" fmla="*/ 138 w 324"/>
              <a:gd name="T61" fmla="*/ 94 h 324"/>
              <a:gd name="T62" fmla="*/ 164 w 324"/>
              <a:gd name="T63" fmla="*/ 62 h 324"/>
              <a:gd name="T64" fmla="*/ 202 w 324"/>
              <a:gd name="T65" fmla="*/ 50 h 324"/>
              <a:gd name="T66" fmla="*/ 210 w 324"/>
              <a:gd name="T67" fmla="*/ 54 h 324"/>
              <a:gd name="T68" fmla="*/ 212 w 324"/>
              <a:gd name="T69" fmla="*/ 60 h 324"/>
              <a:gd name="T70" fmla="*/ 206 w 324"/>
              <a:gd name="T71" fmla="*/ 70 h 324"/>
              <a:gd name="T72" fmla="*/ 192 w 324"/>
              <a:gd name="T73" fmla="*/ 72 h 324"/>
              <a:gd name="T74" fmla="*/ 168 w 324"/>
              <a:gd name="T75" fmla="*/ 86 h 324"/>
              <a:gd name="T76" fmla="*/ 154 w 324"/>
              <a:gd name="T77" fmla="*/ 110 h 324"/>
              <a:gd name="T78" fmla="*/ 152 w 324"/>
              <a:gd name="T79" fmla="*/ 124 h 324"/>
              <a:gd name="T80" fmla="*/ 142 w 324"/>
              <a:gd name="T81" fmla="*/ 130 h 324"/>
              <a:gd name="T82" fmla="*/ 48 w 324"/>
              <a:gd name="T83" fmla="*/ 316 h 324"/>
              <a:gd name="T84" fmla="*/ 28 w 324"/>
              <a:gd name="T85" fmla="*/ 324 h 324"/>
              <a:gd name="T86" fmla="*/ 8 w 324"/>
              <a:gd name="T87" fmla="*/ 316 h 324"/>
              <a:gd name="T88" fmla="*/ 0 w 324"/>
              <a:gd name="T89" fmla="*/ 296 h 324"/>
              <a:gd name="T90" fmla="*/ 86 w 324"/>
              <a:gd name="T91" fmla="*/ 198 h 324"/>
              <a:gd name="T92" fmla="*/ 102 w 324"/>
              <a:gd name="T93" fmla="*/ 220 h 324"/>
              <a:gd name="T94" fmla="*/ 124 w 324"/>
              <a:gd name="T95" fmla="*/ 23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202" y="0"/>
                </a:moveTo>
                <a:lnTo>
                  <a:pt x="202" y="0"/>
                </a:lnTo>
                <a:lnTo>
                  <a:pt x="190" y="0"/>
                </a:lnTo>
                <a:lnTo>
                  <a:pt x="178" y="2"/>
                </a:lnTo>
                <a:lnTo>
                  <a:pt x="156" y="8"/>
                </a:lnTo>
                <a:lnTo>
                  <a:pt x="134" y="20"/>
                </a:lnTo>
                <a:lnTo>
                  <a:pt x="118" y="34"/>
                </a:lnTo>
                <a:lnTo>
                  <a:pt x="102" y="52"/>
                </a:lnTo>
                <a:lnTo>
                  <a:pt x="90" y="74"/>
                </a:lnTo>
                <a:lnTo>
                  <a:pt x="84" y="96"/>
                </a:lnTo>
                <a:lnTo>
                  <a:pt x="82" y="108"/>
                </a:lnTo>
                <a:lnTo>
                  <a:pt x="82" y="120"/>
                </a:lnTo>
                <a:lnTo>
                  <a:pt x="82" y="120"/>
                </a:lnTo>
                <a:lnTo>
                  <a:pt x="82" y="132"/>
                </a:lnTo>
                <a:lnTo>
                  <a:pt x="84" y="146"/>
                </a:lnTo>
                <a:lnTo>
                  <a:pt x="90" y="168"/>
                </a:lnTo>
                <a:lnTo>
                  <a:pt x="102" y="188"/>
                </a:lnTo>
                <a:lnTo>
                  <a:pt x="118" y="206"/>
                </a:lnTo>
                <a:lnTo>
                  <a:pt x="134" y="222"/>
                </a:lnTo>
                <a:lnTo>
                  <a:pt x="156" y="232"/>
                </a:lnTo>
                <a:lnTo>
                  <a:pt x="178" y="240"/>
                </a:lnTo>
                <a:lnTo>
                  <a:pt x="190" y="242"/>
                </a:lnTo>
                <a:lnTo>
                  <a:pt x="202" y="242"/>
                </a:lnTo>
                <a:lnTo>
                  <a:pt x="202" y="242"/>
                </a:lnTo>
                <a:lnTo>
                  <a:pt x="216" y="242"/>
                </a:lnTo>
                <a:lnTo>
                  <a:pt x="228" y="240"/>
                </a:lnTo>
                <a:lnTo>
                  <a:pt x="250" y="232"/>
                </a:lnTo>
                <a:lnTo>
                  <a:pt x="270" y="222"/>
                </a:lnTo>
                <a:lnTo>
                  <a:pt x="288" y="206"/>
                </a:lnTo>
                <a:lnTo>
                  <a:pt x="304" y="188"/>
                </a:lnTo>
                <a:lnTo>
                  <a:pt x="314" y="168"/>
                </a:lnTo>
                <a:lnTo>
                  <a:pt x="322" y="146"/>
                </a:lnTo>
                <a:lnTo>
                  <a:pt x="324" y="132"/>
                </a:lnTo>
                <a:lnTo>
                  <a:pt x="324" y="120"/>
                </a:lnTo>
                <a:lnTo>
                  <a:pt x="324" y="120"/>
                </a:lnTo>
                <a:lnTo>
                  <a:pt x="324" y="108"/>
                </a:lnTo>
                <a:lnTo>
                  <a:pt x="322" y="96"/>
                </a:lnTo>
                <a:lnTo>
                  <a:pt x="314" y="74"/>
                </a:lnTo>
                <a:lnTo>
                  <a:pt x="304" y="52"/>
                </a:lnTo>
                <a:lnTo>
                  <a:pt x="288" y="34"/>
                </a:lnTo>
                <a:lnTo>
                  <a:pt x="270" y="20"/>
                </a:lnTo>
                <a:lnTo>
                  <a:pt x="250" y="8"/>
                </a:lnTo>
                <a:lnTo>
                  <a:pt x="228" y="2"/>
                </a:lnTo>
                <a:lnTo>
                  <a:pt x="216" y="0"/>
                </a:lnTo>
                <a:lnTo>
                  <a:pt x="202" y="0"/>
                </a:lnTo>
                <a:lnTo>
                  <a:pt x="202" y="0"/>
                </a:lnTo>
                <a:close/>
                <a:moveTo>
                  <a:pt x="202" y="212"/>
                </a:moveTo>
                <a:lnTo>
                  <a:pt x="202" y="212"/>
                </a:lnTo>
                <a:lnTo>
                  <a:pt x="184" y="210"/>
                </a:lnTo>
                <a:lnTo>
                  <a:pt x="168" y="204"/>
                </a:lnTo>
                <a:lnTo>
                  <a:pt x="152" y="196"/>
                </a:lnTo>
                <a:lnTo>
                  <a:pt x="138" y="184"/>
                </a:lnTo>
                <a:lnTo>
                  <a:pt x="128" y="172"/>
                </a:lnTo>
                <a:lnTo>
                  <a:pt x="118" y="156"/>
                </a:lnTo>
                <a:lnTo>
                  <a:pt x="114" y="138"/>
                </a:lnTo>
                <a:lnTo>
                  <a:pt x="112" y="120"/>
                </a:lnTo>
                <a:lnTo>
                  <a:pt x="112" y="120"/>
                </a:lnTo>
                <a:lnTo>
                  <a:pt x="114" y="102"/>
                </a:lnTo>
                <a:lnTo>
                  <a:pt x="118" y="86"/>
                </a:lnTo>
                <a:lnTo>
                  <a:pt x="128" y="70"/>
                </a:lnTo>
                <a:lnTo>
                  <a:pt x="138" y="56"/>
                </a:lnTo>
                <a:lnTo>
                  <a:pt x="152" y="46"/>
                </a:lnTo>
                <a:lnTo>
                  <a:pt x="168" y="36"/>
                </a:lnTo>
                <a:lnTo>
                  <a:pt x="184" y="32"/>
                </a:lnTo>
                <a:lnTo>
                  <a:pt x="202" y="30"/>
                </a:lnTo>
                <a:lnTo>
                  <a:pt x="202" y="30"/>
                </a:lnTo>
                <a:lnTo>
                  <a:pt x="222" y="32"/>
                </a:lnTo>
                <a:lnTo>
                  <a:pt x="238" y="36"/>
                </a:lnTo>
                <a:lnTo>
                  <a:pt x="254" y="46"/>
                </a:lnTo>
                <a:lnTo>
                  <a:pt x="268" y="56"/>
                </a:lnTo>
                <a:lnTo>
                  <a:pt x="278" y="70"/>
                </a:lnTo>
                <a:lnTo>
                  <a:pt x="286" y="86"/>
                </a:lnTo>
                <a:lnTo>
                  <a:pt x="292" y="102"/>
                </a:lnTo>
                <a:lnTo>
                  <a:pt x="294" y="120"/>
                </a:lnTo>
                <a:lnTo>
                  <a:pt x="294" y="120"/>
                </a:lnTo>
                <a:lnTo>
                  <a:pt x="292" y="138"/>
                </a:lnTo>
                <a:lnTo>
                  <a:pt x="286" y="156"/>
                </a:lnTo>
                <a:lnTo>
                  <a:pt x="278" y="172"/>
                </a:lnTo>
                <a:lnTo>
                  <a:pt x="268" y="184"/>
                </a:lnTo>
                <a:lnTo>
                  <a:pt x="254" y="196"/>
                </a:lnTo>
                <a:lnTo>
                  <a:pt x="238" y="204"/>
                </a:lnTo>
                <a:lnTo>
                  <a:pt x="222" y="210"/>
                </a:lnTo>
                <a:lnTo>
                  <a:pt x="202" y="212"/>
                </a:lnTo>
                <a:lnTo>
                  <a:pt x="202" y="212"/>
                </a:lnTo>
                <a:close/>
                <a:moveTo>
                  <a:pt x="142" y="130"/>
                </a:moveTo>
                <a:lnTo>
                  <a:pt x="142" y="130"/>
                </a:lnTo>
                <a:lnTo>
                  <a:pt x="138" y="130"/>
                </a:lnTo>
                <a:lnTo>
                  <a:pt x="136" y="128"/>
                </a:lnTo>
                <a:lnTo>
                  <a:pt x="134" y="124"/>
                </a:lnTo>
                <a:lnTo>
                  <a:pt x="132" y="120"/>
                </a:lnTo>
                <a:lnTo>
                  <a:pt x="132" y="120"/>
                </a:lnTo>
                <a:lnTo>
                  <a:pt x="134" y="106"/>
                </a:lnTo>
                <a:lnTo>
                  <a:pt x="138" y="94"/>
                </a:lnTo>
                <a:lnTo>
                  <a:pt x="144" y="82"/>
                </a:lnTo>
                <a:lnTo>
                  <a:pt x="154" y="72"/>
                </a:lnTo>
                <a:lnTo>
                  <a:pt x="164" y="62"/>
                </a:lnTo>
                <a:lnTo>
                  <a:pt x="176" y="56"/>
                </a:lnTo>
                <a:lnTo>
                  <a:pt x="188" y="52"/>
                </a:lnTo>
                <a:lnTo>
                  <a:pt x="202" y="50"/>
                </a:lnTo>
                <a:lnTo>
                  <a:pt x="202" y="50"/>
                </a:lnTo>
                <a:lnTo>
                  <a:pt x="206" y="52"/>
                </a:lnTo>
                <a:lnTo>
                  <a:pt x="210" y="54"/>
                </a:lnTo>
                <a:lnTo>
                  <a:pt x="212" y="56"/>
                </a:lnTo>
                <a:lnTo>
                  <a:pt x="212" y="60"/>
                </a:lnTo>
                <a:lnTo>
                  <a:pt x="212" y="60"/>
                </a:lnTo>
                <a:lnTo>
                  <a:pt x="212" y="64"/>
                </a:lnTo>
                <a:lnTo>
                  <a:pt x="210" y="68"/>
                </a:lnTo>
                <a:lnTo>
                  <a:pt x="206" y="70"/>
                </a:lnTo>
                <a:lnTo>
                  <a:pt x="202" y="70"/>
                </a:lnTo>
                <a:lnTo>
                  <a:pt x="202" y="70"/>
                </a:lnTo>
                <a:lnTo>
                  <a:pt x="192" y="72"/>
                </a:lnTo>
                <a:lnTo>
                  <a:pt x="184" y="74"/>
                </a:lnTo>
                <a:lnTo>
                  <a:pt x="174" y="80"/>
                </a:lnTo>
                <a:lnTo>
                  <a:pt x="168" y="86"/>
                </a:lnTo>
                <a:lnTo>
                  <a:pt x="162" y="92"/>
                </a:lnTo>
                <a:lnTo>
                  <a:pt x="156" y="102"/>
                </a:lnTo>
                <a:lnTo>
                  <a:pt x="154" y="110"/>
                </a:lnTo>
                <a:lnTo>
                  <a:pt x="152" y="120"/>
                </a:lnTo>
                <a:lnTo>
                  <a:pt x="152" y="120"/>
                </a:lnTo>
                <a:lnTo>
                  <a:pt x="152" y="124"/>
                </a:lnTo>
                <a:lnTo>
                  <a:pt x="150" y="128"/>
                </a:lnTo>
                <a:lnTo>
                  <a:pt x="146" y="130"/>
                </a:lnTo>
                <a:lnTo>
                  <a:pt x="142" y="130"/>
                </a:lnTo>
                <a:lnTo>
                  <a:pt x="142" y="130"/>
                </a:lnTo>
                <a:close/>
                <a:moveTo>
                  <a:pt x="124" y="238"/>
                </a:moveTo>
                <a:lnTo>
                  <a:pt x="48" y="316"/>
                </a:lnTo>
                <a:lnTo>
                  <a:pt x="48" y="316"/>
                </a:lnTo>
                <a:lnTo>
                  <a:pt x="38" y="322"/>
                </a:lnTo>
                <a:lnTo>
                  <a:pt x="28" y="324"/>
                </a:lnTo>
                <a:lnTo>
                  <a:pt x="28" y="324"/>
                </a:lnTo>
                <a:lnTo>
                  <a:pt x="18" y="322"/>
                </a:lnTo>
                <a:lnTo>
                  <a:pt x="8" y="316"/>
                </a:lnTo>
                <a:lnTo>
                  <a:pt x="8" y="316"/>
                </a:lnTo>
                <a:lnTo>
                  <a:pt x="2" y="306"/>
                </a:lnTo>
                <a:lnTo>
                  <a:pt x="0" y="296"/>
                </a:lnTo>
                <a:lnTo>
                  <a:pt x="2" y="286"/>
                </a:lnTo>
                <a:lnTo>
                  <a:pt x="8" y="276"/>
                </a:lnTo>
                <a:lnTo>
                  <a:pt x="86" y="198"/>
                </a:lnTo>
                <a:lnTo>
                  <a:pt x="86" y="198"/>
                </a:lnTo>
                <a:lnTo>
                  <a:pt x="94" y="210"/>
                </a:lnTo>
                <a:lnTo>
                  <a:pt x="102" y="220"/>
                </a:lnTo>
                <a:lnTo>
                  <a:pt x="114" y="230"/>
                </a:lnTo>
                <a:lnTo>
                  <a:pt x="124" y="238"/>
                </a:lnTo>
                <a:lnTo>
                  <a:pt x="124" y="238"/>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5629243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114</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a:solidFill>
                  <a:schemeClr val="accent1"/>
                </a:solidFill>
              </a:rPr>
              <a:t>Shifting perspective</a:t>
            </a:r>
          </a:p>
          <a:p>
            <a:pPr>
              <a:spcAft>
                <a:spcPts val="600"/>
              </a:spcAft>
            </a:pPr>
            <a:r>
              <a:rPr lang="en-GB" sz="1600" i="1" dirty="0" smtClean="0">
                <a:solidFill>
                  <a:schemeClr val="accent5"/>
                </a:solidFill>
              </a:rPr>
              <a:t>Open your sheets menu, right-click on your first sheet and select “Duplicate”. </a:t>
            </a:r>
          </a:p>
          <a:p>
            <a:pPr>
              <a:spcAft>
                <a:spcPts val="600"/>
              </a:spcAft>
            </a:pPr>
            <a:r>
              <a:rPr lang="en-GB" sz="1600" i="1" dirty="0" smtClean="0">
                <a:solidFill>
                  <a:schemeClr val="accent5"/>
                </a:solidFill>
              </a:rPr>
              <a:t>Rename the duplicate sheet to “CORDIS per Capita” and open it.</a:t>
            </a:r>
          </a:p>
        </p:txBody>
      </p:sp>
      <p:pic>
        <p:nvPicPr>
          <p:cNvPr id="5" name="Picture 4"/>
          <p:cNvPicPr>
            <a:picLocks noChangeAspect="1"/>
          </p:cNvPicPr>
          <p:nvPr/>
        </p:nvPicPr>
        <p:blipFill>
          <a:blip r:embed="rId3"/>
          <a:stretch>
            <a:fillRect/>
          </a:stretch>
        </p:blipFill>
        <p:spPr>
          <a:xfrm>
            <a:off x="1028990" y="2691599"/>
            <a:ext cx="7086019" cy="3626879"/>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278395575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115</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a:solidFill>
                  <a:schemeClr val="accent1"/>
                </a:solidFill>
              </a:rPr>
              <a:t>Shifting perspective</a:t>
            </a:r>
          </a:p>
          <a:p>
            <a:pPr>
              <a:spcAft>
                <a:spcPts val="600"/>
              </a:spcAft>
            </a:pPr>
            <a:r>
              <a:rPr lang="en-GB" sz="1600" i="1" dirty="0" smtClean="0">
                <a:solidFill>
                  <a:schemeClr val="accent5"/>
                </a:solidFill>
              </a:rPr>
              <a:t>Select the </a:t>
            </a:r>
            <a:r>
              <a:rPr lang="en-GB" sz="1600" i="1" dirty="0" err="1" smtClean="0">
                <a:solidFill>
                  <a:schemeClr val="accent5"/>
                </a:solidFill>
              </a:rPr>
              <a:t>Barchart</a:t>
            </a:r>
            <a:r>
              <a:rPr lang="en-GB" sz="1600" i="1" dirty="0" smtClean="0">
                <a:solidFill>
                  <a:schemeClr val="accent5"/>
                </a:solidFill>
              </a:rPr>
              <a:t> and modify the fields of its “Data” menu accordingly.</a:t>
            </a:r>
            <a:br>
              <a:rPr lang="en-GB" sz="1600" i="1" dirty="0" smtClean="0">
                <a:solidFill>
                  <a:schemeClr val="accent5"/>
                </a:solidFill>
              </a:rPr>
            </a:br>
            <a:r>
              <a:rPr lang="en-GB" sz="1600" i="1" dirty="0" smtClean="0">
                <a:solidFill>
                  <a:schemeClr val="accent5"/>
                </a:solidFill>
              </a:rPr>
              <a:t>Also change the </a:t>
            </a:r>
            <a:r>
              <a:rPr lang="en-GB" sz="1600" i="1" dirty="0" err="1" smtClean="0">
                <a:solidFill>
                  <a:schemeClr val="accent5"/>
                </a:solidFill>
              </a:rPr>
              <a:t>barchart’s</a:t>
            </a:r>
            <a:r>
              <a:rPr lang="en-GB" sz="1600" i="1" dirty="0" smtClean="0">
                <a:solidFill>
                  <a:schemeClr val="accent5"/>
                </a:solidFill>
              </a:rPr>
              <a:t> and the gauge’s colour to green to differentiate from the other sheet.</a:t>
            </a:r>
          </a:p>
        </p:txBody>
      </p:sp>
      <p:pic>
        <p:nvPicPr>
          <p:cNvPr id="4" name="Picture 3"/>
          <p:cNvPicPr>
            <a:picLocks noChangeAspect="1"/>
          </p:cNvPicPr>
          <p:nvPr/>
        </p:nvPicPr>
        <p:blipFill>
          <a:blip r:embed="rId3"/>
          <a:stretch>
            <a:fillRect/>
          </a:stretch>
        </p:blipFill>
        <p:spPr>
          <a:xfrm>
            <a:off x="1763688" y="2807281"/>
            <a:ext cx="5600160" cy="3506642"/>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2387423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116</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a:solidFill>
                  <a:schemeClr val="accent1"/>
                </a:solidFill>
              </a:rPr>
              <a:t>Shifting perspective</a:t>
            </a:r>
          </a:p>
          <a:p>
            <a:pPr>
              <a:spcAft>
                <a:spcPts val="600"/>
              </a:spcAft>
            </a:pPr>
            <a:r>
              <a:rPr lang="en-GB" sz="1600" i="1" dirty="0" smtClean="0">
                <a:solidFill>
                  <a:schemeClr val="accent5"/>
                </a:solidFill>
              </a:rPr>
              <a:t>Select the Map and modify the colouring option accordingly.</a:t>
            </a:r>
          </a:p>
        </p:txBody>
      </p:sp>
      <p:pic>
        <p:nvPicPr>
          <p:cNvPr id="3" name="Picture 2"/>
          <p:cNvPicPr>
            <a:picLocks noChangeAspect="1"/>
          </p:cNvPicPr>
          <p:nvPr/>
        </p:nvPicPr>
        <p:blipFill>
          <a:blip r:embed="rId3"/>
          <a:stretch>
            <a:fillRect/>
          </a:stretch>
        </p:blipFill>
        <p:spPr>
          <a:xfrm>
            <a:off x="1619672" y="2354334"/>
            <a:ext cx="5971233" cy="3956739"/>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338727836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117</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a:solidFill>
                  <a:schemeClr val="accent1"/>
                </a:solidFill>
              </a:rPr>
              <a:t>Shifting perspective</a:t>
            </a:r>
          </a:p>
          <a:p>
            <a:pPr>
              <a:spcAft>
                <a:spcPts val="600"/>
              </a:spcAft>
            </a:pPr>
            <a:r>
              <a:rPr lang="en-GB" sz="1800" i="1" dirty="0" smtClean="0">
                <a:solidFill>
                  <a:schemeClr val="accent5"/>
                </a:solidFill>
              </a:rPr>
              <a:t>Now click on “Done” and witness a quite different, and indeed more equal distribution of funds than previously!</a:t>
            </a:r>
          </a:p>
        </p:txBody>
      </p:sp>
      <p:pic>
        <p:nvPicPr>
          <p:cNvPr id="5" name="Picture 4"/>
          <p:cNvPicPr>
            <a:picLocks noChangeAspect="1"/>
          </p:cNvPicPr>
          <p:nvPr/>
        </p:nvPicPr>
        <p:blipFill>
          <a:blip r:embed="rId3"/>
          <a:stretch>
            <a:fillRect/>
          </a:stretch>
        </p:blipFill>
        <p:spPr>
          <a:xfrm>
            <a:off x="887909" y="2551367"/>
            <a:ext cx="7433473" cy="3620833"/>
          </a:xfrm>
          <a:prstGeom prst="rect">
            <a:avLst/>
          </a:prstGeom>
        </p:spPr>
      </p:pic>
      <p:sp>
        <p:nvSpPr>
          <p:cNvPr id="12"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428728178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buClr>
                <a:schemeClr val="bg1"/>
              </a:buClr>
            </a:pPr>
            <a:r>
              <a:rPr lang="en-GB" dirty="0" err="1" smtClean="0"/>
              <a:t>Qlik</a:t>
            </a:r>
            <a:r>
              <a:rPr lang="en-GB" dirty="0" smtClean="0"/>
              <a:t> Sense</a:t>
            </a:r>
            <a:r>
              <a:rPr lang="en-GB" baseline="50000" dirty="0"/>
              <a:t>®</a:t>
            </a:r>
            <a:r>
              <a:rPr lang="en-GB" dirty="0" smtClean="0"/>
              <a:t> other features</a:t>
            </a:r>
            <a:endParaRPr lang="en-GB" dirty="0"/>
          </a:p>
        </p:txBody>
      </p:sp>
      <p:sp>
        <p:nvSpPr>
          <p:cNvPr id="8" name="Slide Number Placeholder 7"/>
          <p:cNvSpPr>
            <a:spLocks noGrp="1"/>
          </p:cNvSpPr>
          <p:nvPr>
            <p:ph type="sldNum" sz="quarter" idx="12"/>
          </p:nvPr>
        </p:nvSpPr>
        <p:spPr/>
        <p:txBody>
          <a:bodyPr/>
          <a:lstStyle/>
          <a:p>
            <a:fld id="{73DE2538-1682-4691-9D76-BD63A21848D4}" type="slidenum">
              <a:rPr lang="en-GB" smtClean="0"/>
              <a:pPr/>
              <a:t>118</a:t>
            </a:fld>
            <a:endParaRPr lang="en-GB" dirty="0"/>
          </a:p>
        </p:txBody>
      </p:sp>
      <p:sp>
        <p:nvSpPr>
          <p:cNvPr id="9" name="Date Placeholder 8"/>
          <p:cNvSpPr>
            <a:spLocks noGrp="1"/>
          </p:cNvSpPr>
          <p:nvPr>
            <p:ph type="dt" sz="half" idx="10"/>
          </p:nvPr>
        </p:nvSpPr>
        <p:spPr/>
        <p:txBody>
          <a:bodyPr/>
          <a:lstStyle/>
          <a:p>
            <a:r>
              <a:rPr lang="en-US" smtClean="0"/>
              <a:t>January 2017</a:t>
            </a:r>
            <a:endParaRPr lang="en-GB" dirty="0"/>
          </a:p>
        </p:txBody>
      </p:sp>
      <p:sp>
        <p:nvSpPr>
          <p:cNvPr id="10" name="Footer Placeholder 9"/>
          <p:cNvSpPr>
            <a:spLocks noGrp="1"/>
          </p:cNvSpPr>
          <p:nvPr>
            <p:ph type="ftr" sz="quarter" idx="11"/>
          </p:nvPr>
        </p:nvSpPr>
        <p:spPr/>
        <p:txBody>
          <a:bodyPr/>
          <a:lstStyle/>
          <a:p>
            <a:r>
              <a:rPr lang="en-GB" dirty="0" smtClean="0"/>
              <a:t>Data visualisation workshop - </a:t>
            </a:r>
            <a:r>
              <a:rPr lang="en-GB" dirty="0" err="1" smtClean="0"/>
              <a:t>Qlik</a:t>
            </a:r>
            <a:r>
              <a:rPr lang="en-GB" dirty="0" smtClean="0"/>
              <a:t> Sense</a:t>
            </a:r>
            <a:endParaRPr lang="en-GB" dirty="0"/>
          </a:p>
        </p:txBody>
      </p:sp>
    </p:spTree>
    <p:extLst>
      <p:ext uri="{BB962C8B-B14F-4D97-AF65-F5344CB8AC3E}">
        <p14:creationId xmlns:p14="http://schemas.microsoft.com/office/powerpoint/2010/main" val="390527360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Qlik</a:t>
            </a:r>
            <a:r>
              <a:rPr lang="en-GB" dirty="0"/>
              <a:t> </a:t>
            </a:r>
            <a:r>
              <a:rPr lang="en-GB" dirty="0" smtClean="0"/>
              <a:t>Sense</a:t>
            </a:r>
            <a:r>
              <a:rPr lang="en-GB" baseline="50000" dirty="0"/>
              <a:t>®</a:t>
            </a:r>
            <a:r>
              <a:rPr lang="en-GB" dirty="0" smtClean="0"/>
              <a:t> </a:t>
            </a:r>
            <a:r>
              <a:rPr lang="en-GB" dirty="0"/>
              <a:t>other </a:t>
            </a:r>
            <a:r>
              <a:rPr lang="en-GB" dirty="0" smtClean="0"/>
              <a:t>features</a:t>
            </a:r>
            <a:br>
              <a:rPr lang="en-GB" dirty="0" smtClean="0"/>
            </a:br>
            <a:r>
              <a:rPr lang="en-GB" sz="2000" b="0" i="0" dirty="0" smtClean="0"/>
              <a:t>Stories</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119</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spcAft>
                <a:spcPts val="600"/>
              </a:spcAft>
            </a:pPr>
            <a:r>
              <a:rPr lang="en-GB" sz="1600" dirty="0" err="1" smtClean="0"/>
              <a:t>Qlik</a:t>
            </a:r>
            <a:r>
              <a:rPr lang="en-GB" sz="1600" dirty="0" smtClean="0"/>
              <a:t> Sense’s </a:t>
            </a:r>
            <a:r>
              <a:rPr lang="en-GB" sz="1600" b="1" dirty="0" smtClean="0">
                <a:solidFill>
                  <a:schemeClr val="accent5"/>
                </a:solidFill>
              </a:rPr>
              <a:t>Stories </a:t>
            </a:r>
            <a:r>
              <a:rPr lang="en-GB" sz="1600" dirty="0" smtClean="0"/>
              <a:t>feature offers a simple and easy way for showcasing one’s insights to others. Stories allows you to create slides that combine conventional presentation features with content captured in a handy way from your </a:t>
            </a:r>
            <a:r>
              <a:rPr lang="en-GB" sz="1600" dirty="0" err="1" smtClean="0"/>
              <a:t>Qlik</a:t>
            </a:r>
            <a:r>
              <a:rPr lang="en-GB" sz="1600" dirty="0" smtClean="0"/>
              <a:t> Sense sheets. </a:t>
            </a:r>
          </a:p>
          <a:p>
            <a:pPr indent="0">
              <a:spcAft>
                <a:spcPts val="600"/>
              </a:spcAft>
            </a:pPr>
            <a:endParaRPr lang="en-GB" sz="1600" dirty="0" smtClean="0"/>
          </a:p>
          <a:p>
            <a:pPr indent="0">
              <a:spcAft>
                <a:spcPts val="600"/>
              </a:spcAft>
            </a:pPr>
            <a:r>
              <a:rPr lang="en-GB" sz="1600" dirty="0" smtClean="0"/>
              <a:t>The stories created can be shared through the cloud or saved in PDF form to print.</a:t>
            </a:r>
          </a:p>
          <a:p>
            <a:pPr indent="0">
              <a:spcAft>
                <a:spcPts val="600"/>
              </a:spcAft>
            </a:pPr>
            <a:endParaRPr lang="en-GB" sz="1600" dirty="0" smtClean="0"/>
          </a:p>
          <a:p>
            <a:pPr indent="0">
              <a:spcAft>
                <a:spcPts val="600"/>
              </a:spcAft>
            </a:pPr>
            <a:r>
              <a:rPr lang="en-GB" sz="1600" dirty="0" smtClean="0"/>
              <a:t>Data storytelling in </a:t>
            </a:r>
            <a:r>
              <a:rPr lang="en-GB" sz="1600" dirty="0" err="1" smtClean="0"/>
              <a:t>Qlik</a:t>
            </a:r>
            <a:r>
              <a:rPr lang="en-GB" sz="1600" dirty="0" smtClean="0"/>
              <a:t> Sense</a:t>
            </a:r>
            <a:r>
              <a:rPr lang="en-GB" sz="1600" baseline="50000" dirty="0"/>
              <a:t>®</a:t>
            </a:r>
            <a:r>
              <a:rPr lang="en-GB" sz="1600" dirty="0" smtClean="0"/>
              <a:t> follows the simple methodology below:</a:t>
            </a:r>
            <a:endParaRPr lang="en-GB" sz="1600" dirty="0"/>
          </a:p>
          <a:p>
            <a:pPr marL="617220" lvl="1" indent="-342900">
              <a:spcAft>
                <a:spcPts val="600"/>
              </a:spcAft>
              <a:buFont typeface="+mj-lt"/>
              <a:buAutoNum type="arabicPeriod"/>
            </a:pPr>
            <a:r>
              <a:rPr lang="en-GB" sz="1600" dirty="0"/>
              <a:t>Collecting insights</a:t>
            </a:r>
          </a:p>
          <a:p>
            <a:pPr marL="617220" lvl="1" indent="-342900">
              <a:spcAft>
                <a:spcPts val="600"/>
              </a:spcAft>
              <a:buFont typeface="+mj-lt"/>
              <a:buAutoNum type="arabicPeriod"/>
            </a:pPr>
            <a:r>
              <a:rPr lang="en-GB" sz="1600" dirty="0"/>
              <a:t>Selecting useful insights</a:t>
            </a:r>
          </a:p>
          <a:p>
            <a:pPr marL="617220" lvl="1" indent="-342900">
              <a:spcAft>
                <a:spcPts val="600"/>
              </a:spcAft>
              <a:buFont typeface="+mj-lt"/>
              <a:buAutoNum type="arabicPeriod"/>
            </a:pPr>
            <a:r>
              <a:rPr lang="en-GB" sz="1600" dirty="0"/>
              <a:t>Building a story</a:t>
            </a:r>
          </a:p>
          <a:p>
            <a:pPr marL="617220" lvl="1" indent="-342900">
              <a:spcAft>
                <a:spcPts val="600"/>
              </a:spcAft>
              <a:buFont typeface="+mj-lt"/>
              <a:buAutoNum type="arabicPeriod"/>
            </a:pPr>
            <a:r>
              <a:rPr lang="en-GB" sz="1600" dirty="0"/>
              <a:t>Emphasise important information</a:t>
            </a:r>
          </a:p>
          <a:p>
            <a:pPr marL="617220" lvl="1" indent="-342900">
              <a:spcAft>
                <a:spcPts val="600"/>
              </a:spcAft>
              <a:buFont typeface="+mj-lt"/>
              <a:buAutoNum type="arabicPeriod"/>
            </a:pPr>
            <a:r>
              <a:rPr lang="en-GB" sz="1600" dirty="0"/>
              <a:t>Present the finished story </a:t>
            </a:r>
          </a:p>
          <a:p>
            <a:pPr>
              <a:spcAft>
                <a:spcPts val="600"/>
              </a:spcAft>
            </a:pPr>
            <a:endParaRPr lang="en-GB" sz="1600" b="1" i="1" dirty="0">
              <a:solidFill>
                <a:schemeClr val="accent1"/>
              </a:solidFill>
            </a:endParaRPr>
          </a:p>
          <a:p>
            <a:pPr>
              <a:spcAft>
                <a:spcPts val="600"/>
              </a:spcAft>
            </a:pPr>
            <a:endParaRPr lang="en-GB" sz="1600" b="1" i="1" dirty="0" smtClean="0">
              <a:solidFill>
                <a:schemeClr val="accent1"/>
              </a:solidFill>
            </a:endParaRPr>
          </a:p>
        </p:txBody>
      </p:sp>
      <p:grpSp>
        <p:nvGrpSpPr>
          <p:cNvPr id="15" name="Group 14"/>
          <p:cNvGrpSpPr/>
          <p:nvPr/>
        </p:nvGrpSpPr>
        <p:grpSpPr>
          <a:xfrm>
            <a:off x="7236296" y="782370"/>
            <a:ext cx="612000" cy="612000"/>
            <a:chOff x="1467520" y="2258092"/>
            <a:chExt cx="612000" cy="612000"/>
          </a:xfrm>
        </p:grpSpPr>
        <p:sp>
          <p:nvSpPr>
            <p:cNvPr id="16" name="Oval 15"/>
            <p:cNvSpPr/>
            <p:nvPr/>
          </p:nvSpPr>
          <p:spPr bwMode="ltGray">
            <a:xfrm>
              <a:off x="1467520" y="2258092"/>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7" name="Freeform 4888"/>
            <p:cNvSpPr>
              <a:spLocks noEditPoints="1"/>
            </p:cNvSpPr>
            <p:nvPr/>
          </p:nvSpPr>
          <p:spPr bwMode="auto">
            <a:xfrm>
              <a:off x="1543157" y="2426474"/>
              <a:ext cx="460727" cy="281286"/>
            </a:xfrm>
            <a:custGeom>
              <a:avLst/>
              <a:gdLst>
                <a:gd name="T0" fmla="*/ 190 w 380"/>
                <a:gd name="T1" fmla="*/ 0 h 232"/>
                <a:gd name="T2" fmla="*/ 130 w 380"/>
                <a:gd name="T3" fmla="*/ 8 h 232"/>
                <a:gd name="T4" fmla="*/ 78 w 380"/>
                <a:gd name="T5" fmla="*/ 32 h 232"/>
                <a:gd name="T6" fmla="*/ 34 w 380"/>
                <a:gd name="T7" fmla="*/ 68 h 232"/>
                <a:gd name="T8" fmla="*/ 0 w 380"/>
                <a:gd name="T9" fmla="*/ 116 h 232"/>
                <a:gd name="T10" fmla="*/ 16 w 380"/>
                <a:gd name="T11" fmla="*/ 140 h 232"/>
                <a:gd name="T12" fmla="*/ 54 w 380"/>
                <a:gd name="T13" fmla="*/ 184 h 232"/>
                <a:gd name="T14" fmla="*/ 102 w 380"/>
                <a:gd name="T15" fmla="*/ 214 h 232"/>
                <a:gd name="T16" fmla="*/ 160 w 380"/>
                <a:gd name="T17" fmla="*/ 230 h 232"/>
                <a:gd name="T18" fmla="*/ 190 w 380"/>
                <a:gd name="T19" fmla="*/ 232 h 232"/>
                <a:gd name="T20" fmla="*/ 250 w 380"/>
                <a:gd name="T21" fmla="*/ 224 h 232"/>
                <a:gd name="T22" fmla="*/ 302 w 380"/>
                <a:gd name="T23" fmla="*/ 200 h 232"/>
                <a:gd name="T24" fmla="*/ 346 w 380"/>
                <a:gd name="T25" fmla="*/ 164 h 232"/>
                <a:gd name="T26" fmla="*/ 380 w 380"/>
                <a:gd name="T27" fmla="*/ 116 h 232"/>
                <a:gd name="T28" fmla="*/ 364 w 380"/>
                <a:gd name="T29" fmla="*/ 92 h 232"/>
                <a:gd name="T30" fmla="*/ 326 w 380"/>
                <a:gd name="T31" fmla="*/ 48 h 232"/>
                <a:gd name="T32" fmla="*/ 278 w 380"/>
                <a:gd name="T33" fmla="*/ 18 h 232"/>
                <a:gd name="T34" fmla="*/ 220 w 380"/>
                <a:gd name="T35" fmla="*/ 2 h 232"/>
                <a:gd name="T36" fmla="*/ 190 w 380"/>
                <a:gd name="T37" fmla="*/ 0 h 232"/>
                <a:gd name="T38" fmla="*/ 190 w 380"/>
                <a:gd name="T39" fmla="*/ 212 h 232"/>
                <a:gd name="T40" fmla="*/ 152 w 380"/>
                <a:gd name="T41" fmla="*/ 204 h 232"/>
                <a:gd name="T42" fmla="*/ 122 w 380"/>
                <a:gd name="T43" fmla="*/ 184 h 232"/>
                <a:gd name="T44" fmla="*/ 102 w 380"/>
                <a:gd name="T45" fmla="*/ 154 h 232"/>
                <a:gd name="T46" fmla="*/ 94 w 380"/>
                <a:gd name="T47" fmla="*/ 116 h 232"/>
                <a:gd name="T48" fmla="*/ 96 w 380"/>
                <a:gd name="T49" fmla="*/ 96 h 232"/>
                <a:gd name="T50" fmla="*/ 110 w 380"/>
                <a:gd name="T51" fmla="*/ 62 h 232"/>
                <a:gd name="T52" fmla="*/ 136 w 380"/>
                <a:gd name="T53" fmla="*/ 36 h 232"/>
                <a:gd name="T54" fmla="*/ 170 w 380"/>
                <a:gd name="T55" fmla="*/ 22 h 232"/>
                <a:gd name="T56" fmla="*/ 190 w 380"/>
                <a:gd name="T57" fmla="*/ 20 h 232"/>
                <a:gd name="T58" fmla="*/ 228 w 380"/>
                <a:gd name="T59" fmla="*/ 28 h 232"/>
                <a:gd name="T60" fmla="*/ 258 w 380"/>
                <a:gd name="T61" fmla="*/ 48 h 232"/>
                <a:gd name="T62" fmla="*/ 278 w 380"/>
                <a:gd name="T63" fmla="*/ 78 h 232"/>
                <a:gd name="T64" fmla="*/ 286 w 380"/>
                <a:gd name="T65" fmla="*/ 116 h 232"/>
                <a:gd name="T66" fmla="*/ 284 w 380"/>
                <a:gd name="T67" fmla="*/ 136 h 232"/>
                <a:gd name="T68" fmla="*/ 270 w 380"/>
                <a:gd name="T69" fmla="*/ 170 h 232"/>
                <a:gd name="T70" fmla="*/ 244 w 380"/>
                <a:gd name="T71" fmla="*/ 196 h 232"/>
                <a:gd name="T72" fmla="*/ 210 w 380"/>
                <a:gd name="T73" fmla="*/ 210 h 232"/>
                <a:gd name="T74" fmla="*/ 190 w 380"/>
                <a:gd name="T75" fmla="*/ 212 h 232"/>
                <a:gd name="T76" fmla="*/ 242 w 380"/>
                <a:gd name="T77" fmla="*/ 116 h 232"/>
                <a:gd name="T78" fmla="*/ 238 w 380"/>
                <a:gd name="T79" fmla="*/ 136 h 232"/>
                <a:gd name="T80" fmla="*/ 228 w 380"/>
                <a:gd name="T81" fmla="*/ 154 h 232"/>
                <a:gd name="T82" fmla="*/ 210 w 380"/>
                <a:gd name="T83" fmla="*/ 164 h 232"/>
                <a:gd name="T84" fmla="*/ 190 w 380"/>
                <a:gd name="T85" fmla="*/ 168 h 232"/>
                <a:gd name="T86" fmla="*/ 180 w 380"/>
                <a:gd name="T87" fmla="*/ 168 h 232"/>
                <a:gd name="T88" fmla="*/ 160 w 380"/>
                <a:gd name="T89" fmla="*/ 160 h 232"/>
                <a:gd name="T90" fmla="*/ 146 w 380"/>
                <a:gd name="T91" fmla="*/ 146 h 232"/>
                <a:gd name="T92" fmla="*/ 138 w 380"/>
                <a:gd name="T93" fmla="*/ 126 h 232"/>
                <a:gd name="T94" fmla="*/ 138 w 380"/>
                <a:gd name="T95" fmla="*/ 116 h 232"/>
                <a:gd name="T96" fmla="*/ 142 w 380"/>
                <a:gd name="T97" fmla="*/ 96 h 232"/>
                <a:gd name="T98" fmla="*/ 152 w 380"/>
                <a:gd name="T99" fmla="*/ 78 h 232"/>
                <a:gd name="T100" fmla="*/ 170 w 380"/>
                <a:gd name="T101" fmla="*/ 68 h 232"/>
                <a:gd name="T102" fmla="*/ 190 w 380"/>
                <a:gd name="T103" fmla="*/ 64 h 232"/>
                <a:gd name="T104" fmla="*/ 200 w 380"/>
                <a:gd name="T105" fmla="*/ 64 h 232"/>
                <a:gd name="T106" fmla="*/ 220 w 380"/>
                <a:gd name="T107" fmla="*/ 72 h 232"/>
                <a:gd name="T108" fmla="*/ 234 w 380"/>
                <a:gd name="T109" fmla="*/ 86 h 232"/>
                <a:gd name="T110" fmla="*/ 242 w 380"/>
                <a:gd name="T111" fmla="*/ 106 h 232"/>
                <a:gd name="T112" fmla="*/ 242 w 380"/>
                <a:gd name="T113"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0" h="232">
                  <a:moveTo>
                    <a:pt x="190" y="0"/>
                  </a:moveTo>
                  <a:lnTo>
                    <a:pt x="190" y="0"/>
                  </a:lnTo>
                  <a:lnTo>
                    <a:pt x="160" y="2"/>
                  </a:lnTo>
                  <a:lnTo>
                    <a:pt x="130" y="8"/>
                  </a:lnTo>
                  <a:lnTo>
                    <a:pt x="102" y="18"/>
                  </a:lnTo>
                  <a:lnTo>
                    <a:pt x="78" y="32"/>
                  </a:lnTo>
                  <a:lnTo>
                    <a:pt x="54" y="48"/>
                  </a:lnTo>
                  <a:lnTo>
                    <a:pt x="34" y="68"/>
                  </a:lnTo>
                  <a:lnTo>
                    <a:pt x="16" y="92"/>
                  </a:lnTo>
                  <a:lnTo>
                    <a:pt x="0" y="116"/>
                  </a:lnTo>
                  <a:lnTo>
                    <a:pt x="0" y="116"/>
                  </a:lnTo>
                  <a:lnTo>
                    <a:pt x="16" y="140"/>
                  </a:lnTo>
                  <a:lnTo>
                    <a:pt x="34" y="164"/>
                  </a:lnTo>
                  <a:lnTo>
                    <a:pt x="54" y="184"/>
                  </a:lnTo>
                  <a:lnTo>
                    <a:pt x="78" y="200"/>
                  </a:lnTo>
                  <a:lnTo>
                    <a:pt x="102" y="214"/>
                  </a:lnTo>
                  <a:lnTo>
                    <a:pt x="130" y="224"/>
                  </a:lnTo>
                  <a:lnTo>
                    <a:pt x="160" y="230"/>
                  </a:lnTo>
                  <a:lnTo>
                    <a:pt x="190" y="232"/>
                  </a:lnTo>
                  <a:lnTo>
                    <a:pt x="190" y="232"/>
                  </a:lnTo>
                  <a:lnTo>
                    <a:pt x="220" y="230"/>
                  </a:lnTo>
                  <a:lnTo>
                    <a:pt x="250" y="224"/>
                  </a:lnTo>
                  <a:lnTo>
                    <a:pt x="278" y="214"/>
                  </a:lnTo>
                  <a:lnTo>
                    <a:pt x="302" y="200"/>
                  </a:lnTo>
                  <a:lnTo>
                    <a:pt x="326" y="184"/>
                  </a:lnTo>
                  <a:lnTo>
                    <a:pt x="346" y="164"/>
                  </a:lnTo>
                  <a:lnTo>
                    <a:pt x="364" y="140"/>
                  </a:lnTo>
                  <a:lnTo>
                    <a:pt x="380" y="116"/>
                  </a:lnTo>
                  <a:lnTo>
                    <a:pt x="380" y="116"/>
                  </a:lnTo>
                  <a:lnTo>
                    <a:pt x="364" y="92"/>
                  </a:lnTo>
                  <a:lnTo>
                    <a:pt x="346" y="68"/>
                  </a:lnTo>
                  <a:lnTo>
                    <a:pt x="326" y="48"/>
                  </a:lnTo>
                  <a:lnTo>
                    <a:pt x="302" y="32"/>
                  </a:lnTo>
                  <a:lnTo>
                    <a:pt x="278" y="18"/>
                  </a:lnTo>
                  <a:lnTo>
                    <a:pt x="250" y="8"/>
                  </a:lnTo>
                  <a:lnTo>
                    <a:pt x="220" y="2"/>
                  </a:lnTo>
                  <a:lnTo>
                    <a:pt x="190" y="0"/>
                  </a:lnTo>
                  <a:lnTo>
                    <a:pt x="190" y="0"/>
                  </a:lnTo>
                  <a:close/>
                  <a:moveTo>
                    <a:pt x="190" y="212"/>
                  </a:moveTo>
                  <a:lnTo>
                    <a:pt x="190" y="212"/>
                  </a:lnTo>
                  <a:lnTo>
                    <a:pt x="170" y="210"/>
                  </a:lnTo>
                  <a:lnTo>
                    <a:pt x="152" y="204"/>
                  </a:lnTo>
                  <a:lnTo>
                    <a:pt x="136" y="196"/>
                  </a:lnTo>
                  <a:lnTo>
                    <a:pt x="122" y="184"/>
                  </a:lnTo>
                  <a:lnTo>
                    <a:pt x="110" y="170"/>
                  </a:lnTo>
                  <a:lnTo>
                    <a:pt x="102" y="154"/>
                  </a:lnTo>
                  <a:lnTo>
                    <a:pt x="96" y="136"/>
                  </a:lnTo>
                  <a:lnTo>
                    <a:pt x="94" y="116"/>
                  </a:lnTo>
                  <a:lnTo>
                    <a:pt x="94" y="116"/>
                  </a:lnTo>
                  <a:lnTo>
                    <a:pt x="96" y="96"/>
                  </a:lnTo>
                  <a:lnTo>
                    <a:pt x="102" y="78"/>
                  </a:lnTo>
                  <a:lnTo>
                    <a:pt x="110" y="62"/>
                  </a:lnTo>
                  <a:lnTo>
                    <a:pt x="122" y="48"/>
                  </a:lnTo>
                  <a:lnTo>
                    <a:pt x="136" y="36"/>
                  </a:lnTo>
                  <a:lnTo>
                    <a:pt x="152" y="28"/>
                  </a:lnTo>
                  <a:lnTo>
                    <a:pt x="170" y="22"/>
                  </a:lnTo>
                  <a:lnTo>
                    <a:pt x="190" y="20"/>
                  </a:lnTo>
                  <a:lnTo>
                    <a:pt x="190" y="20"/>
                  </a:lnTo>
                  <a:lnTo>
                    <a:pt x="210" y="22"/>
                  </a:lnTo>
                  <a:lnTo>
                    <a:pt x="228" y="28"/>
                  </a:lnTo>
                  <a:lnTo>
                    <a:pt x="244" y="36"/>
                  </a:lnTo>
                  <a:lnTo>
                    <a:pt x="258" y="48"/>
                  </a:lnTo>
                  <a:lnTo>
                    <a:pt x="270" y="62"/>
                  </a:lnTo>
                  <a:lnTo>
                    <a:pt x="278" y="78"/>
                  </a:lnTo>
                  <a:lnTo>
                    <a:pt x="284" y="96"/>
                  </a:lnTo>
                  <a:lnTo>
                    <a:pt x="286" y="116"/>
                  </a:lnTo>
                  <a:lnTo>
                    <a:pt x="286" y="116"/>
                  </a:lnTo>
                  <a:lnTo>
                    <a:pt x="284" y="136"/>
                  </a:lnTo>
                  <a:lnTo>
                    <a:pt x="278" y="154"/>
                  </a:lnTo>
                  <a:lnTo>
                    <a:pt x="270" y="170"/>
                  </a:lnTo>
                  <a:lnTo>
                    <a:pt x="258" y="184"/>
                  </a:lnTo>
                  <a:lnTo>
                    <a:pt x="244" y="196"/>
                  </a:lnTo>
                  <a:lnTo>
                    <a:pt x="228" y="204"/>
                  </a:lnTo>
                  <a:lnTo>
                    <a:pt x="210" y="210"/>
                  </a:lnTo>
                  <a:lnTo>
                    <a:pt x="190" y="212"/>
                  </a:lnTo>
                  <a:lnTo>
                    <a:pt x="190" y="212"/>
                  </a:lnTo>
                  <a:close/>
                  <a:moveTo>
                    <a:pt x="242" y="116"/>
                  </a:moveTo>
                  <a:lnTo>
                    <a:pt x="242" y="116"/>
                  </a:lnTo>
                  <a:lnTo>
                    <a:pt x="242" y="126"/>
                  </a:lnTo>
                  <a:lnTo>
                    <a:pt x="238" y="136"/>
                  </a:lnTo>
                  <a:lnTo>
                    <a:pt x="234" y="146"/>
                  </a:lnTo>
                  <a:lnTo>
                    <a:pt x="228" y="154"/>
                  </a:lnTo>
                  <a:lnTo>
                    <a:pt x="220" y="160"/>
                  </a:lnTo>
                  <a:lnTo>
                    <a:pt x="210" y="164"/>
                  </a:lnTo>
                  <a:lnTo>
                    <a:pt x="200" y="168"/>
                  </a:lnTo>
                  <a:lnTo>
                    <a:pt x="190" y="168"/>
                  </a:lnTo>
                  <a:lnTo>
                    <a:pt x="190" y="168"/>
                  </a:lnTo>
                  <a:lnTo>
                    <a:pt x="180" y="168"/>
                  </a:lnTo>
                  <a:lnTo>
                    <a:pt x="170" y="164"/>
                  </a:lnTo>
                  <a:lnTo>
                    <a:pt x="160" y="160"/>
                  </a:lnTo>
                  <a:lnTo>
                    <a:pt x="152" y="154"/>
                  </a:lnTo>
                  <a:lnTo>
                    <a:pt x="146" y="146"/>
                  </a:lnTo>
                  <a:lnTo>
                    <a:pt x="142" y="136"/>
                  </a:lnTo>
                  <a:lnTo>
                    <a:pt x="138" y="126"/>
                  </a:lnTo>
                  <a:lnTo>
                    <a:pt x="138" y="116"/>
                  </a:lnTo>
                  <a:lnTo>
                    <a:pt x="138" y="116"/>
                  </a:lnTo>
                  <a:lnTo>
                    <a:pt x="138" y="106"/>
                  </a:lnTo>
                  <a:lnTo>
                    <a:pt x="142" y="96"/>
                  </a:lnTo>
                  <a:lnTo>
                    <a:pt x="146" y="86"/>
                  </a:lnTo>
                  <a:lnTo>
                    <a:pt x="152" y="78"/>
                  </a:lnTo>
                  <a:lnTo>
                    <a:pt x="160" y="72"/>
                  </a:lnTo>
                  <a:lnTo>
                    <a:pt x="170" y="68"/>
                  </a:lnTo>
                  <a:lnTo>
                    <a:pt x="180" y="64"/>
                  </a:lnTo>
                  <a:lnTo>
                    <a:pt x="190" y="64"/>
                  </a:lnTo>
                  <a:lnTo>
                    <a:pt x="190" y="64"/>
                  </a:lnTo>
                  <a:lnTo>
                    <a:pt x="200" y="64"/>
                  </a:lnTo>
                  <a:lnTo>
                    <a:pt x="210" y="68"/>
                  </a:lnTo>
                  <a:lnTo>
                    <a:pt x="220" y="72"/>
                  </a:lnTo>
                  <a:lnTo>
                    <a:pt x="228" y="78"/>
                  </a:lnTo>
                  <a:lnTo>
                    <a:pt x="234" y="86"/>
                  </a:lnTo>
                  <a:lnTo>
                    <a:pt x="238" y="96"/>
                  </a:lnTo>
                  <a:lnTo>
                    <a:pt x="242" y="106"/>
                  </a:lnTo>
                  <a:lnTo>
                    <a:pt x="242" y="116"/>
                  </a:lnTo>
                  <a:lnTo>
                    <a:pt x="242" y="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8" name="TextBox 17"/>
          <p:cNvSpPr txBox="1"/>
          <p:nvPr/>
        </p:nvSpPr>
        <p:spPr>
          <a:xfrm>
            <a:off x="7956376" y="722784"/>
            <a:ext cx="1302296" cy="762000"/>
          </a:xfrm>
          <a:prstGeom prst="rect">
            <a:avLst/>
          </a:prstGeom>
          <a:noFill/>
        </p:spPr>
        <p:txBody>
          <a:bodyPr vert="horz" wrap="square" lIns="0" tIns="0" rIns="0" bIns="0" rtlCol="0" anchor="ctr">
            <a:noAutofit/>
          </a:bodyPr>
          <a:lstStyle/>
          <a:p>
            <a:pPr indent="-274320">
              <a:spcAft>
                <a:spcPts val="900"/>
              </a:spcAft>
            </a:pPr>
            <a:r>
              <a:rPr lang="en-GB" sz="2000" dirty="0" smtClean="0">
                <a:solidFill>
                  <a:schemeClr val="accent1"/>
                </a:solidFill>
                <a:latin typeface="Georgia" pitchFamily="18" charset="0"/>
              </a:rPr>
              <a:t>Demo</a:t>
            </a:r>
          </a:p>
        </p:txBody>
      </p:sp>
    </p:spTree>
    <p:extLst>
      <p:ext uri="{BB962C8B-B14F-4D97-AF65-F5344CB8AC3E}">
        <p14:creationId xmlns:p14="http://schemas.microsoft.com/office/powerpoint/2010/main" val="174269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Visualisation Process</a:t>
            </a:r>
            <a:br>
              <a:rPr lang="en-GB" dirty="0"/>
            </a:br>
            <a:r>
              <a:rPr lang="en-GB" sz="2000" b="0" i="0" dirty="0"/>
              <a:t>Different stages of visualisation</a:t>
            </a:r>
            <a:endParaRPr lang="en-GB" b="0" i="0" dirty="0"/>
          </a:p>
        </p:txBody>
      </p:sp>
      <p:sp>
        <p:nvSpPr>
          <p:cNvPr id="3" name="Content Placeholder 2"/>
          <p:cNvSpPr>
            <a:spLocks noGrp="1"/>
          </p:cNvSpPr>
          <p:nvPr>
            <p:ph sz="quarter" idx="13"/>
          </p:nvPr>
        </p:nvSpPr>
        <p:spPr>
          <a:xfrm>
            <a:off x="467544" y="3284984"/>
            <a:ext cx="2741022" cy="1597335"/>
          </a:xfrm>
        </p:spPr>
        <p:txBody>
          <a:bodyPr/>
          <a:lstStyle/>
          <a:p>
            <a:pPr marL="342900" indent="-342900">
              <a:spcAft>
                <a:spcPts val="300"/>
              </a:spcAft>
              <a:buFont typeface="Arial" panose="020B0604020202020204" pitchFamily="34" charset="0"/>
              <a:buChar char="•"/>
            </a:pPr>
            <a:r>
              <a:rPr lang="en-GB" sz="1300" dirty="0" smtClean="0"/>
              <a:t>Data specifying a location </a:t>
            </a:r>
            <a:r>
              <a:rPr lang="en-GB" sz="1300" dirty="0"/>
              <a:t>in space and </a:t>
            </a:r>
            <a:r>
              <a:rPr lang="en-GB" sz="1300" dirty="0" smtClean="0"/>
              <a:t>time</a:t>
            </a:r>
          </a:p>
          <a:p>
            <a:pPr marL="342900" indent="-342900">
              <a:spcAft>
                <a:spcPts val="300"/>
              </a:spcAft>
              <a:buFont typeface="Arial" panose="020B0604020202020204" pitchFamily="34" charset="0"/>
              <a:buChar char="•"/>
            </a:pPr>
            <a:r>
              <a:rPr lang="en-GB" sz="1300" dirty="0" smtClean="0"/>
              <a:t>E.g. Coordinates:</a:t>
            </a:r>
            <a:br>
              <a:rPr lang="en-GB" sz="1300" dirty="0" smtClean="0"/>
            </a:br>
            <a:r>
              <a:rPr lang="en-GB" sz="1300" dirty="0" smtClean="0"/>
              <a:t/>
            </a:r>
            <a:br>
              <a:rPr lang="en-GB" sz="1300" dirty="0" smtClean="0"/>
            </a:br>
            <a:r>
              <a:rPr lang="en-GB" sz="1300" dirty="0" err="1" smtClean="0"/>
              <a:t>Lat</a:t>
            </a:r>
            <a:r>
              <a:rPr lang="en-GB" sz="1300" dirty="0"/>
              <a:t>: 51.0543, long: </a:t>
            </a:r>
            <a:r>
              <a:rPr lang="en-GB" sz="1300" dirty="0" smtClean="0"/>
              <a:t>3.7174</a:t>
            </a:r>
            <a:br>
              <a:rPr lang="en-GB" sz="1300" dirty="0" smtClean="0"/>
            </a:br>
            <a:r>
              <a:rPr lang="en-GB" sz="1300" dirty="0" smtClean="0"/>
              <a:t/>
            </a:r>
            <a:br>
              <a:rPr lang="en-GB" sz="1300" dirty="0" smtClean="0"/>
            </a:br>
            <a:r>
              <a:rPr lang="en-GB" sz="1300" dirty="0" smtClean="0"/>
              <a:t>N </a:t>
            </a:r>
            <a:r>
              <a:rPr lang="en-GB" sz="1300" dirty="0"/>
              <a:t>51  3’16”, E 3 43’3”</a:t>
            </a:r>
          </a:p>
          <a:p>
            <a:pPr marL="342900" indent="-342900">
              <a:spcAft>
                <a:spcPts val="300"/>
              </a:spcAft>
              <a:buFont typeface="Arial" panose="020B0604020202020204" pitchFamily="34" charset="0"/>
              <a:buChar char="•"/>
            </a:pPr>
            <a:endParaRPr lang="en-GB" sz="1300" dirty="0" smtClean="0"/>
          </a:p>
          <a:p>
            <a:pPr marL="342900" indent="-342900">
              <a:spcAft>
                <a:spcPts val="300"/>
              </a:spcAft>
              <a:buFont typeface="Arial" panose="020B0604020202020204" pitchFamily="34" charset="0"/>
              <a:buChar char="•"/>
            </a:pPr>
            <a:endParaRPr lang="en-GB" sz="1300" dirty="0"/>
          </a:p>
        </p:txBody>
      </p:sp>
      <p:sp>
        <p:nvSpPr>
          <p:cNvPr id="4" name="Content Placeholder 3"/>
          <p:cNvSpPr>
            <a:spLocks noGrp="1"/>
          </p:cNvSpPr>
          <p:nvPr>
            <p:ph sz="quarter" idx="14"/>
          </p:nvPr>
        </p:nvSpPr>
        <p:spPr>
          <a:xfrm>
            <a:off x="3105034" y="3284984"/>
            <a:ext cx="2826343" cy="3968568"/>
          </a:xfrm>
        </p:spPr>
        <p:txBody>
          <a:bodyPr/>
          <a:lstStyle/>
          <a:p>
            <a:pPr marL="342900" indent="-342900">
              <a:spcAft>
                <a:spcPts val="300"/>
              </a:spcAft>
              <a:buFont typeface="Arial" panose="020B0604020202020204" pitchFamily="34" charset="0"/>
              <a:buChar char="•"/>
            </a:pPr>
            <a:r>
              <a:rPr lang="en-GB" sz="1300" dirty="0" smtClean="0"/>
              <a:t>Representing a </a:t>
            </a:r>
            <a:r>
              <a:rPr lang="en-GB" sz="1300" dirty="0"/>
              <a:t>hierarchical or non-hierarchical </a:t>
            </a:r>
            <a:r>
              <a:rPr lang="en-GB" sz="1300" dirty="0" smtClean="0"/>
              <a:t>relationships/interactions </a:t>
            </a:r>
            <a:r>
              <a:rPr lang="en-GB" sz="1300" dirty="0"/>
              <a:t>between </a:t>
            </a:r>
            <a:r>
              <a:rPr lang="en-GB" sz="1300" dirty="0" smtClean="0"/>
              <a:t>entities</a:t>
            </a:r>
          </a:p>
          <a:p>
            <a:pPr marL="342900" indent="-342900">
              <a:spcAft>
                <a:spcPts val="300"/>
              </a:spcAft>
              <a:buFont typeface="Arial" panose="020B0604020202020204" pitchFamily="34" charset="0"/>
              <a:buChar char="•"/>
            </a:pPr>
            <a:r>
              <a:rPr lang="en-GB" sz="1300" dirty="0"/>
              <a:t>E</a:t>
            </a:r>
            <a:r>
              <a:rPr lang="en-GB" sz="1300" dirty="0" smtClean="0"/>
              <a:t>xamples </a:t>
            </a:r>
            <a:r>
              <a:rPr lang="en-GB" sz="1300" dirty="0"/>
              <a:t>include:</a:t>
            </a:r>
          </a:p>
          <a:p>
            <a:pPr marL="617220" lvl="1" indent="-342900">
              <a:spcAft>
                <a:spcPts val="300"/>
              </a:spcAft>
              <a:buFont typeface="Arial" panose="020B0604020202020204" pitchFamily="34" charset="0"/>
              <a:buChar char="•"/>
            </a:pPr>
            <a:r>
              <a:rPr lang="en-GB" sz="1300" dirty="0" smtClean="0"/>
              <a:t>Graphs </a:t>
            </a:r>
            <a:r>
              <a:rPr lang="en-GB" sz="1300" dirty="0"/>
              <a:t>representing </a:t>
            </a:r>
            <a:r>
              <a:rPr lang="en-GB" sz="1300" dirty="0" smtClean="0"/>
              <a:t>relationships between entities (e.g</a:t>
            </a:r>
            <a:r>
              <a:rPr lang="en-GB" sz="1300" dirty="0"/>
              <a:t>., </a:t>
            </a:r>
            <a:r>
              <a:rPr lang="en-GB" sz="1300" dirty="0" smtClean="0"/>
              <a:t>FB friends);</a:t>
            </a:r>
            <a:endParaRPr lang="en-GB" sz="1300" dirty="0"/>
          </a:p>
          <a:p>
            <a:pPr marL="617220" lvl="1" indent="-342900">
              <a:spcAft>
                <a:spcPts val="300"/>
              </a:spcAft>
              <a:buFont typeface="Arial" panose="020B0604020202020204" pitchFamily="34" charset="0"/>
              <a:buChar char="•"/>
            </a:pPr>
            <a:r>
              <a:rPr lang="en-GB" sz="1300" dirty="0" smtClean="0"/>
              <a:t>Interactions </a:t>
            </a:r>
            <a:r>
              <a:rPr lang="en-GB" sz="1300" dirty="0"/>
              <a:t>(e.g., communication traces in social networks</a:t>
            </a:r>
            <a:r>
              <a:rPr lang="en-GB" sz="1300" dirty="0" smtClean="0"/>
              <a:t>);</a:t>
            </a:r>
            <a:endParaRPr lang="en-GB" sz="1300" dirty="0"/>
          </a:p>
          <a:p>
            <a:pPr marL="617220" lvl="1" indent="-342900">
              <a:spcAft>
                <a:spcPts val="300"/>
              </a:spcAft>
              <a:buFont typeface="Arial" panose="020B0604020202020204" pitchFamily="34" charset="0"/>
              <a:buChar char="•"/>
            </a:pPr>
            <a:r>
              <a:rPr lang="en-GB" sz="1300" dirty="0" smtClean="0"/>
              <a:t>And </a:t>
            </a:r>
            <a:r>
              <a:rPr lang="en-GB" sz="1300" dirty="0"/>
              <a:t>hierarchies (e.g. taxonomies</a:t>
            </a:r>
            <a:r>
              <a:rPr lang="en-GB" sz="1300" dirty="0" smtClean="0"/>
              <a:t>).</a:t>
            </a:r>
          </a:p>
          <a:p>
            <a:pPr marL="342900" indent="-342900">
              <a:spcAft>
                <a:spcPts val="300"/>
              </a:spcAft>
              <a:buFont typeface="Arial" panose="020B0604020202020204" pitchFamily="34" charset="0"/>
              <a:buChar char="•"/>
            </a:pPr>
            <a:r>
              <a:rPr lang="en-GB" sz="1300" dirty="0" smtClean="0"/>
              <a:t>E.g. </a:t>
            </a:r>
            <a:r>
              <a:rPr lang="en-GB" sz="1300" dirty="0" err="1" smtClean="0"/>
              <a:t>linkedin</a:t>
            </a:r>
            <a:r>
              <a:rPr lang="en-GB" sz="1300" dirty="0" smtClean="0"/>
              <a:t> data</a:t>
            </a:r>
            <a:endParaRPr lang="en-GB" sz="1300" dirty="0"/>
          </a:p>
          <a:p>
            <a:pPr>
              <a:spcAft>
                <a:spcPts val="300"/>
              </a:spcAft>
            </a:pPr>
            <a:endParaRPr lang="en-GB" sz="1300" dirty="0"/>
          </a:p>
        </p:txBody>
      </p:sp>
      <p:sp>
        <p:nvSpPr>
          <p:cNvPr id="5" name="Content Placeholder 4"/>
          <p:cNvSpPr>
            <a:spLocks noGrp="1"/>
          </p:cNvSpPr>
          <p:nvPr>
            <p:ph sz="quarter" idx="15"/>
          </p:nvPr>
        </p:nvSpPr>
        <p:spPr>
          <a:xfrm>
            <a:off x="6019800" y="3284984"/>
            <a:ext cx="2590800" cy="2691407"/>
          </a:xfrm>
        </p:spPr>
        <p:txBody>
          <a:bodyPr/>
          <a:lstStyle/>
          <a:p>
            <a:pPr marL="342900" indent="-342900">
              <a:spcAft>
                <a:spcPts val="300"/>
              </a:spcAft>
              <a:buFont typeface="Arial" panose="020B0604020202020204" pitchFamily="34" charset="0"/>
              <a:buChar char="•"/>
            </a:pPr>
            <a:r>
              <a:rPr lang="en-GB" sz="1300" dirty="0" smtClean="0"/>
              <a:t>Data </a:t>
            </a:r>
            <a:r>
              <a:rPr lang="en-GB" sz="1300" dirty="0"/>
              <a:t>consisting of text</a:t>
            </a:r>
          </a:p>
          <a:p>
            <a:pPr marL="342900" indent="-342900">
              <a:spcAft>
                <a:spcPts val="300"/>
              </a:spcAft>
              <a:buFont typeface="Arial" panose="020B0604020202020204" pitchFamily="34" charset="0"/>
              <a:buChar char="•"/>
            </a:pPr>
            <a:r>
              <a:rPr lang="en-GB" sz="1300" dirty="0" smtClean="0"/>
              <a:t>Usually </a:t>
            </a:r>
            <a:r>
              <a:rPr lang="en-GB" sz="1300" dirty="0"/>
              <a:t>analysed to </a:t>
            </a:r>
            <a:r>
              <a:rPr lang="en-GB" sz="1300" dirty="0" smtClean="0"/>
              <a:t>produce:</a:t>
            </a:r>
          </a:p>
          <a:p>
            <a:pPr marL="617220" lvl="1" indent="-342900">
              <a:spcAft>
                <a:spcPts val="300"/>
              </a:spcAft>
              <a:buFont typeface="Arial" panose="020B0604020202020204" pitchFamily="34" charset="0"/>
              <a:buChar char="•"/>
            </a:pPr>
            <a:r>
              <a:rPr lang="en-GB" sz="1300" dirty="0"/>
              <a:t>T</a:t>
            </a:r>
            <a:r>
              <a:rPr lang="en-GB" sz="1300" dirty="0" smtClean="0"/>
              <a:t>ext categorisation; </a:t>
            </a:r>
          </a:p>
          <a:p>
            <a:pPr marL="617220" lvl="1" indent="-342900">
              <a:spcAft>
                <a:spcPts val="300"/>
              </a:spcAft>
              <a:buFont typeface="Arial" panose="020B0604020202020204" pitchFamily="34" charset="0"/>
              <a:buChar char="•"/>
            </a:pPr>
            <a:r>
              <a:rPr lang="en-GB" sz="1300" dirty="0"/>
              <a:t>T</a:t>
            </a:r>
            <a:r>
              <a:rPr lang="en-GB" sz="1300" dirty="0" smtClean="0"/>
              <a:t>ext clustering</a:t>
            </a:r>
            <a:r>
              <a:rPr lang="en-GB" sz="1300" dirty="0"/>
              <a:t>;</a:t>
            </a:r>
            <a:endParaRPr lang="en-GB" sz="1300" dirty="0" smtClean="0"/>
          </a:p>
          <a:p>
            <a:pPr marL="617220" lvl="1" indent="-342900">
              <a:spcAft>
                <a:spcPts val="300"/>
              </a:spcAft>
              <a:buFont typeface="Arial" panose="020B0604020202020204" pitchFamily="34" charset="0"/>
              <a:buChar char="•"/>
            </a:pPr>
            <a:r>
              <a:rPr lang="en-GB" sz="1300" dirty="0" smtClean="0"/>
              <a:t>Concept and pattern extraction;</a:t>
            </a:r>
          </a:p>
          <a:p>
            <a:pPr marL="617220" lvl="1" indent="-342900">
              <a:spcAft>
                <a:spcPts val="300"/>
              </a:spcAft>
              <a:buFont typeface="Arial" panose="020B0604020202020204" pitchFamily="34" charset="0"/>
              <a:buChar char="•"/>
            </a:pPr>
            <a:r>
              <a:rPr lang="en-GB" sz="1300" dirty="0"/>
              <a:t>D</a:t>
            </a:r>
            <a:r>
              <a:rPr lang="en-GB" sz="1300" dirty="0" smtClean="0"/>
              <a:t>ocument </a:t>
            </a:r>
            <a:r>
              <a:rPr lang="en-GB" sz="1300" dirty="0"/>
              <a:t>summaries, </a:t>
            </a:r>
            <a:endParaRPr lang="en-GB" sz="1300" dirty="0" smtClean="0"/>
          </a:p>
          <a:p>
            <a:pPr marL="617220" lvl="1" indent="-342900">
              <a:spcAft>
                <a:spcPts val="300"/>
              </a:spcAft>
              <a:buFont typeface="Arial" panose="020B0604020202020204" pitchFamily="34" charset="0"/>
              <a:buChar char="•"/>
            </a:pPr>
            <a:r>
              <a:rPr lang="en-GB" sz="1300" dirty="0" smtClean="0"/>
              <a:t>And sentiment </a:t>
            </a:r>
            <a:r>
              <a:rPr lang="en-GB" sz="1300" dirty="0"/>
              <a:t>analysis etc.</a:t>
            </a:r>
          </a:p>
          <a:p>
            <a:pPr marL="342900" indent="-342900">
              <a:spcAft>
                <a:spcPts val="300"/>
              </a:spcAft>
              <a:buFont typeface="Arial" panose="020B0604020202020204" pitchFamily="34" charset="0"/>
              <a:buChar char="•"/>
            </a:pPr>
            <a:r>
              <a:rPr lang="en-GB" sz="1300" dirty="0" smtClean="0"/>
              <a:t>Has </a:t>
            </a:r>
            <a:r>
              <a:rPr lang="en-GB" sz="1300" dirty="0"/>
              <a:t>to be “mined” before </a:t>
            </a:r>
            <a:r>
              <a:rPr lang="en-GB" sz="1300" dirty="0" smtClean="0"/>
              <a:t>analysis</a:t>
            </a:r>
          </a:p>
          <a:p>
            <a:pPr marL="342900" indent="-342900">
              <a:spcAft>
                <a:spcPts val="300"/>
              </a:spcAft>
              <a:buFont typeface="Arial" panose="020B0604020202020204" pitchFamily="34" charset="0"/>
              <a:buChar char="•"/>
            </a:pPr>
            <a:r>
              <a:rPr lang="en-GB" sz="1300" dirty="0" smtClean="0"/>
              <a:t>E.g. Shakespeare (sonnet 18)</a:t>
            </a:r>
            <a:endParaRPr lang="en-GB" sz="1300" dirty="0"/>
          </a:p>
          <a:p>
            <a:pPr>
              <a:spcAft>
                <a:spcPts val="300"/>
              </a:spcAft>
            </a:pPr>
            <a:endParaRPr lang="en-GB" sz="1300" dirty="0"/>
          </a:p>
        </p:txBody>
      </p:sp>
      <p:sp>
        <p:nvSpPr>
          <p:cNvPr id="11" name="Slide Number Placeholder 10"/>
          <p:cNvSpPr>
            <a:spLocks noGrp="1"/>
          </p:cNvSpPr>
          <p:nvPr>
            <p:ph type="sldNum" sz="quarter" idx="18"/>
          </p:nvPr>
        </p:nvSpPr>
        <p:spPr/>
        <p:txBody>
          <a:bodyPr/>
          <a:lstStyle/>
          <a:p>
            <a:fld id="{2D9C7994-D205-48A4-8805-59C7A50FC7EE}" type="slidenum">
              <a:rPr lang="en-GB" smtClean="0"/>
              <a:pPr/>
              <a:t>12</a:t>
            </a:fld>
            <a:endParaRPr lang="en-GB"/>
          </a:p>
        </p:txBody>
      </p:sp>
      <p:sp>
        <p:nvSpPr>
          <p:cNvPr id="13" name="Date Placeholder 12"/>
          <p:cNvSpPr>
            <a:spLocks noGrp="1"/>
          </p:cNvSpPr>
          <p:nvPr>
            <p:ph type="dt" sz="half" idx="16"/>
          </p:nvPr>
        </p:nvSpPr>
        <p:spPr/>
        <p:txBody>
          <a:bodyPr/>
          <a:lstStyle/>
          <a:p>
            <a:r>
              <a:rPr lang="en-US" dirty="0" smtClean="0"/>
              <a:t>January 2017</a:t>
            </a:r>
            <a:endParaRPr lang="en-GB" dirty="0"/>
          </a:p>
        </p:txBody>
      </p:sp>
      <p:sp>
        <p:nvSpPr>
          <p:cNvPr id="14" name="Footer Placeholder 13"/>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5" name="AutoShape 64"/>
          <p:cNvSpPr>
            <a:spLocks noChangeArrowheads="1"/>
          </p:cNvSpPr>
          <p:nvPr/>
        </p:nvSpPr>
        <p:spPr bwMode="auto">
          <a:xfrm>
            <a:off x="500569" y="5301209"/>
            <a:ext cx="2085482" cy="936105"/>
          </a:xfrm>
          <a:prstGeom prst="chevron">
            <a:avLst>
              <a:gd name="adj" fmla="val 38168"/>
            </a:avLst>
          </a:prstGeom>
          <a:solidFill>
            <a:srgbClr val="EB8C00"/>
          </a:solidFill>
          <a:ln w="19050" algn="ctr">
            <a:solidFill>
              <a:srgbClr val="FFFFFF"/>
            </a:solidFill>
            <a:miter lim="800000"/>
            <a:headEnd/>
            <a:tailEnd/>
          </a:ln>
        </p:spPr>
        <p:txBody>
          <a:bodyPr lIns="69145" tIns="0" rIns="0" bIns="0" anchor="ctr"/>
          <a:lstStyle/>
          <a:p>
            <a:pPr algn="ctr" defTabSz="995363">
              <a:buSzPct val="90000"/>
              <a:defRPr/>
            </a:pPr>
            <a:r>
              <a:rPr lang="en-US" sz="1300" b="1" kern="0" dirty="0" smtClean="0">
                <a:solidFill>
                  <a:schemeClr val="bg2"/>
                </a:solidFill>
                <a:latin typeface="+mj-lt"/>
                <a:cs typeface="Arial" charset="0"/>
              </a:rPr>
              <a:t>Collect and prepare data</a:t>
            </a:r>
            <a:endParaRPr lang="en-US" sz="1300" b="1" kern="0" dirty="0">
              <a:solidFill>
                <a:schemeClr val="bg2"/>
              </a:solidFill>
              <a:latin typeface="+mj-lt"/>
              <a:cs typeface="Arial" charset="0"/>
            </a:endParaRPr>
          </a:p>
        </p:txBody>
      </p:sp>
      <p:sp>
        <p:nvSpPr>
          <p:cNvPr id="16" name="TextBox 15"/>
          <p:cNvSpPr txBox="1"/>
          <p:nvPr/>
        </p:nvSpPr>
        <p:spPr>
          <a:xfrm>
            <a:off x="760553" y="4797152"/>
            <a:ext cx="576064" cy="493203"/>
          </a:xfrm>
          <a:prstGeom prst="rect">
            <a:avLst/>
          </a:prstGeom>
          <a:noFill/>
        </p:spPr>
        <p:txBody>
          <a:bodyPr vert="horz" wrap="square" lIns="0" tIns="0" rIns="0" bIns="0" rtlCol="0">
            <a:noAutofit/>
          </a:bodyPr>
          <a:lstStyle/>
          <a:p>
            <a:pPr indent="-274320">
              <a:spcAft>
                <a:spcPts val="900"/>
              </a:spcAft>
            </a:pPr>
            <a:r>
              <a:rPr lang="en-GB" sz="3200" b="1" i="1" dirty="0">
                <a:solidFill>
                  <a:srgbClr val="EB8C00"/>
                </a:solidFill>
                <a:latin typeface="Georgia" pitchFamily="18" charset="0"/>
              </a:rPr>
              <a:t>2</a:t>
            </a:r>
            <a:endParaRPr lang="en-GB" sz="3200" b="1" i="1" dirty="0" smtClean="0">
              <a:solidFill>
                <a:srgbClr val="EB8C00"/>
              </a:solidFill>
              <a:latin typeface="Georgia" pitchFamily="18" charset="0"/>
            </a:endParaRPr>
          </a:p>
        </p:txBody>
      </p:sp>
      <p:cxnSp>
        <p:nvCxnSpPr>
          <p:cNvPr id="40" name="Straight Connector 39"/>
          <p:cNvCxnSpPr/>
          <p:nvPr/>
        </p:nvCxnSpPr>
        <p:spPr>
          <a:xfrm flipV="1">
            <a:off x="452192" y="2509141"/>
            <a:ext cx="8080248" cy="39518"/>
          </a:xfrm>
          <a:prstGeom prst="line">
            <a:avLst/>
          </a:prstGeom>
          <a:ln>
            <a:solidFill>
              <a:schemeClr val="bg2">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815984" y="1934900"/>
            <a:ext cx="1224000" cy="1188000"/>
            <a:chOff x="1350821" y="1909193"/>
            <a:chExt cx="1224000" cy="1188000"/>
          </a:xfrm>
        </p:grpSpPr>
        <p:sp>
          <p:nvSpPr>
            <p:cNvPr id="32" name="Oval 31"/>
            <p:cNvSpPr/>
            <p:nvPr/>
          </p:nvSpPr>
          <p:spPr bwMode="ltGray">
            <a:xfrm>
              <a:off x="1404821" y="1963193"/>
              <a:ext cx="1116000" cy="1080000"/>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spcAft>
                  <a:spcPts val="200"/>
                </a:spcAft>
              </a:pPr>
              <a:r>
                <a:rPr lang="en-US" sz="1200" b="1" dirty="0" smtClean="0">
                  <a:solidFill>
                    <a:schemeClr val="bg2"/>
                  </a:solidFill>
                  <a:latin typeface="+mj-lt"/>
                </a:rPr>
                <a:t>Network</a:t>
              </a:r>
            </a:p>
          </p:txBody>
        </p:sp>
        <p:sp>
          <p:nvSpPr>
            <p:cNvPr id="33" name="Oval 32"/>
            <p:cNvSpPr/>
            <p:nvPr/>
          </p:nvSpPr>
          <p:spPr bwMode="ltGray">
            <a:xfrm>
              <a:off x="1350821" y="1909193"/>
              <a:ext cx="1224000" cy="1188000"/>
            </a:xfrm>
            <a:prstGeom prst="ellipse">
              <a:avLst/>
            </a:prstGeom>
            <a:noFill/>
            <a:ln w="31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28" name="Group 27"/>
          <p:cNvGrpSpPr/>
          <p:nvPr/>
        </p:nvGrpSpPr>
        <p:grpSpPr>
          <a:xfrm>
            <a:off x="971600" y="1934900"/>
            <a:ext cx="1224000" cy="1188000"/>
            <a:chOff x="1350821" y="1909193"/>
            <a:chExt cx="1224000" cy="1188000"/>
          </a:xfrm>
        </p:grpSpPr>
        <p:sp>
          <p:nvSpPr>
            <p:cNvPr id="29" name="Oval 28"/>
            <p:cNvSpPr/>
            <p:nvPr/>
          </p:nvSpPr>
          <p:spPr bwMode="ltGray">
            <a:xfrm>
              <a:off x="1404821" y="1963193"/>
              <a:ext cx="1116000" cy="10800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spcAft>
                  <a:spcPts val="200"/>
                </a:spcAft>
              </a:pPr>
              <a:r>
                <a:rPr lang="en-US" sz="1200" b="1" dirty="0" smtClean="0">
                  <a:solidFill>
                    <a:schemeClr val="bg2"/>
                  </a:solidFill>
                  <a:latin typeface="+mj-lt"/>
                </a:rPr>
                <a:t>Geospatial</a:t>
              </a:r>
            </a:p>
          </p:txBody>
        </p:sp>
        <p:sp>
          <p:nvSpPr>
            <p:cNvPr id="30" name="Oval 29"/>
            <p:cNvSpPr/>
            <p:nvPr/>
          </p:nvSpPr>
          <p:spPr bwMode="ltGray">
            <a:xfrm>
              <a:off x="1350821" y="1909193"/>
              <a:ext cx="1224000" cy="1188000"/>
            </a:xfrm>
            <a:prstGeom prst="ellipse">
              <a:avLst/>
            </a:prstGeom>
            <a:noFill/>
            <a:ln w="31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25" name="Group 24"/>
          <p:cNvGrpSpPr/>
          <p:nvPr/>
        </p:nvGrpSpPr>
        <p:grpSpPr>
          <a:xfrm>
            <a:off x="6660368" y="1934900"/>
            <a:ext cx="1224000" cy="1188000"/>
            <a:chOff x="1350821" y="1909193"/>
            <a:chExt cx="1224000" cy="1188000"/>
          </a:xfrm>
        </p:grpSpPr>
        <p:sp>
          <p:nvSpPr>
            <p:cNvPr id="26" name="Oval 25"/>
            <p:cNvSpPr/>
            <p:nvPr/>
          </p:nvSpPr>
          <p:spPr bwMode="ltGray">
            <a:xfrm>
              <a:off x="1404821" y="1963193"/>
              <a:ext cx="1116000" cy="1080000"/>
            </a:xfrm>
            <a:prstGeom prst="ellipse">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spcAft>
                  <a:spcPts val="200"/>
                </a:spcAft>
              </a:pPr>
              <a:r>
                <a:rPr lang="en-US" sz="1200" b="1" dirty="0" smtClean="0">
                  <a:solidFill>
                    <a:schemeClr val="bg2"/>
                  </a:solidFill>
                  <a:latin typeface="+mj-lt"/>
                </a:rPr>
                <a:t>Textual</a:t>
              </a:r>
            </a:p>
          </p:txBody>
        </p:sp>
        <p:sp>
          <p:nvSpPr>
            <p:cNvPr id="27" name="Oval 26"/>
            <p:cNvSpPr/>
            <p:nvPr/>
          </p:nvSpPr>
          <p:spPr bwMode="ltGray">
            <a:xfrm>
              <a:off x="1350821" y="1909193"/>
              <a:ext cx="1224000" cy="1188000"/>
            </a:xfrm>
            <a:prstGeom prst="ellipse">
              <a:avLst/>
            </a:prstGeom>
            <a:noFill/>
            <a:ln w="317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34" name="Group 33"/>
          <p:cNvGrpSpPr/>
          <p:nvPr/>
        </p:nvGrpSpPr>
        <p:grpSpPr>
          <a:xfrm>
            <a:off x="1862600" y="2752543"/>
            <a:ext cx="360000" cy="360000"/>
            <a:chOff x="4091659" y="3474401"/>
            <a:chExt cx="612000" cy="612000"/>
          </a:xfrm>
        </p:grpSpPr>
        <p:sp>
          <p:nvSpPr>
            <p:cNvPr id="35" name="Oval 34"/>
            <p:cNvSpPr/>
            <p:nvPr/>
          </p:nvSpPr>
          <p:spPr bwMode="ltGray">
            <a:xfrm>
              <a:off x="4091659" y="3474401"/>
              <a:ext cx="612000" cy="612000"/>
            </a:xfrm>
            <a:prstGeom prst="ellipse">
              <a:avLst/>
            </a:prstGeom>
            <a:solidFill>
              <a:schemeClr val="accent6"/>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36" name="Freeform 4990"/>
            <p:cNvSpPr>
              <a:spLocks noEditPoints="1"/>
            </p:cNvSpPr>
            <p:nvPr/>
          </p:nvSpPr>
          <p:spPr bwMode="auto">
            <a:xfrm>
              <a:off x="4254701" y="3589185"/>
              <a:ext cx="285917" cy="397376"/>
            </a:xfrm>
            <a:custGeom>
              <a:avLst/>
              <a:gdLst>
                <a:gd name="T0" fmla="*/ 0 w 236"/>
                <a:gd name="T1" fmla="*/ 16 h 328"/>
                <a:gd name="T2" fmla="*/ 220 w 236"/>
                <a:gd name="T3" fmla="*/ 328 h 328"/>
                <a:gd name="T4" fmla="*/ 236 w 236"/>
                <a:gd name="T5" fmla="*/ 16 h 328"/>
                <a:gd name="T6" fmla="*/ 66 w 236"/>
                <a:gd name="T7" fmla="*/ 290 h 328"/>
                <a:gd name="T8" fmla="*/ 40 w 236"/>
                <a:gd name="T9" fmla="*/ 300 h 328"/>
                <a:gd name="T10" fmla="*/ 36 w 236"/>
                <a:gd name="T11" fmla="*/ 270 h 328"/>
                <a:gd name="T12" fmla="*/ 64 w 236"/>
                <a:gd name="T13" fmla="*/ 274 h 328"/>
                <a:gd name="T14" fmla="*/ 60 w 236"/>
                <a:gd name="T15" fmla="*/ 252 h 328"/>
                <a:gd name="T16" fmla="*/ 34 w 236"/>
                <a:gd name="T17" fmla="*/ 244 h 328"/>
                <a:gd name="T18" fmla="*/ 56 w 236"/>
                <a:gd name="T19" fmla="*/ 220 h 328"/>
                <a:gd name="T20" fmla="*/ 66 w 236"/>
                <a:gd name="T21" fmla="*/ 196 h 328"/>
                <a:gd name="T22" fmla="*/ 44 w 236"/>
                <a:gd name="T23" fmla="*/ 206 h 328"/>
                <a:gd name="T24" fmla="*/ 34 w 236"/>
                <a:gd name="T25" fmla="*/ 180 h 328"/>
                <a:gd name="T26" fmla="*/ 62 w 236"/>
                <a:gd name="T27" fmla="*/ 178 h 328"/>
                <a:gd name="T28" fmla="*/ 62 w 236"/>
                <a:gd name="T29" fmla="*/ 158 h 328"/>
                <a:gd name="T30" fmla="*/ 34 w 236"/>
                <a:gd name="T31" fmla="*/ 154 h 328"/>
                <a:gd name="T32" fmla="*/ 44 w 236"/>
                <a:gd name="T33" fmla="*/ 128 h 328"/>
                <a:gd name="T34" fmla="*/ 66 w 236"/>
                <a:gd name="T35" fmla="*/ 150 h 328"/>
                <a:gd name="T36" fmla="*/ 88 w 236"/>
                <a:gd name="T37" fmla="*/ 300 h 328"/>
                <a:gd name="T38" fmla="*/ 78 w 236"/>
                <a:gd name="T39" fmla="*/ 278 h 328"/>
                <a:gd name="T40" fmla="*/ 106 w 236"/>
                <a:gd name="T41" fmla="*/ 268 h 328"/>
                <a:gd name="T42" fmla="*/ 110 w 236"/>
                <a:gd name="T43" fmla="*/ 248 h 328"/>
                <a:gd name="T44" fmla="*/ 82 w 236"/>
                <a:gd name="T45" fmla="*/ 250 h 328"/>
                <a:gd name="T46" fmla="*/ 86 w 236"/>
                <a:gd name="T47" fmla="*/ 222 h 328"/>
                <a:gd name="T48" fmla="*/ 112 w 236"/>
                <a:gd name="T49" fmla="*/ 230 h 328"/>
                <a:gd name="T50" fmla="*/ 102 w 236"/>
                <a:gd name="T51" fmla="*/ 206 h 328"/>
                <a:gd name="T52" fmla="*/ 78 w 236"/>
                <a:gd name="T53" fmla="*/ 184 h 328"/>
                <a:gd name="T54" fmla="*/ 102 w 236"/>
                <a:gd name="T55" fmla="*/ 174 h 328"/>
                <a:gd name="T56" fmla="*/ 112 w 236"/>
                <a:gd name="T57" fmla="*/ 150 h 328"/>
                <a:gd name="T58" fmla="*/ 86 w 236"/>
                <a:gd name="T59" fmla="*/ 160 h 328"/>
                <a:gd name="T60" fmla="*/ 82 w 236"/>
                <a:gd name="T61" fmla="*/ 130 h 328"/>
                <a:gd name="T62" fmla="*/ 110 w 236"/>
                <a:gd name="T63" fmla="*/ 134 h 328"/>
                <a:gd name="T64" fmla="*/ 150 w 236"/>
                <a:gd name="T65" fmla="*/ 300 h 328"/>
                <a:gd name="T66" fmla="*/ 124 w 236"/>
                <a:gd name="T67" fmla="*/ 290 h 328"/>
                <a:gd name="T68" fmla="*/ 148 w 236"/>
                <a:gd name="T69" fmla="*/ 268 h 328"/>
                <a:gd name="T70" fmla="*/ 158 w 236"/>
                <a:gd name="T71" fmla="*/ 244 h 328"/>
                <a:gd name="T72" fmla="*/ 134 w 236"/>
                <a:gd name="T73" fmla="*/ 254 h 328"/>
                <a:gd name="T74" fmla="*/ 126 w 236"/>
                <a:gd name="T75" fmla="*/ 226 h 328"/>
                <a:gd name="T76" fmla="*/ 154 w 236"/>
                <a:gd name="T77" fmla="*/ 224 h 328"/>
                <a:gd name="T78" fmla="*/ 154 w 236"/>
                <a:gd name="T79" fmla="*/ 204 h 328"/>
                <a:gd name="T80" fmla="*/ 126 w 236"/>
                <a:gd name="T81" fmla="*/ 200 h 328"/>
                <a:gd name="T82" fmla="*/ 134 w 236"/>
                <a:gd name="T83" fmla="*/ 174 h 328"/>
                <a:gd name="T84" fmla="*/ 158 w 236"/>
                <a:gd name="T85" fmla="*/ 196 h 328"/>
                <a:gd name="T86" fmla="*/ 134 w 236"/>
                <a:gd name="T87" fmla="*/ 160 h 328"/>
                <a:gd name="T88" fmla="*/ 124 w 236"/>
                <a:gd name="T89" fmla="*/ 138 h 328"/>
                <a:gd name="T90" fmla="*/ 150 w 236"/>
                <a:gd name="T91" fmla="*/ 128 h 328"/>
                <a:gd name="T92" fmla="*/ 202 w 236"/>
                <a:gd name="T93" fmla="*/ 290 h 328"/>
                <a:gd name="T94" fmla="*/ 176 w 236"/>
                <a:gd name="T95" fmla="*/ 300 h 328"/>
                <a:gd name="T96" fmla="*/ 172 w 236"/>
                <a:gd name="T97" fmla="*/ 226 h 328"/>
                <a:gd name="T98" fmla="*/ 200 w 236"/>
                <a:gd name="T99" fmla="*/ 224 h 328"/>
                <a:gd name="T100" fmla="*/ 200 w 236"/>
                <a:gd name="T101" fmla="*/ 204 h 328"/>
                <a:gd name="T102" fmla="*/ 172 w 236"/>
                <a:gd name="T103" fmla="*/ 200 h 328"/>
                <a:gd name="T104" fmla="*/ 180 w 236"/>
                <a:gd name="T105" fmla="*/ 174 h 328"/>
                <a:gd name="T106" fmla="*/ 202 w 236"/>
                <a:gd name="T107" fmla="*/ 196 h 328"/>
                <a:gd name="T108" fmla="*/ 180 w 236"/>
                <a:gd name="T109" fmla="*/ 160 h 328"/>
                <a:gd name="T110" fmla="*/ 170 w 236"/>
                <a:gd name="T111" fmla="*/ 138 h 328"/>
                <a:gd name="T112" fmla="*/ 196 w 236"/>
                <a:gd name="T113" fmla="*/ 128 h 328"/>
                <a:gd name="T114" fmla="*/ 202 w 236"/>
                <a:gd name="T115" fmla="*/ 88 h 328"/>
                <a:gd name="T116" fmla="*/ 36 w 236"/>
                <a:gd name="T117" fmla="*/ 92 h 328"/>
                <a:gd name="T118" fmla="*/ 40 w 236"/>
                <a:gd name="T119" fmla="*/ 48 h 328"/>
                <a:gd name="T120" fmla="*/ 202 w 236"/>
                <a:gd name="T121" fmla="*/ 5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328">
                  <a:moveTo>
                    <a:pt x="220" y="0"/>
                  </a:moveTo>
                  <a:lnTo>
                    <a:pt x="16" y="0"/>
                  </a:lnTo>
                  <a:lnTo>
                    <a:pt x="16" y="0"/>
                  </a:lnTo>
                  <a:lnTo>
                    <a:pt x="10" y="2"/>
                  </a:lnTo>
                  <a:lnTo>
                    <a:pt x="6" y="6"/>
                  </a:lnTo>
                  <a:lnTo>
                    <a:pt x="2" y="10"/>
                  </a:lnTo>
                  <a:lnTo>
                    <a:pt x="0" y="16"/>
                  </a:lnTo>
                  <a:lnTo>
                    <a:pt x="0" y="312"/>
                  </a:lnTo>
                  <a:lnTo>
                    <a:pt x="0" y="312"/>
                  </a:lnTo>
                  <a:lnTo>
                    <a:pt x="2" y="318"/>
                  </a:lnTo>
                  <a:lnTo>
                    <a:pt x="6" y="322"/>
                  </a:lnTo>
                  <a:lnTo>
                    <a:pt x="10" y="326"/>
                  </a:lnTo>
                  <a:lnTo>
                    <a:pt x="16" y="328"/>
                  </a:lnTo>
                  <a:lnTo>
                    <a:pt x="220" y="328"/>
                  </a:lnTo>
                  <a:lnTo>
                    <a:pt x="220" y="328"/>
                  </a:lnTo>
                  <a:lnTo>
                    <a:pt x="226" y="326"/>
                  </a:lnTo>
                  <a:lnTo>
                    <a:pt x="230" y="322"/>
                  </a:lnTo>
                  <a:lnTo>
                    <a:pt x="234" y="318"/>
                  </a:lnTo>
                  <a:lnTo>
                    <a:pt x="236" y="312"/>
                  </a:lnTo>
                  <a:lnTo>
                    <a:pt x="236" y="16"/>
                  </a:lnTo>
                  <a:lnTo>
                    <a:pt x="236" y="16"/>
                  </a:lnTo>
                  <a:lnTo>
                    <a:pt x="234" y="10"/>
                  </a:lnTo>
                  <a:lnTo>
                    <a:pt x="230" y="6"/>
                  </a:lnTo>
                  <a:lnTo>
                    <a:pt x="226" y="2"/>
                  </a:lnTo>
                  <a:lnTo>
                    <a:pt x="220" y="0"/>
                  </a:lnTo>
                  <a:lnTo>
                    <a:pt x="220" y="0"/>
                  </a:lnTo>
                  <a:close/>
                  <a:moveTo>
                    <a:pt x="66" y="290"/>
                  </a:moveTo>
                  <a:lnTo>
                    <a:pt x="66" y="290"/>
                  </a:lnTo>
                  <a:lnTo>
                    <a:pt x="64" y="294"/>
                  </a:lnTo>
                  <a:lnTo>
                    <a:pt x="62" y="296"/>
                  </a:lnTo>
                  <a:lnTo>
                    <a:pt x="60" y="300"/>
                  </a:lnTo>
                  <a:lnTo>
                    <a:pt x="56" y="300"/>
                  </a:lnTo>
                  <a:lnTo>
                    <a:pt x="44" y="300"/>
                  </a:lnTo>
                  <a:lnTo>
                    <a:pt x="44" y="300"/>
                  </a:lnTo>
                  <a:lnTo>
                    <a:pt x="40" y="300"/>
                  </a:lnTo>
                  <a:lnTo>
                    <a:pt x="36" y="296"/>
                  </a:lnTo>
                  <a:lnTo>
                    <a:pt x="34" y="294"/>
                  </a:lnTo>
                  <a:lnTo>
                    <a:pt x="34" y="290"/>
                  </a:lnTo>
                  <a:lnTo>
                    <a:pt x="34" y="278"/>
                  </a:lnTo>
                  <a:lnTo>
                    <a:pt x="34" y="278"/>
                  </a:lnTo>
                  <a:lnTo>
                    <a:pt x="34" y="274"/>
                  </a:lnTo>
                  <a:lnTo>
                    <a:pt x="36" y="270"/>
                  </a:lnTo>
                  <a:lnTo>
                    <a:pt x="40" y="268"/>
                  </a:lnTo>
                  <a:lnTo>
                    <a:pt x="44" y="268"/>
                  </a:lnTo>
                  <a:lnTo>
                    <a:pt x="56" y="268"/>
                  </a:lnTo>
                  <a:lnTo>
                    <a:pt x="56" y="268"/>
                  </a:lnTo>
                  <a:lnTo>
                    <a:pt x="60" y="268"/>
                  </a:lnTo>
                  <a:lnTo>
                    <a:pt x="62" y="270"/>
                  </a:lnTo>
                  <a:lnTo>
                    <a:pt x="64" y="274"/>
                  </a:lnTo>
                  <a:lnTo>
                    <a:pt x="66" y="278"/>
                  </a:lnTo>
                  <a:lnTo>
                    <a:pt x="66" y="290"/>
                  </a:lnTo>
                  <a:close/>
                  <a:moveTo>
                    <a:pt x="66" y="244"/>
                  </a:moveTo>
                  <a:lnTo>
                    <a:pt x="66" y="244"/>
                  </a:lnTo>
                  <a:lnTo>
                    <a:pt x="64" y="248"/>
                  </a:lnTo>
                  <a:lnTo>
                    <a:pt x="62" y="250"/>
                  </a:lnTo>
                  <a:lnTo>
                    <a:pt x="60" y="252"/>
                  </a:lnTo>
                  <a:lnTo>
                    <a:pt x="56" y="254"/>
                  </a:lnTo>
                  <a:lnTo>
                    <a:pt x="44" y="254"/>
                  </a:lnTo>
                  <a:lnTo>
                    <a:pt x="44" y="254"/>
                  </a:lnTo>
                  <a:lnTo>
                    <a:pt x="40" y="252"/>
                  </a:lnTo>
                  <a:lnTo>
                    <a:pt x="36" y="250"/>
                  </a:lnTo>
                  <a:lnTo>
                    <a:pt x="34" y="248"/>
                  </a:lnTo>
                  <a:lnTo>
                    <a:pt x="34" y="244"/>
                  </a:lnTo>
                  <a:lnTo>
                    <a:pt x="34" y="230"/>
                  </a:lnTo>
                  <a:lnTo>
                    <a:pt x="34" y="230"/>
                  </a:lnTo>
                  <a:lnTo>
                    <a:pt x="34" y="226"/>
                  </a:lnTo>
                  <a:lnTo>
                    <a:pt x="36" y="224"/>
                  </a:lnTo>
                  <a:lnTo>
                    <a:pt x="40" y="222"/>
                  </a:lnTo>
                  <a:lnTo>
                    <a:pt x="44" y="220"/>
                  </a:lnTo>
                  <a:lnTo>
                    <a:pt x="56" y="220"/>
                  </a:lnTo>
                  <a:lnTo>
                    <a:pt x="56" y="220"/>
                  </a:lnTo>
                  <a:lnTo>
                    <a:pt x="60" y="222"/>
                  </a:lnTo>
                  <a:lnTo>
                    <a:pt x="62" y="224"/>
                  </a:lnTo>
                  <a:lnTo>
                    <a:pt x="64" y="226"/>
                  </a:lnTo>
                  <a:lnTo>
                    <a:pt x="66" y="230"/>
                  </a:lnTo>
                  <a:lnTo>
                    <a:pt x="66" y="244"/>
                  </a:lnTo>
                  <a:close/>
                  <a:moveTo>
                    <a:pt x="66" y="196"/>
                  </a:moveTo>
                  <a:lnTo>
                    <a:pt x="66" y="196"/>
                  </a:lnTo>
                  <a:lnTo>
                    <a:pt x="64" y="200"/>
                  </a:lnTo>
                  <a:lnTo>
                    <a:pt x="62" y="204"/>
                  </a:lnTo>
                  <a:lnTo>
                    <a:pt x="60" y="206"/>
                  </a:lnTo>
                  <a:lnTo>
                    <a:pt x="56" y="206"/>
                  </a:lnTo>
                  <a:lnTo>
                    <a:pt x="44" y="206"/>
                  </a:lnTo>
                  <a:lnTo>
                    <a:pt x="44" y="206"/>
                  </a:lnTo>
                  <a:lnTo>
                    <a:pt x="40" y="206"/>
                  </a:lnTo>
                  <a:lnTo>
                    <a:pt x="36" y="204"/>
                  </a:lnTo>
                  <a:lnTo>
                    <a:pt x="34" y="200"/>
                  </a:lnTo>
                  <a:lnTo>
                    <a:pt x="34" y="196"/>
                  </a:lnTo>
                  <a:lnTo>
                    <a:pt x="34" y="184"/>
                  </a:lnTo>
                  <a:lnTo>
                    <a:pt x="34" y="184"/>
                  </a:lnTo>
                  <a:lnTo>
                    <a:pt x="34" y="180"/>
                  </a:lnTo>
                  <a:lnTo>
                    <a:pt x="36" y="178"/>
                  </a:lnTo>
                  <a:lnTo>
                    <a:pt x="40" y="176"/>
                  </a:lnTo>
                  <a:lnTo>
                    <a:pt x="44" y="174"/>
                  </a:lnTo>
                  <a:lnTo>
                    <a:pt x="56" y="174"/>
                  </a:lnTo>
                  <a:lnTo>
                    <a:pt x="56" y="174"/>
                  </a:lnTo>
                  <a:lnTo>
                    <a:pt x="60" y="176"/>
                  </a:lnTo>
                  <a:lnTo>
                    <a:pt x="62" y="178"/>
                  </a:lnTo>
                  <a:lnTo>
                    <a:pt x="64" y="180"/>
                  </a:lnTo>
                  <a:lnTo>
                    <a:pt x="66" y="184"/>
                  </a:lnTo>
                  <a:lnTo>
                    <a:pt x="66" y="196"/>
                  </a:lnTo>
                  <a:close/>
                  <a:moveTo>
                    <a:pt x="66" y="150"/>
                  </a:moveTo>
                  <a:lnTo>
                    <a:pt x="66" y="150"/>
                  </a:lnTo>
                  <a:lnTo>
                    <a:pt x="64" y="154"/>
                  </a:lnTo>
                  <a:lnTo>
                    <a:pt x="62" y="158"/>
                  </a:lnTo>
                  <a:lnTo>
                    <a:pt x="60" y="160"/>
                  </a:lnTo>
                  <a:lnTo>
                    <a:pt x="56" y="160"/>
                  </a:lnTo>
                  <a:lnTo>
                    <a:pt x="44" y="160"/>
                  </a:lnTo>
                  <a:lnTo>
                    <a:pt x="44" y="160"/>
                  </a:lnTo>
                  <a:lnTo>
                    <a:pt x="40" y="160"/>
                  </a:lnTo>
                  <a:lnTo>
                    <a:pt x="36" y="158"/>
                  </a:lnTo>
                  <a:lnTo>
                    <a:pt x="34" y="154"/>
                  </a:lnTo>
                  <a:lnTo>
                    <a:pt x="34" y="150"/>
                  </a:lnTo>
                  <a:lnTo>
                    <a:pt x="34" y="138"/>
                  </a:lnTo>
                  <a:lnTo>
                    <a:pt x="34" y="138"/>
                  </a:lnTo>
                  <a:lnTo>
                    <a:pt x="34" y="134"/>
                  </a:lnTo>
                  <a:lnTo>
                    <a:pt x="36" y="130"/>
                  </a:lnTo>
                  <a:lnTo>
                    <a:pt x="40" y="128"/>
                  </a:lnTo>
                  <a:lnTo>
                    <a:pt x="44" y="128"/>
                  </a:lnTo>
                  <a:lnTo>
                    <a:pt x="56" y="128"/>
                  </a:lnTo>
                  <a:lnTo>
                    <a:pt x="56" y="128"/>
                  </a:lnTo>
                  <a:lnTo>
                    <a:pt x="60" y="128"/>
                  </a:lnTo>
                  <a:lnTo>
                    <a:pt x="62" y="130"/>
                  </a:lnTo>
                  <a:lnTo>
                    <a:pt x="64" y="134"/>
                  </a:lnTo>
                  <a:lnTo>
                    <a:pt x="66" y="138"/>
                  </a:lnTo>
                  <a:lnTo>
                    <a:pt x="66" y="150"/>
                  </a:lnTo>
                  <a:close/>
                  <a:moveTo>
                    <a:pt x="112" y="290"/>
                  </a:moveTo>
                  <a:lnTo>
                    <a:pt x="112" y="290"/>
                  </a:lnTo>
                  <a:lnTo>
                    <a:pt x="110" y="294"/>
                  </a:lnTo>
                  <a:lnTo>
                    <a:pt x="108" y="296"/>
                  </a:lnTo>
                  <a:lnTo>
                    <a:pt x="106" y="300"/>
                  </a:lnTo>
                  <a:lnTo>
                    <a:pt x="102" y="300"/>
                  </a:lnTo>
                  <a:lnTo>
                    <a:pt x="88" y="300"/>
                  </a:lnTo>
                  <a:lnTo>
                    <a:pt x="88" y="300"/>
                  </a:lnTo>
                  <a:lnTo>
                    <a:pt x="86" y="300"/>
                  </a:lnTo>
                  <a:lnTo>
                    <a:pt x="82" y="296"/>
                  </a:lnTo>
                  <a:lnTo>
                    <a:pt x="80" y="294"/>
                  </a:lnTo>
                  <a:lnTo>
                    <a:pt x="78" y="290"/>
                  </a:lnTo>
                  <a:lnTo>
                    <a:pt x="78" y="278"/>
                  </a:lnTo>
                  <a:lnTo>
                    <a:pt x="78" y="278"/>
                  </a:lnTo>
                  <a:lnTo>
                    <a:pt x="80" y="274"/>
                  </a:lnTo>
                  <a:lnTo>
                    <a:pt x="82" y="270"/>
                  </a:lnTo>
                  <a:lnTo>
                    <a:pt x="86" y="268"/>
                  </a:lnTo>
                  <a:lnTo>
                    <a:pt x="88" y="268"/>
                  </a:lnTo>
                  <a:lnTo>
                    <a:pt x="102" y="268"/>
                  </a:lnTo>
                  <a:lnTo>
                    <a:pt x="102" y="268"/>
                  </a:lnTo>
                  <a:lnTo>
                    <a:pt x="106" y="268"/>
                  </a:lnTo>
                  <a:lnTo>
                    <a:pt x="108" y="270"/>
                  </a:lnTo>
                  <a:lnTo>
                    <a:pt x="110" y="274"/>
                  </a:lnTo>
                  <a:lnTo>
                    <a:pt x="112" y="278"/>
                  </a:lnTo>
                  <a:lnTo>
                    <a:pt x="112" y="290"/>
                  </a:lnTo>
                  <a:close/>
                  <a:moveTo>
                    <a:pt x="112" y="244"/>
                  </a:moveTo>
                  <a:lnTo>
                    <a:pt x="112" y="244"/>
                  </a:lnTo>
                  <a:lnTo>
                    <a:pt x="110" y="248"/>
                  </a:lnTo>
                  <a:lnTo>
                    <a:pt x="108" y="250"/>
                  </a:lnTo>
                  <a:lnTo>
                    <a:pt x="106" y="252"/>
                  </a:lnTo>
                  <a:lnTo>
                    <a:pt x="102" y="254"/>
                  </a:lnTo>
                  <a:lnTo>
                    <a:pt x="88" y="254"/>
                  </a:lnTo>
                  <a:lnTo>
                    <a:pt x="88" y="254"/>
                  </a:lnTo>
                  <a:lnTo>
                    <a:pt x="86" y="252"/>
                  </a:lnTo>
                  <a:lnTo>
                    <a:pt x="82" y="250"/>
                  </a:lnTo>
                  <a:lnTo>
                    <a:pt x="80" y="248"/>
                  </a:lnTo>
                  <a:lnTo>
                    <a:pt x="78" y="244"/>
                  </a:lnTo>
                  <a:lnTo>
                    <a:pt x="78" y="230"/>
                  </a:lnTo>
                  <a:lnTo>
                    <a:pt x="78" y="230"/>
                  </a:lnTo>
                  <a:lnTo>
                    <a:pt x="80" y="226"/>
                  </a:lnTo>
                  <a:lnTo>
                    <a:pt x="82" y="224"/>
                  </a:lnTo>
                  <a:lnTo>
                    <a:pt x="86" y="222"/>
                  </a:lnTo>
                  <a:lnTo>
                    <a:pt x="88" y="220"/>
                  </a:lnTo>
                  <a:lnTo>
                    <a:pt x="102" y="220"/>
                  </a:lnTo>
                  <a:lnTo>
                    <a:pt x="102" y="220"/>
                  </a:lnTo>
                  <a:lnTo>
                    <a:pt x="106" y="222"/>
                  </a:lnTo>
                  <a:lnTo>
                    <a:pt x="108" y="224"/>
                  </a:lnTo>
                  <a:lnTo>
                    <a:pt x="110" y="226"/>
                  </a:lnTo>
                  <a:lnTo>
                    <a:pt x="112" y="230"/>
                  </a:lnTo>
                  <a:lnTo>
                    <a:pt x="112" y="244"/>
                  </a:lnTo>
                  <a:close/>
                  <a:moveTo>
                    <a:pt x="112" y="196"/>
                  </a:moveTo>
                  <a:lnTo>
                    <a:pt x="112" y="196"/>
                  </a:lnTo>
                  <a:lnTo>
                    <a:pt x="110" y="200"/>
                  </a:lnTo>
                  <a:lnTo>
                    <a:pt x="108" y="204"/>
                  </a:lnTo>
                  <a:lnTo>
                    <a:pt x="106" y="206"/>
                  </a:lnTo>
                  <a:lnTo>
                    <a:pt x="102" y="206"/>
                  </a:lnTo>
                  <a:lnTo>
                    <a:pt x="88" y="206"/>
                  </a:lnTo>
                  <a:lnTo>
                    <a:pt x="88" y="206"/>
                  </a:lnTo>
                  <a:lnTo>
                    <a:pt x="86" y="206"/>
                  </a:lnTo>
                  <a:lnTo>
                    <a:pt x="82" y="204"/>
                  </a:lnTo>
                  <a:lnTo>
                    <a:pt x="80" y="200"/>
                  </a:lnTo>
                  <a:lnTo>
                    <a:pt x="78" y="196"/>
                  </a:lnTo>
                  <a:lnTo>
                    <a:pt x="78" y="184"/>
                  </a:lnTo>
                  <a:lnTo>
                    <a:pt x="78" y="184"/>
                  </a:lnTo>
                  <a:lnTo>
                    <a:pt x="80" y="180"/>
                  </a:lnTo>
                  <a:lnTo>
                    <a:pt x="82" y="178"/>
                  </a:lnTo>
                  <a:lnTo>
                    <a:pt x="86" y="176"/>
                  </a:lnTo>
                  <a:lnTo>
                    <a:pt x="88" y="174"/>
                  </a:lnTo>
                  <a:lnTo>
                    <a:pt x="102" y="174"/>
                  </a:lnTo>
                  <a:lnTo>
                    <a:pt x="102" y="174"/>
                  </a:lnTo>
                  <a:lnTo>
                    <a:pt x="106" y="176"/>
                  </a:lnTo>
                  <a:lnTo>
                    <a:pt x="108" y="178"/>
                  </a:lnTo>
                  <a:lnTo>
                    <a:pt x="110" y="180"/>
                  </a:lnTo>
                  <a:lnTo>
                    <a:pt x="112" y="184"/>
                  </a:lnTo>
                  <a:lnTo>
                    <a:pt x="112" y="196"/>
                  </a:lnTo>
                  <a:close/>
                  <a:moveTo>
                    <a:pt x="112" y="150"/>
                  </a:moveTo>
                  <a:lnTo>
                    <a:pt x="112" y="150"/>
                  </a:lnTo>
                  <a:lnTo>
                    <a:pt x="110" y="154"/>
                  </a:lnTo>
                  <a:lnTo>
                    <a:pt x="108" y="158"/>
                  </a:lnTo>
                  <a:lnTo>
                    <a:pt x="106" y="160"/>
                  </a:lnTo>
                  <a:lnTo>
                    <a:pt x="102" y="160"/>
                  </a:lnTo>
                  <a:lnTo>
                    <a:pt x="88" y="160"/>
                  </a:lnTo>
                  <a:lnTo>
                    <a:pt x="88" y="160"/>
                  </a:lnTo>
                  <a:lnTo>
                    <a:pt x="86" y="160"/>
                  </a:lnTo>
                  <a:lnTo>
                    <a:pt x="82" y="158"/>
                  </a:lnTo>
                  <a:lnTo>
                    <a:pt x="80" y="154"/>
                  </a:lnTo>
                  <a:lnTo>
                    <a:pt x="78" y="150"/>
                  </a:lnTo>
                  <a:lnTo>
                    <a:pt x="78" y="138"/>
                  </a:lnTo>
                  <a:lnTo>
                    <a:pt x="78" y="138"/>
                  </a:lnTo>
                  <a:lnTo>
                    <a:pt x="80" y="134"/>
                  </a:lnTo>
                  <a:lnTo>
                    <a:pt x="82" y="130"/>
                  </a:lnTo>
                  <a:lnTo>
                    <a:pt x="86" y="128"/>
                  </a:lnTo>
                  <a:lnTo>
                    <a:pt x="88" y="128"/>
                  </a:lnTo>
                  <a:lnTo>
                    <a:pt x="102" y="128"/>
                  </a:lnTo>
                  <a:lnTo>
                    <a:pt x="102" y="128"/>
                  </a:lnTo>
                  <a:lnTo>
                    <a:pt x="106" y="128"/>
                  </a:lnTo>
                  <a:lnTo>
                    <a:pt x="108" y="130"/>
                  </a:lnTo>
                  <a:lnTo>
                    <a:pt x="110" y="134"/>
                  </a:lnTo>
                  <a:lnTo>
                    <a:pt x="112" y="138"/>
                  </a:lnTo>
                  <a:lnTo>
                    <a:pt x="112" y="150"/>
                  </a:lnTo>
                  <a:close/>
                  <a:moveTo>
                    <a:pt x="158" y="290"/>
                  </a:moveTo>
                  <a:lnTo>
                    <a:pt x="158" y="290"/>
                  </a:lnTo>
                  <a:lnTo>
                    <a:pt x="156" y="294"/>
                  </a:lnTo>
                  <a:lnTo>
                    <a:pt x="154" y="296"/>
                  </a:lnTo>
                  <a:lnTo>
                    <a:pt x="150" y="300"/>
                  </a:lnTo>
                  <a:lnTo>
                    <a:pt x="148" y="300"/>
                  </a:lnTo>
                  <a:lnTo>
                    <a:pt x="134" y="300"/>
                  </a:lnTo>
                  <a:lnTo>
                    <a:pt x="134" y="300"/>
                  </a:lnTo>
                  <a:lnTo>
                    <a:pt x="130" y="300"/>
                  </a:lnTo>
                  <a:lnTo>
                    <a:pt x="128" y="296"/>
                  </a:lnTo>
                  <a:lnTo>
                    <a:pt x="126" y="294"/>
                  </a:lnTo>
                  <a:lnTo>
                    <a:pt x="124" y="290"/>
                  </a:lnTo>
                  <a:lnTo>
                    <a:pt x="124" y="278"/>
                  </a:lnTo>
                  <a:lnTo>
                    <a:pt x="124" y="278"/>
                  </a:lnTo>
                  <a:lnTo>
                    <a:pt x="126" y="274"/>
                  </a:lnTo>
                  <a:lnTo>
                    <a:pt x="128" y="270"/>
                  </a:lnTo>
                  <a:lnTo>
                    <a:pt x="130" y="268"/>
                  </a:lnTo>
                  <a:lnTo>
                    <a:pt x="134" y="268"/>
                  </a:lnTo>
                  <a:lnTo>
                    <a:pt x="148" y="268"/>
                  </a:lnTo>
                  <a:lnTo>
                    <a:pt x="148" y="268"/>
                  </a:lnTo>
                  <a:lnTo>
                    <a:pt x="150" y="268"/>
                  </a:lnTo>
                  <a:lnTo>
                    <a:pt x="154" y="270"/>
                  </a:lnTo>
                  <a:lnTo>
                    <a:pt x="156" y="274"/>
                  </a:lnTo>
                  <a:lnTo>
                    <a:pt x="158" y="278"/>
                  </a:lnTo>
                  <a:lnTo>
                    <a:pt x="158" y="290"/>
                  </a:lnTo>
                  <a:close/>
                  <a:moveTo>
                    <a:pt x="158" y="244"/>
                  </a:moveTo>
                  <a:lnTo>
                    <a:pt x="158" y="244"/>
                  </a:lnTo>
                  <a:lnTo>
                    <a:pt x="156" y="248"/>
                  </a:lnTo>
                  <a:lnTo>
                    <a:pt x="154" y="250"/>
                  </a:lnTo>
                  <a:lnTo>
                    <a:pt x="150" y="252"/>
                  </a:lnTo>
                  <a:lnTo>
                    <a:pt x="148" y="254"/>
                  </a:lnTo>
                  <a:lnTo>
                    <a:pt x="134" y="254"/>
                  </a:lnTo>
                  <a:lnTo>
                    <a:pt x="134" y="254"/>
                  </a:lnTo>
                  <a:lnTo>
                    <a:pt x="130" y="252"/>
                  </a:lnTo>
                  <a:lnTo>
                    <a:pt x="128" y="250"/>
                  </a:lnTo>
                  <a:lnTo>
                    <a:pt x="126" y="248"/>
                  </a:lnTo>
                  <a:lnTo>
                    <a:pt x="124" y="244"/>
                  </a:lnTo>
                  <a:lnTo>
                    <a:pt x="124" y="230"/>
                  </a:lnTo>
                  <a:lnTo>
                    <a:pt x="124" y="230"/>
                  </a:lnTo>
                  <a:lnTo>
                    <a:pt x="126" y="226"/>
                  </a:lnTo>
                  <a:lnTo>
                    <a:pt x="128" y="224"/>
                  </a:lnTo>
                  <a:lnTo>
                    <a:pt x="130" y="222"/>
                  </a:lnTo>
                  <a:lnTo>
                    <a:pt x="134" y="220"/>
                  </a:lnTo>
                  <a:lnTo>
                    <a:pt x="148" y="220"/>
                  </a:lnTo>
                  <a:lnTo>
                    <a:pt x="148" y="220"/>
                  </a:lnTo>
                  <a:lnTo>
                    <a:pt x="150" y="222"/>
                  </a:lnTo>
                  <a:lnTo>
                    <a:pt x="154" y="224"/>
                  </a:lnTo>
                  <a:lnTo>
                    <a:pt x="156" y="226"/>
                  </a:lnTo>
                  <a:lnTo>
                    <a:pt x="158" y="230"/>
                  </a:lnTo>
                  <a:lnTo>
                    <a:pt x="158" y="244"/>
                  </a:lnTo>
                  <a:close/>
                  <a:moveTo>
                    <a:pt x="158" y="196"/>
                  </a:moveTo>
                  <a:lnTo>
                    <a:pt x="158" y="196"/>
                  </a:lnTo>
                  <a:lnTo>
                    <a:pt x="156" y="200"/>
                  </a:lnTo>
                  <a:lnTo>
                    <a:pt x="154" y="204"/>
                  </a:lnTo>
                  <a:lnTo>
                    <a:pt x="150" y="206"/>
                  </a:lnTo>
                  <a:lnTo>
                    <a:pt x="148" y="206"/>
                  </a:lnTo>
                  <a:lnTo>
                    <a:pt x="134" y="206"/>
                  </a:lnTo>
                  <a:lnTo>
                    <a:pt x="134" y="206"/>
                  </a:lnTo>
                  <a:lnTo>
                    <a:pt x="130" y="206"/>
                  </a:lnTo>
                  <a:lnTo>
                    <a:pt x="128" y="204"/>
                  </a:lnTo>
                  <a:lnTo>
                    <a:pt x="126" y="200"/>
                  </a:lnTo>
                  <a:lnTo>
                    <a:pt x="124" y="196"/>
                  </a:lnTo>
                  <a:lnTo>
                    <a:pt x="124" y="184"/>
                  </a:lnTo>
                  <a:lnTo>
                    <a:pt x="124" y="184"/>
                  </a:lnTo>
                  <a:lnTo>
                    <a:pt x="126" y="180"/>
                  </a:lnTo>
                  <a:lnTo>
                    <a:pt x="128" y="178"/>
                  </a:lnTo>
                  <a:lnTo>
                    <a:pt x="130" y="176"/>
                  </a:lnTo>
                  <a:lnTo>
                    <a:pt x="134" y="174"/>
                  </a:lnTo>
                  <a:lnTo>
                    <a:pt x="148" y="174"/>
                  </a:lnTo>
                  <a:lnTo>
                    <a:pt x="148" y="174"/>
                  </a:lnTo>
                  <a:lnTo>
                    <a:pt x="150" y="176"/>
                  </a:lnTo>
                  <a:lnTo>
                    <a:pt x="154" y="178"/>
                  </a:lnTo>
                  <a:lnTo>
                    <a:pt x="156" y="180"/>
                  </a:lnTo>
                  <a:lnTo>
                    <a:pt x="158" y="184"/>
                  </a:lnTo>
                  <a:lnTo>
                    <a:pt x="158" y="196"/>
                  </a:lnTo>
                  <a:close/>
                  <a:moveTo>
                    <a:pt x="158" y="150"/>
                  </a:moveTo>
                  <a:lnTo>
                    <a:pt x="158" y="150"/>
                  </a:lnTo>
                  <a:lnTo>
                    <a:pt x="156" y="154"/>
                  </a:lnTo>
                  <a:lnTo>
                    <a:pt x="154" y="158"/>
                  </a:lnTo>
                  <a:lnTo>
                    <a:pt x="150" y="160"/>
                  </a:lnTo>
                  <a:lnTo>
                    <a:pt x="148" y="160"/>
                  </a:lnTo>
                  <a:lnTo>
                    <a:pt x="134" y="160"/>
                  </a:lnTo>
                  <a:lnTo>
                    <a:pt x="134" y="160"/>
                  </a:lnTo>
                  <a:lnTo>
                    <a:pt x="130" y="160"/>
                  </a:lnTo>
                  <a:lnTo>
                    <a:pt x="128" y="158"/>
                  </a:lnTo>
                  <a:lnTo>
                    <a:pt x="126" y="154"/>
                  </a:lnTo>
                  <a:lnTo>
                    <a:pt x="124" y="150"/>
                  </a:lnTo>
                  <a:lnTo>
                    <a:pt x="124" y="138"/>
                  </a:lnTo>
                  <a:lnTo>
                    <a:pt x="124" y="138"/>
                  </a:lnTo>
                  <a:lnTo>
                    <a:pt x="126" y="134"/>
                  </a:lnTo>
                  <a:lnTo>
                    <a:pt x="128" y="130"/>
                  </a:lnTo>
                  <a:lnTo>
                    <a:pt x="130" y="128"/>
                  </a:lnTo>
                  <a:lnTo>
                    <a:pt x="134" y="128"/>
                  </a:lnTo>
                  <a:lnTo>
                    <a:pt x="148" y="128"/>
                  </a:lnTo>
                  <a:lnTo>
                    <a:pt x="148" y="128"/>
                  </a:lnTo>
                  <a:lnTo>
                    <a:pt x="150" y="128"/>
                  </a:lnTo>
                  <a:lnTo>
                    <a:pt x="154" y="130"/>
                  </a:lnTo>
                  <a:lnTo>
                    <a:pt x="156" y="134"/>
                  </a:lnTo>
                  <a:lnTo>
                    <a:pt x="158" y="138"/>
                  </a:lnTo>
                  <a:lnTo>
                    <a:pt x="158" y="150"/>
                  </a:lnTo>
                  <a:close/>
                  <a:moveTo>
                    <a:pt x="202" y="244"/>
                  </a:moveTo>
                  <a:lnTo>
                    <a:pt x="202" y="290"/>
                  </a:lnTo>
                  <a:lnTo>
                    <a:pt x="202" y="290"/>
                  </a:lnTo>
                  <a:lnTo>
                    <a:pt x="202" y="294"/>
                  </a:lnTo>
                  <a:lnTo>
                    <a:pt x="200" y="296"/>
                  </a:lnTo>
                  <a:lnTo>
                    <a:pt x="196" y="300"/>
                  </a:lnTo>
                  <a:lnTo>
                    <a:pt x="192" y="300"/>
                  </a:lnTo>
                  <a:lnTo>
                    <a:pt x="180" y="300"/>
                  </a:lnTo>
                  <a:lnTo>
                    <a:pt x="180" y="300"/>
                  </a:lnTo>
                  <a:lnTo>
                    <a:pt x="176" y="300"/>
                  </a:lnTo>
                  <a:lnTo>
                    <a:pt x="174" y="296"/>
                  </a:lnTo>
                  <a:lnTo>
                    <a:pt x="172" y="294"/>
                  </a:lnTo>
                  <a:lnTo>
                    <a:pt x="170" y="290"/>
                  </a:lnTo>
                  <a:lnTo>
                    <a:pt x="170" y="244"/>
                  </a:lnTo>
                  <a:lnTo>
                    <a:pt x="170" y="230"/>
                  </a:lnTo>
                  <a:lnTo>
                    <a:pt x="170" y="230"/>
                  </a:lnTo>
                  <a:lnTo>
                    <a:pt x="172" y="226"/>
                  </a:lnTo>
                  <a:lnTo>
                    <a:pt x="174" y="224"/>
                  </a:lnTo>
                  <a:lnTo>
                    <a:pt x="176" y="222"/>
                  </a:lnTo>
                  <a:lnTo>
                    <a:pt x="180" y="220"/>
                  </a:lnTo>
                  <a:lnTo>
                    <a:pt x="192" y="220"/>
                  </a:lnTo>
                  <a:lnTo>
                    <a:pt x="192" y="220"/>
                  </a:lnTo>
                  <a:lnTo>
                    <a:pt x="196" y="222"/>
                  </a:lnTo>
                  <a:lnTo>
                    <a:pt x="200" y="224"/>
                  </a:lnTo>
                  <a:lnTo>
                    <a:pt x="202" y="226"/>
                  </a:lnTo>
                  <a:lnTo>
                    <a:pt x="202" y="230"/>
                  </a:lnTo>
                  <a:lnTo>
                    <a:pt x="202" y="244"/>
                  </a:lnTo>
                  <a:close/>
                  <a:moveTo>
                    <a:pt x="202" y="196"/>
                  </a:moveTo>
                  <a:lnTo>
                    <a:pt x="202" y="196"/>
                  </a:lnTo>
                  <a:lnTo>
                    <a:pt x="202" y="200"/>
                  </a:lnTo>
                  <a:lnTo>
                    <a:pt x="200" y="204"/>
                  </a:lnTo>
                  <a:lnTo>
                    <a:pt x="196" y="206"/>
                  </a:lnTo>
                  <a:lnTo>
                    <a:pt x="192" y="206"/>
                  </a:lnTo>
                  <a:lnTo>
                    <a:pt x="180" y="206"/>
                  </a:lnTo>
                  <a:lnTo>
                    <a:pt x="180" y="206"/>
                  </a:lnTo>
                  <a:lnTo>
                    <a:pt x="176" y="206"/>
                  </a:lnTo>
                  <a:lnTo>
                    <a:pt x="174" y="204"/>
                  </a:lnTo>
                  <a:lnTo>
                    <a:pt x="172" y="200"/>
                  </a:lnTo>
                  <a:lnTo>
                    <a:pt x="170" y="196"/>
                  </a:lnTo>
                  <a:lnTo>
                    <a:pt x="170" y="184"/>
                  </a:lnTo>
                  <a:lnTo>
                    <a:pt x="170" y="184"/>
                  </a:lnTo>
                  <a:lnTo>
                    <a:pt x="172" y="180"/>
                  </a:lnTo>
                  <a:lnTo>
                    <a:pt x="174" y="178"/>
                  </a:lnTo>
                  <a:lnTo>
                    <a:pt x="176" y="176"/>
                  </a:lnTo>
                  <a:lnTo>
                    <a:pt x="180" y="174"/>
                  </a:lnTo>
                  <a:lnTo>
                    <a:pt x="192" y="174"/>
                  </a:lnTo>
                  <a:lnTo>
                    <a:pt x="192" y="174"/>
                  </a:lnTo>
                  <a:lnTo>
                    <a:pt x="196" y="176"/>
                  </a:lnTo>
                  <a:lnTo>
                    <a:pt x="200" y="178"/>
                  </a:lnTo>
                  <a:lnTo>
                    <a:pt x="202" y="180"/>
                  </a:lnTo>
                  <a:lnTo>
                    <a:pt x="202" y="184"/>
                  </a:lnTo>
                  <a:lnTo>
                    <a:pt x="202" y="196"/>
                  </a:lnTo>
                  <a:close/>
                  <a:moveTo>
                    <a:pt x="202" y="150"/>
                  </a:moveTo>
                  <a:lnTo>
                    <a:pt x="202" y="150"/>
                  </a:lnTo>
                  <a:lnTo>
                    <a:pt x="202" y="154"/>
                  </a:lnTo>
                  <a:lnTo>
                    <a:pt x="200" y="158"/>
                  </a:lnTo>
                  <a:lnTo>
                    <a:pt x="196" y="160"/>
                  </a:lnTo>
                  <a:lnTo>
                    <a:pt x="192" y="160"/>
                  </a:lnTo>
                  <a:lnTo>
                    <a:pt x="180" y="160"/>
                  </a:lnTo>
                  <a:lnTo>
                    <a:pt x="180" y="160"/>
                  </a:lnTo>
                  <a:lnTo>
                    <a:pt x="176" y="160"/>
                  </a:lnTo>
                  <a:lnTo>
                    <a:pt x="174" y="158"/>
                  </a:lnTo>
                  <a:lnTo>
                    <a:pt x="172" y="154"/>
                  </a:lnTo>
                  <a:lnTo>
                    <a:pt x="170" y="150"/>
                  </a:lnTo>
                  <a:lnTo>
                    <a:pt x="170" y="138"/>
                  </a:lnTo>
                  <a:lnTo>
                    <a:pt x="170" y="138"/>
                  </a:lnTo>
                  <a:lnTo>
                    <a:pt x="172" y="134"/>
                  </a:lnTo>
                  <a:lnTo>
                    <a:pt x="174" y="130"/>
                  </a:lnTo>
                  <a:lnTo>
                    <a:pt x="176" y="128"/>
                  </a:lnTo>
                  <a:lnTo>
                    <a:pt x="180" y="128"/>
                  </a:lnTo>
                  <a:lnTo>
                    <a:pt x="192" y="128"/>
                  </a:lnTo>
                  <a:lnTo>
                    <a:pt x="192" y="128"/>
                  </a:lnTo>
                  <a:lnTo>
                    <a:pt x="196" y="128"/>
                  </a:lnTo>
                  <a:lnTo>
                    <a:pt x="200" y="130"/>
                  </a:lnTo>
                  <a:lnTo>
                    <a:pt x="202" y="134"/>
                  </a:lnTo>
                  <a:lnTo>
                    <a:pt x="202" y="138"/>
                  </a:lnTo>
                  <a:lnTo>
                    <a:pt x="202" y="150"/>
                  </a:lnTo>
                  <a:close/>
                  <a:moveTo>
                    <a:pt x="202" y="84"/>
                  </a:moveTo>
                  <a:lnTo>
                    <a:pt x="202" y="84"/>
                  </a:lnTo>
                  <a:lnTo>
                    <a:pt x="202" y="88"/>
                  </a:lnTo>
                  <a:lnTo>
                    <a:pt x="200" y="92"/>
                  </a:lnTo>
                  <a:lnTo>
                    <a:pt x="196" y="94"/>
                  </a:lnTo>
                  <a:lnTo>
                    <a:pt x="192" y="94"/>
                  </a:lnTo>
                  <a:lnTo>
                    <a:pt x="44" y="94"/>
                  </a:lnTo>
                  <a:lnTo>
                    <a:pt x="44" y="94"/>
                  </a:lnTo>
                  <a:lnTo>
                    <a:pt x="40" y="94"/>
                  </a:lnTo>
                  <a:lnTo>
                    <a:pt x="36" y="92"/>
                  </a:lnTo>
                  <a:lnTo>
                    <a:pt x="34" y="88"/>
                  </a:lnTo>
                  <a:lnTo>
                    <a:pt x="34" y="84"/>
                  </a:lnTo>
                  <a:lnTo>
                    <a:pt x="34" y="56"/>
                  </a:lnTo>
                  <a:lnTo>
                    <a:pt x="34" y="56"/>
                  </a:lnTo>
                  <a:lnTo>
                    <a:pt x="34" y="52"/>
                  </a:lnTo>
                  <a:lnTo>
                    <a:pt x="36" y="50"/>
                  </a:lnTo>
                  <a:lnTo>
                    <a:pt x="40" y="48"/>
                  </a:lnTo>
                  <a:lnTo>
                    <a:pt x="44" y="46"/>
                  </a:lnTo>
                  <a:lnTo>
                    <a:pt x="192" y="46"/>
                  </a:lnTo>
                  <a:lnTo>
                    <a:pt x="192" y="46"/>
                  </a:lnTo>
                  <a:lnTo>
                    <a:pt x="196" y="48"/>
                  </a:lnTo>
                  <a:lnTo>
                    <a:pt x="200" y="50"/>
                  </a:lnTo>
                  <a:lnTo>
                    <a:pt x="202" y="52"/>
                  </a:lnTo>
                  <a:lnTo>
                    <a:pt x="202" y="56"/>
                  </a:lnTo>
                  <a:lnTo>
                    <a:pt x="202" y="8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7" name="Group 36"/>
          <p:cNvGrpSpPr/>
          <p:nvPr/>
        </p:nvGrpSpPr>
        <p:grpSpPr>
          <a:xfrm>
            <a:off x="7578368" y="2750880"/>
            <a:ext cx="360000" cy="360000"/>
            <a:chOff x="3216946" y="4690710"/>
            <a:chExt cx="612000" cy="612000"/>
          </a:xfrm>
        </p:grpSpPr>
        <p:sp>
          <p:nvSpPr>
            <p:cNvPr id="38" name="Oval 37"/>
            <p:cNvSpPr/>
            <p:nvPr/>
          </p:nvSpPr>
          <p:spPr bwMode="ltGray">
            <a:xfrm>
              <a:off x="3216946" y="4690710"/>
              <a:ext cx="612000" cy="612000"/>
            </a:xfrm>
            <a:prstGeom prst="ellipse">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39" name="Freeform 4902"/>
            <p:cNvSpPr>
              <a:spLocks noEditPoints="1"/>
            </p:cNvSpPr>
            <p:nvPr/>
          </p:nvSpPr>
          <p:spPr bwMode="auto">
            <a:xfrm>
              <a:off x="3356096" y="4817408"/>
              <a:ext cx="317659" cy="373432"/>
            </a:xfrm>
            <a:custGeom>
              <a:avLst/>
              <a:gdLst>
                <a:gd name="T0" fmla="*/ 196 w 262"/>
                <a:gd name="T1" fmla="*/ 16 h 308"/>
                <a:gd name="T2" fmla="*/ 48 w 262"/>
                <a:gd name="T3" fmla="*/ 0 h 308"/>
                <a:gd name="T4" fmla="*/ 42 w 262"/>
                <a:gd name="T5" fmla="*/ 2 h 308"/>
                <a:gd name="T6" fmla="*/ 34 w 262"/>
                <a:gd name="T7" fmla="*/ 10 h 308"/>
                <a:gd name="T8" fmla="*/ 32 w 262"/>
                <a:gd name="T9" fmla="*/ 62 h 308"/>
                <a:gd name="T10" fmla="*/ 42 w 262"/>
                <a:gd name="T11" fmla="*/ 64 h 308"/>
                <a:gd name="T12" fmla="*/ 176 w 262"/>
                <a:gd name="T13" fmla="*/ 196 h 308"/>
                <a:gd name="T14" fmla="*/ 118 w 262"/>
                <a:gd name="T15" fmla="*/ 254 h 308"/>
                <a:gd name="T16" fmla="*/ 32 w 262"/>
                <a:gd name="T17" fmla="*/ 292 h 308"/>
                <a:gd name="T18" fmla="*/ 34 w 262"/>
                <a:gd name="T19" fmla="*/ 300 h 308"/>
                <a:gd name="T20" fmla="*/ 42 w 262"/>
                <a:gd name="T21" fmla="*/ 308 h 308"/>
                <a:gd name="T22" fmla="*/ 246 w 262"/>
                <a:gd name="T23" fmla="*/ 308 h 308"/>
                <a:gd name="T24" fmla="*/ 252 w 262"/>
                <a:gd name="T25" fmla="*/ 308 h 308"/>
                <a:gd name="T26" fmla="*/ 262 w 262"/>
                <a:gd name="T27" fmla="*/ 300 h 308"/>
                <a:gd name="T28" fmla="*/ 262 w 262"/>
                <a:gd name="T29" fmla="*/ 82 h 308"/>
                <a:gd name="T30" fmla="*/ 178 w 262"/>
                <a:gd name="T31" fmla="*/ 84 h 308"/>
                <a:gd name="T32" fmla="*/ 196 w 262"/>
                <a:gd name="T33" fmla="*/ 42 h 308"/>
                <a:gd name="T34" fmla="*/ 220 w 262"/>
                <a:gd name="T35" fmla="*/ 66 h 308"/>
                <a:gd name="T36" fmla="*/ 178 w 262"/>
                <a:gd name="T37" fmla="*/ 84 h 308"/>
                <a:gd name="T38" fmla="*/ 124 w 262"/>
                <a:gd name="T39" fmla="*/ 214 h 308"/>
                <a:gd name="T40" fmla="*/ 116 w 262"/>
                <a:gd name="T41" fmla="*/ 226 h 308"/>
                <a:gd name="T42" fmla="*/ 4 w 262"/>
                <a:gd name="T43" fmla="*/ 114 h 308"/>
                <a:gd name="T44" fmla="*/ 0 w 262"/>
                <a:gd name="T45" fmla="*/ 110 h 308"/>
                <a:gd name="T46" fmla="*/ 14 w 262"/>
                <a:gd name="T47" fmla="*/ 104 h 308"/>
                <a:gd name="T48" fmla="*/ 36 w 262"/>
                <a:gd name="T49" fmla="*/ 82 h 308"/>
                <a:gd name="T50" fmla="*/ 32 w 262"/>
                <a:gd name="T51" fmla="*/ 78 h 308"/>
                <a:gd name="T52" fmla="*/ 26 w 262"/>
                <a:gd name="T53" fmla="*/ 92 h 308"/>
                <a:gd name="T54" fmla="*/ 136 w 262"/>
                <a:gd name="T55" fmla="*/ 202 h 308"/>
                <a:gd name="T56" fmla="*/ 148 w 262"/>
                <a:gd name="T57" fmla="*/ 194 h 308"/>
                <a:gd name="T58" fmla="*/ 36 w 262"/>
                <a:gd name="T59" fmla="*/ 82 h 308"/>
                <a:gd name="T60" fmla="*/ 172 w 262"/>
                <a:gd name="T61" fmla="*/ 228 h 308"/>
                <a:gd name="T62" fmla="*/ 158 w 262"/>
                <a:gd name="T63" fmla="*/ 236 h 308"/>
                <a:gd name="T64" fmla="*/ 152 w 262"/>
                <a:gd name="T65" fmla="*/ 244 h 308"/>
                <a:gd name="T66" fmla="*/ 182 w 262"/>
                <a:gd name="T67" fmla="*/ 26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308">
                  <a:moveTo>
                    <a:pt x="246" y="66"/>
                  </a:moveTo>
                  <a:lnTo>
                    <a:pt x="196" y="16"/>
                  </a:lnTo>
                  <a:lnTo>
                    <a:pt x="180" y="0"/>
                  </a:lnTo>
                  <a:lnTo>
                    <a:pt x="48" y="0"/>
                  </a:lnTo>
                  <a:lnTo>
                    <a:pt x="48" y="0"/>
                  </a:lnTo>
                  <a:lnTo>
                    <a:pt x="42" y="2"/>
                  </a:lnTo>
                  <a:lnTo>
                    <a:pt x="38" y="4"/>
                  </a:lnTo>
                  <a:lnTo>
                    <a:pt x="34" y="10"/>
                  </a:lnTo>
                  <a:lnTo>
                    <a:pt x="32" y="16"/>
                  </a:lnTo>
                  <a:lnTo>
                    <a:pt x="32" y="62"/>
                  </a:lnTo>
                  <a:lnTo>
                    <a:pt x="32" y="62"/>
                  </a:lnTo>
                  <a:lnTo>
                    <a:pt x="42" y="64"/>
                  </a:lnTo>
                  <a:lnTo>
                    <a:pt x="50" y="70"/>
                  </a:lnTo>
                  <a:lnTo>
                    <a:pt x="176" y="196"/>
                  </a:lnTo>
                  <a:lnTo>
                    <a:pt x="198" y="276"/>
                  </a:lnTo>
                  <a:lnTo>
                    <a:pt x="118" y="254"/>
                  </a:lnTo>
                  <a:lnTo>
                    <a:pt x="32" y="168"/>
                  </a:lnTo>
                  <a:lnTo>
                    <a:pt x="32" y="292"/>
                  </a:lnTo>
                  <a:lnTo>
                    <a:pt x="32" y="292"/>
                  </a:lnTo>
                  <a:lnTo>
                    <a:pt x="34" y="300"/>
                  </a:lnTo>
                  <a:lnTo>
                    <a:pt x="38" y="304"/>
                  </a:lnTo>
                  <a:lnTo>
                    <a:pt x="42" y="308"/>
                  </a:lnTo>
                  <a:lnTo>
                    <a:pt x="48" y="308"/>
                  </a:lnTo>
                  <a:lnTo>
                    <a:pt x="246" y="308"/>
                  </a:lnTo>
                  <a:lnTo>
                    <a:pt x="246" y="308"/>
                  </a:lnTo>
                  <a:lnTo>
                    <a:pt x="252" y="308"/>
                  </a:lnTo>
                  <a:lnTo>
                    <a:pt x="258" y="304"/>
                  </a:lnTo>
                  <a:lnTo>
                    <a:pt x="262" y="300"/>
                  </a:lnTo>
                  <a:lnTo>
                    <a:pt x="262" y="292"/>
                  </a:lnTo>
                  <a:lnTo>
                    <a:pt x="262" y="82"/>
                  </a:lnTo>
                  <a:lnTo>
                    <a:pt x="246" y="66"/>
                  </a:lnTo>
                  <a:close/>
                  <a:moveTo>
                    <a:pt x="178" y="84"/>
                  </a:moveTo>
                  <a:lnTo>
                    <a:pt x="178" y="24"/>
                  </a:lnTo>
                  <a:lnTo>
                    <a:pt x="196" y="42"/>
                  </a:lnTo>
                  <a:lnTo>
                    <a:pt x="196" y="66"/>
                  </a:lnTo>
                  <a:lnTo>
                    <a:pt x="220" y="66"/>
                  </a:lnTo>
                  <a:lnTo>
                    <a:pt x="238" y="84"/>
                  </a:lnTo>
                  <a:lnTo>
                    <a:pt x="178" y="84"/>
                  </a:lnTo>
                  <a:close/>
                  <a:moveTo>
                    <a:pt x="36" y="126"/>
                  </a:moveTo>
                  <a:lnTo>
                    <a:pt x="124" y="214"/>
                  </a:lnTo>
                  <a:lnTo>
                    <a:pt x="124" y="214"/>
                  </a:lnTo>
                  <a:lnTo>
                    <a:pt x="116" y="226"/>
                  </a:lnTo>
                  <a:lnTo>
                    <a:pt x="22" y="132"/>
                  </a:lnTo>
                  <a:lnTo>
                    <a:pt x="4" y="114"/>
                  </a:lnTo>
                  <a:lnTo>
                    <a:pt x="0" y="110"/>
                  </a:lnTo>
                  <a:lnTo>
                    <a:pt x="0" y="110"/>
                  </a:lnTo>
                  <a:lnTo>
                    <a:pt x="8" y="98"/>
                  </a:lnTo>
                  <a:lnTo>
                    <a:pt x="14" y="104"/>
                  </a:lnTo>
                  <a:lnTo>
                    <a:pt x="36" y="126"/>
                  </a:lnTo>
                  <a:close/>
                  <a:moveTo>
                    <a:pt x="36" y="82"/>
                  </a:moveTo>
                  <a:lnTo>
                    <a:pt x="32" y="78"/>
                  </a:lnTo>
                  <a:lnTo>
                    <a:pt x="32" y="78"/>
                  </a:lnTo>
                  <a:lnTo>
                    <a:pt x="20" y="86"/>
                  </a:lnTo>
                  <a:lnTo>
                    <a:pt x="26" y="92"/>
                  </a:lnTo>
                  <a:lnTo>
                    <a:pt x="48" y="114"/>
                  </a:lnTo>
                  <a:lnTo>
                    <a:pt x="136" y="202"/>
                  </a:lnTo>
                  <a:lnTo>
                    <a:pt x="136" y="202"/>
                  </a:lnTo>
                  <a:lnTo>
                    <a:pt x="148" y="194"/>
                  </a:lnTo>
                  <a:lnTo>
                    <a:pt x="54" y="100"/>
                  </a:lnTo>
                  <a:lnTo>
                    <a:pt x="36" y="82"/>
                  </a:lnTo>
                  <a:close/>
                  <a:moveTo>
                    <a:pt x="172" y="228"/>
                  </a:moveTo>
                  <a:lnTo>
                    <a:pt x="172" y="228"/>
                  </a:lnTo>
                  <a:lnTo>
                    <a:pt x="166" y="230"/>
                  </a:lnTo>
                  <a:lnTo>
                    <a:pt x="158" y="236"/>
                  </a:lnTo>
                  <a:lnTo>
                    <a:pt x="158" y="236"/>
                  </a:lnTo>
                  <a:lnTo>
                    <a:pt x="152" y="244"/>
                  </a:lnTo>
                  <a:lnTo>
                    <a:pt x="150" y="250"/>
                  </a:lnTo>
                  <a:lnTo>
                    <a:pt x="182" y="260"/>
                  </a:lnTo>
                  <a:lnTo>
                    <a:pt x="172" y="2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1" name="TextBox 40"/>
          <p:cNvSpPr txBox="1"/>
          <p:nvPr/>
        </p:nvSpPr>
        <p:spPr>
          <a:xfrm>
            <a:off x="533400" y="1556792"/>
            <a:ext cx="8077200" cy="704802"/>
          </a:xfrm>
          <a:prstGeom prst="rect">
            <a:avLst/>
          </a:prstGeom>
          <a:noFill/>
        </p:spPr>
        <p:txBody>
          <a:bodyPr wrap="square" lIns="0" tIns="0" rIns="0" bIns="0" rtlCol="0">
            <a:noAutofit/>
          </a:bodyPr>
          <a:lstStyle/>
          <a:p>
            <a:pPr indent="-274320">
              <a:spcAft>
                <a:spcPts val="900"/>
              </a:spcAft>
            </a:pPr>
            <a:r>
              <a:rPr lang="en-GB" sz="1600" b="1" dirty="0" smtClean="0">
                <a:latin typeface="Georgia" pitchFamily="18" charset="0"/>
              </a:rPr>
              <a:t>Some examples:</a:t>
            </a:r>
          </a:p>
        </p:txBody>
      </p:sp>
      <p:grpSp>
        <p:nvGrpSpPr>
          <p:cNvPr id="42" name="Group 41"/>
          <p:cNvGrpSpPr/>
          <p:nvPr/>
        </p:nvGrpSpPr>
        <p:grpSpPr>
          <a:xfrm>
            <a:off x="4706984" y="2752543"/>
            <a:ext cx="360000" cy="360000"/>
            <a:chOff x="4091659" y="3474401"/>
            <a:chExt cx="612000" cy="612000"/>
          </a:xfrm>
        </p:grpSpPr>
        <p:sp>
          <p:nvSpPr>
            <p:cNvPr id="43" name="Oval 42"/>
            <p:cNvSpPr/>
            <p:nvPr/>
          </p:nvSpPr>
          <p:spPr bwMode="ltGray">
            <a:xfrm>
              <a:off x="4091659" y="3474401"/>
              <a:ext cx="612000" cy="612000"/>
            </a:xfrm>
            <a:prstGeom prst="ellipse">
              <a:avLst/>
            </a:prstGeom>
            <a:solidFill>
              <a:schemeClr val="accent4"/>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44" name="Freeform 4990"/>
            <p:cNvSpPr>
              <a:spLocks noEditPoints="1"/>
            </p:cNvSpPr>
            <p:nvPr/>
          </p:nvSpPr>
          <p:spPr bwMode="auto">
            <a:xfrm>
              <a:off x="4254701" y="3589185"/>
              <a:ext cx="285917" cy="397376"/>
            </a:xfrm>
            <a:custGeom>
              <a:avLst/>
              <a:gdLst>
                <a:gd name="T0" fmla="*/ 0 w 236"/>
                <a:gd name="T1" fmla="*/ 16 h 328"/>
                <a:gd name="T2" fmla="*/ 220 w 236"/>
                <a:gd name="T3" fmla="*/ 328 h 328"/>
                <a:gd name="T4" fmla="*/ 236 w 236"/>
                <a:gd name="T5" fmla="*/ 16 h 328"/>
                <a:gd name="T6" fmla="*/ 66 w 236"/>
                <a:gd name="T7" fmla="*/ 290 h 328"/>
                <a:gd name="T8" fmla="*/ 40 w 236"/>
                <a:gd name="T9" fmla="*/ 300 h 328"/>
                <a:gd name="T10" fmla="*/ 36 w 236"/>
                <a:gd name="T11" fmla="*/ 270 h 328"/>
                <a:gd name="T12" fmla="*/ 64 w 236"/>
                <a:gd name="T13" fmla="*/ 274 h 328"/>
                <a:gd name="T14" fmla="*/ 60 w 236"/>
                <a:gd name="T15" fmla="*/ 252 h 328"/>
                <a:gd name="T16" fmla="*/ 34 w 236"/>
                <a:gd name="T17" fmla="*/ 244 h 328"/>
                <a:gd name="T18" fmla="*/ 56 w 236"/>
                <a:gd name="T19" fmla="*/ 220 h 328"/>
                <a:gd name="T20" fmla="*/ 66 w 236"/>
                <a:gd name="T21" fmla="*/ 196 h 328"/>
                <a:gd name="T22" fmla="*/ 44 w 236"/>
                <a:gd name="T23" fmla="*/ 206 h 328"/>
                <a:gd name="T24" fmla="*/ 34 w 236"/>
                <a:gd name="T25" fmla="*/ 180 h 328"/>
                <a:gd name="T26" fmla="*/ 62 w 236"/>
                <a:gd name="T27" fmla="*/ 178 h 328"/>
                <a:gd name="T28" fmla="*/ 62 w 236"/>
                <a:gd name="T29" fmla="*/ 158 h 328"/>
                <a:gd name="T30" fmla="*/ 34 w 236"/>
                <a:gd name="T31" fmla="*/ 154 h 328"/>
                <a:gd name="T32" fmla="*/ 44 w 236"/>
                <a:gd name="T33" fmla="*/ 128 h 328"/>
                <a:gd name="T34" fmla="*/ 66 w 236"/>
                <a:gd name="T35" fmla="*/ 150 h 328"/>
                <a:gd name="T36" fmla="*/ 88 w 236"/>
                <a:gd name="T37" fmla="*/ 300 h 328"/>
                <a:gd name="T38" fmla="*/ 78 w 236"/>
                <a:gd name="T39" fmla="*/ 278 h 328"/>
                <a:gd name="T40" fmla="*/ 106 w 236"/>
                <a:gd name="T41" fmla="*/ 268 h 328"/>
                <a:gd name="T42" fmla="*/ 110 w 236"/>
                <a:gd name="T43" fmla="*/ 248 h 328"/>
                <a:gd name="T44" fmla="*/ 82 w 236"/>
                <a:gd name="T45" fmla="*/ 250 h 328"/>
                <a:gd name="T46" fmla="*/ 86 w 236"/>
                <a:gd name="T47" fmla="*/ 222 h 328"/>
                <a:gd name="T48" fmla="*/ 112 w 236"/>
                <a:gd name="T49" fmla="*/ 230 h 328"/>
                <a:gd name="T50" fmla="*/ 102 w 236"/>
                <a:gd name="T51" fmla="*/ 206 h 328"/>
                <a:gd name="T52" fmla="*/ 78 w 236"/>
                <a:gd name="T53" fmla="*/ 184 h 328"/>
                <a:gd name="T54" fmla="*/ 102 w 236"/>
                <a:gd name="T55" fmla="*/ 174 h 328"/>
                <a:gd name="T56" fmla="*/ 112 w 236"/>
                <a:gd name="T57" fmla="*/ 150 h 328"/>
                <a:gd name="T58" fmla="*/ 86 w 236"/>
                <a:gd name="T59" fmla="*/ 160 h 328"/>
                <a:gd name="T60" fmla="*/ 82 w 236"/>
                <a:gd name="T61" fmla="*/ 130 h 328"/>
                <a:gd name="T62" fmla="*/ 110 w 236"/>
                <a:gd name="T63" fmla="*/ 134 h 328"/>
                <a:gd name="T64" fmla="*/ 150 w 236"/>
                <a:gd name="T65" fmla="*/ 300 h 328"/>
                <a:gd name="T66" fmla="*/ 124 w 236"/>
                <a:gd name="T67" fmla="*/ 290 h 328"/>
                <a:gd name="T68" fmla="*/ 148 w 236"/>
                <a:gd name="T69" fmla="*/ 268 h 328"/>
                <a:gd name="T70" fmla="*/ 158 w 236"/>
                <a:gd name="T71" fmla="*/ 244 h 328"/>
                <a:gd name="T72" fmla="*/ 134 w 236"/>
                <a:gd name="T73" fmla="*/ 254 h 328"/>
                <a:gd name="T74" fmla="*/ 126 w 236"/>
                <a:gd name="T75" fmla="*/ 226 h 328"/>
                <a:gd name="T76" fmla="*/ 154 w 236"/>
                <a:gd name="T77" fmla="*/ 224 h 328"/>
                <a:gd name="T78" fmla="*/ 154 w 236"/>
                <a:gd name="T79" fmla="*/ 204 h 328"/>
                <a:gd name="T80" fmla="*/ 126 w 236"/>
                <a:gd name="T81" fmla="*/ 200 h 328"/>
                <a:gd name="T82" fmla="*/ 134 w 236"/>
                <a:gd name="T83" fmla="*/ 174 h 328"/>
                <a:gd name="T84" fmla="*/ 158 w 236"/>
                <a:gd name="T85" fmla="*/ 196 h 328"/>
                <a:gd name="T86" fmla="*/ 134 w 236"/>
                <a:gd name="T87" fmla="*/ 160 h 328"/>
                <a:gd name="T88" fmla="*/ 124 w 236"/>
                <a:gd name="T89" fmla="*/ 138 h 328"/>
                <a:gd name="T90" fmla="*/ 150 w 236"/>
                <a:gd name="T91" fmla="*/ 128 h 328"/>
                <a:gd name="T92" fmla="*/ 202 w 236"/>
                <a:gd name="T93" fmla="*/ 290 h 328"/>
                <a:gd name="T94" fmla="*/ 176 w 236"/>
                <a:gd name="T95" fmla="*/ 300 h 328"/>
                <a:gd name="T96" fmla="*/ 172 w 236"/>
                <a:gd name="T97" fmla="*/ 226 h 328"/>
                <a:gd name="T98" fmla="*/ 200 w 236"/>
                <a:gd name="T99" fmla="*/ 224 h 328"/>
                <a:gd name="T100" fmla="*/ 200 w 236"/>
                <a:gd name="T101" fmla="*/ 204 h 328"/>
                <a:gd name="T102" fmla="*/ 172 w 236"/>
                <a:gd name="T103" fmla="*/ 200 h 328"/>
                <a:gd name="T104" fmla="*/ 180 w 236"/>
                <a:gd name="T105" fmla="*/ 174 h 328"/>
                <a:gd name="T106" fmla="*/ 202 w 236"/>
                <a:gd name="T107" fmla="*/ 196 h 328"/>
                <a:gd name="T108" fmla="*/ 180 w 236"/>
                <a:gd name="T109" fmla="*/ 160 h 328"/>
                <a:gd name="T110" fmla="*/ 170 w 236"/>
                <a:gd name="T111" fmla="*/ 138 h 328"/>
                <a:gd name="T112" fmla="*/ 196 w 236"/>
                <a:gd name="T113" fmla="*/ 128 h 328"/>
                <a:gd name="T114" fmla="*/ 202 w 236"/>
                <a:gd name="T115" fmla="*/ 88 h 328"/>
                <a:gd name="T116" fmla="*/ 36 w 236"/>
                <a:gd name="T117" fmla="*/ 92 h 328"/>
                <a:gd name="T118" fmla="*/ 40 w 236"/>
                <a:gd name="T119" fmla="*/ 48 h 328"/>
                <a:gd name="T120" fmla="*/ 202 w 236"/>
                <a:gd name="T121" fmla="*/ 5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328">
                  <a:moveTo>
                    <a:pt x="220" y="0"/>
                  </a:moveTo>
                  <a:lnTo>
                    <a:pt x="16" y="0"/>
                  </a:lnTo>
                  <a:lnTo>
                    <a:pt x="16" y="0"/>
                  </a:lnTo>
                  <a:lnTo>
                    <a:pt x="10" y="2"/>
                  </a:lnTo>
                  <a:lnTo>
                    <a:pt x="6" y="6"/>
                  </a:lnTo>
                  <a:lnTo>
                    <a:pt x="2" y="10"/>
                  </a:lnTo>
                  <a:lnTo>
                    <a:pt x="0" y="16"/>
                  </a:lnTo>
                  <a:lnTo>
                    <a:pt x="0" y="312"/>
                  </a:lnTo>
                  <a:lnTo>
                    <a:pt x="0" y="312"/>
                  </a:lnTo>
                  <a:lnTo>
                    <a:pt x="2" y="318"/>
                  </a:lnTo>
                  <a:lnTo>
                    <a:pt x="6" y="322"/>
                  </a:lnTo>
                  <a:lnTo>
                    <a:pt x="10" y="326"/>
                  </a:lnTo>
                  <a:lnTo>
                    <a:pt x="16" y="328"/>
                  </a:lnTo>
                  <a:lnTo>
                    <a:pt x="220" y="328"/>
                  </a:lnTo>
                  <a:lnTo>
                    <a:pt x="220" y="328"/>
                  </a:lnTo>
                  <a:lnTo>
                    <a:pt x="226" y="326"/>
                  </a:lnTo>
                  <a:lnTo>
                    <a:pt x="230" y="322"/>
                  </a:lnTo>
                  <a:lnTo>
                    <a:pt x="234" y="318"/>
                  </a:lnTo>
                  <a:lnTo>
                    <a:pt x="236" y="312"/>
                  </a:lnTo>
                  <a:lnTo>
                    <a:pt x="236" y="16"/>
                  </a:lnTo>
                  <a:lnTo>
                    <a:pt x="236" y="16"/>
                  </a:lnTo>
                  <a:lnTo>
                    <a:pt x="234" y="10"/>
                  </a:lnTo>
                  <a:lnTo>
                    <a:pt x="230" y="6"/>
                  </a:lnTo>
                  <a:lnTo>
                    <a:pt x="226" y="2"/>
                  </a:lnTo>
                  <a:lnTo>
                    <a:pt x="220" y="0"/>
                  </a:lnTo>
                  <a:lnTo>
                    <a:pt x="220" y="0"/>
                  </a:lnTo>
                  <a:close/>
                  <a:moveTo>
                    <a:pt x="66" y="290"/>
                  </a:moveTo>
                  <a:lnTo>
                    <a:pt x="66" y="290"/>
                  </a:lnTo>
                  <a:lnTo>
                    <a:pt x="64" y="294"/>
                  </a:lnTo>
                  <a:lnTo>
                    <a:pt x="62" y="296"/>
                  </a:lnTo>
                  <a:lnTo>
                    <a:pt x="60" y="300"/>
                  </a:lnTo>
                  <a:lnTo>
                    <a:pt x="56" y="300"/>
                  </a:lnTo>
                  <a:lnTo>
                    <a:pt x="44" y="300"/>
                  </a:lnTo>
                  <a:lnTo>
                    <a:pt x="44" y="300"/>
                  </a:lnTo>
                  <a:lnTo>
                    <a:pt x="40" y="300"/>
                  </a:lnTo>
                  <a:lnTo>
                    <a:pt x="36" y="296"/>
                  </a:lnTo>
                  <a:lnTo>
                    <a:pt x="34" y="294"/>
                  </a:lnTo>
                  <a:lnTo>
                    <a:pt x="34" y="290"/>
                  </a:lnTo>
                  <a:lnTo>
                    <a:pt x="34" y="278"/>
                  </a:lnTo>
                  <a:lnTo>
                    <a:pt x="34" y="278"/>
                  </a:lnTo>
                  <a:lnTo>
                    <a:pt x="34" y="274"/>
                  </a:lnTo>
                  <a:lnTo>
                    <a:pt x="36" y="270"/>
                  </a:lnTo>
                  <a:lnTo>
                    <a:pt x="40" y="268"/>
                  </a:lnTo>
                  <a:lnTo>
                    <a:pt x="44" y="268"/>
                  </a:lnTo>
                  <a:lnTo>
                    <a:pt x="56" y="268"/>
                  </a:lnTo>
                  <a:lnTo>
                    <a:pt x="56" y="268"/>
                  </a:lnTo>
                  <a:lnTo>
                    <a:pt x="60" y="268"/>
                  </a:lnTo>
                  <a:lnTo>
                    <a:pt x="62" y="270"/>
                  </a:lnTo>
                  <a:lnTo>
                    <a:pt x="64" y="274"/>
                  </a:lnTo>
                  <a:lnTo>
                    <a:pt x="66" y="278"/>
                  </a:lnTo>
                  <a:lnTo>
                    <a:pt x="66" y="290"/>
                  </a:lnTo>
                  <a:close/>
                  <a:moveTo>
                    <a:pt x="66" y="244"/>
                  </a:moveTo>
                  <a:lnTo>
                    <a:pt x="66" y="244"/>
                  </a:lnTo>
                  <a:lnTo>
                    <a:pt x="64" y="248"/>
                  </a:lnTo>
                  <a:lnTo>
                    <a:pt x="62" y="250"/>
                  </a:lnTo>
                  <a:lnTo>
                    <a:pt x="60" y="252"/>
                  </a:lnTo>
                  <a:lnTo>
                    <a:pt x="56" y="254"/>
                  </a:lnTo>
                  <a:lnTo>
                    <a:pt x="44" y="254"/>
                  </a:lnTo>
                  <a:lnTo>
                    <a:pt x="44" y="254"/>
                  </a:lnTo>
                  <a:lnTo>
                    <a:pt x="40" y="252"/>
                  </a:lnTo>
                  <a:lnTo>
                    <a:pt x="36" y="250"/>
                  </a:lnTo>
                  <a:lnTo>
                    <a:pt x="34" y="248"/>
                  </a:lnTo>
                  <a:lnTo>
                    <a:pt x="34" y="244"/>
                  </a:lnTo>
                  <a:lnTo>
                    <a:pt x="34" y="230"/>
                  </a:lnTo>
                  <a:lnTo>
                    <a:pt x="34" y="230"/>
                  </a:lnTo>
                  <a:lnTo>
                    <a:pt x="34" y="226"/>
                  </a:lnTo>
                  <a:lnTo>
                    <a:pt x="36" y="224"/>
                  </a:lnTo>
                  <a:lnTo>
                    <a:pt x="40" y="222"/>
                  </a:lnTo>
                  <a:lnTo>
                    <a:pt x="44" y="220"/>
                  </a:lnTo>
                  <a:lnTo>
                    <a:pt x="56" y="220"/>
                  </a:lnTo>
                  <a:lnTo>
                    <a:pt x="56" y="220"/>
                  </a:lnTo>
                  <a:lnTo>
                    <a:pt x="60" y="222"/>
                  </a:lnTo>
                  <a:lnTo>
                    <a:pt x="62" y="224"/>
                  </a:lnTo>
                  <a:lnTo>
                    <a:pt x="64" y="226"/>
                  </a:lnTo>
                  <a:lnTo>
                    <a:pt x="66" y="230"/>
                  </a:lnTo>
                  <a:lnTo>
                    <a:pt x="66" y="244"/>
                  </a:lnTo>
                  <a:close/>
                  <a:moveTo>
                    <a:pt x="66" y="196"/>
                  </a:moveTo>
                  <a:lnTo>
                    <a:pt x="66" y="196"/>
                  </a:lnTo>
                  <a:lnTo>
                    <a:pt x="64" y="200"/>
                  </a:lnTo>
                  <a:lnTo>
                    <a:pt x="62" y="204"/>
                  </a:lnTo>
                  <a:lnTo>
                    <a:pt x="60" y="206"/>
                  </a:lnTo>
                  <a:lnTo>
                    <a:pt x="56" y="206"/>
                  </a:lnTo>
                  <a:lnTo>
                    <a:pt x="44" y="206"/>
                  </a:lnTo>
                  <a:lnTo>
                    <a:pt x="44" y="206"/>
                  </a:lnTo>
                  <a:lnTo>
                    <a:pt x="40" y="206"/>
                  </a:lnTo>
                  <a:lnTo>
                    <a:pt x="36" y="204"/>
                  </a:lnTo>
                  <a:lnTo>
                    <a:pt x="34" y="200"/>
                  </a:lnTo>
                  <a:lnTo>
                    <a:pt x="34" y="196"/>
                  </a:lnTo>
                  <a:lnTo>
                    <a:pt x="34" y="184"/>
                  </a:lnTo>
                  <a:lnTo>
                    <a:pt x="34" y="184"/>
                  </a:lnTo>
                  <a:lnTo>
                    <a:pt x="34" y="180"/>
                  </a:lnTo>
                  <a:lnTo>
                    <a:pt x="36" y="178"/>
                  </a:lnTo>
                  <a:lnTo>
                    <a:pt x="40" y="176"/>
                  </a:lnTo>
                  <a:lnTo>
                    <a:pt x="44" y="174"/>
                  </a:lnTo>
                  <a:lnTo>
                    <a:pt x="56" y="174"/>
                  </a:lnTo>
                  <a:lnTo>
                    <a:pt x="56" y="174"/>
                  </a:lnTo>
                  <a:lnTo>
                    <a:pt x="60" y="176"/>
                  </a:lnTo>
                  <a:lnTo>
                    <a:pt x="62" y="178"/>
                  </a:lnTo>
                  <a:lnTo>
                    <a:pt x="64" y="180"/>
                  </a:lnTo>
                  <a:lnTo>
                    <a:pt x="66" y="184"/>
                  </a:lnTo>
                  <a:lnTo>
                    <a:pt x="66" y="196"/>
                  </a:lnTo>
                  <a:close/>
                  <a:moveTo>
                    <a:pt x="66" y="150"/>
                  </a:moveTo>
                  <a:lnTo>
                    <a:pt x="66" y="150"/>
                  </a:lnTo>
                  <a:lnTo>
                    <a:pt x="64" y="154"/>
                  </a:lnTo>
                  <a:lnTo>
                    <a:pt x="62" y="158"/>
                  </a:lnTo>
                  <a:lnTo>
                    <a:pt x="60" y="160"/>
                  </a:lnTo>
                  <a:lnTo>
                    <a:pt x="56" y="160"/>
                  </a:lnTo>
                  <a:lnTo>
                    <a:pt x="44" y="160"/>
                  </a:lnTo>
                  <a:lnTo>
                    <a:pt x="44" y="160"/>
                  </a:lnTo>
                  <a:lnTo>
                    <a:pt x="40" y="160"/>
                  </a:lnTo>
                  <a:lnTo>
                    <a:pt x="36" y="158"/>
                  </a:lnTo>
                  <a:lnTo>
                    <a:pt x="34" y="154"/>
                  </a:lnTo>
                  <a:lnTo>
                    <a:pt x="34" y="150"/>
                  </a:lnTo>
                  <a:lnTo>
                    <a:pt x="34" y="138"/>
                  </a:lnTo>
                  <a:lnTo>
                    <a:pt x="34" y="138"/>
                  </a:lnTo>
                  <a:lnTo>
                    <a:pt x="34" y="134"/>
                  </a:lnTo>
                  <a:lnTo>
                    <a:pt x="36" y="130"/>
                  </a:lnTo>
                  <a:lnTo>
                    <a:pt x="40" y="128"/>
                  </a:lnTo>
                  <a:lnTo>
                    <a:pt x="44" y="128"/>
                  </a:lnTo>
                  <a:lnTo>
                    <a:pt x="56" y="128"/>
                  </a:lnTo>
                  <a:lnTo>
                    <a:pt x="56" y="128"/>
                  </a:lnTo>
                  <a:lnTo>
                    <a:pt x="60" y="128"/>
                  </a:lnTo>
                  <a:lnTo>
                    <a:pt x="62" y="130"/>
                  </a:lnTo>
                  <a:lnTo>
                    <a:pt x="64" y="134"/>
                  </a:lnTo>
                  <a:lnTo>
                    <a:pt x="66" y="138"/>
                  </a:lnTo>
                  <a:lnTo>
                    <a:pt x="66" y="150"/>
                  </a:lnTo>
                  <a:close/>
                  <a:moveTo>
                    <a:pt x="112" y="290"/>
                  </a:moveTo>
                  <a:lnTo>
                    <a:pt x="112" y="290"/>
                  </a:lnTo>
                  <a:lnTo>
                    <a:pt x="110" y="294"/>
                  </a:lnTo>
                  <a:lnTo>
                    <a:pt x="108" y="296"/>
                  </a:lnTo>
                  <a:lnTo>
                    <a:pt x="106" y="300"/>
                  </a:lnTo>
                  <a:lnTo>
                    <a:pt x="102" y="300"/>
                  </a:lnTo>
                  <a:lnTo>
                    <a:pt x="88" y="300"/>
                  </a:lnTo>
                  <a:lnTo>
                    <a:pt x="88" y="300"/>
                  </a:lnTo>
                  <a:lnTo>
                    <a:pt x="86" y="300"/>
                  </a:lnTo>
                  <a:lnTo>
                    <a:pt x="82" y="296"/>
                  </a:lnTo>
                  <a:lnTo>
                    <a:pt x="80" y="294"/>
                  </a:lnTo>
                  <a:lnTo>
                    <a:pt x="78" y="290"/>
                  </a:lnTo>
                  <a:lnTo>
                    <a:pt x="78" y="278"/>
                  </a:lnTo>
                  <a:lnTo>
                    <a:pt x="78" y="278"/>
                  </a:lnTo>
                  <a:lnTo>
                    <a:pt x="80" y="274"/>
                  </a:lnTo>
                  <a:lnTo>
                    <a:pt x="82" y="270"/>
                  </a:lnTo>
                  <a:lnTo>
                    <a:pt x="86" y="268"/>
                  </a:lnTo>
                  <a:lnTo>
                    <a:pt x="88" y="268"/>
                  </a:lnTo>
                  <a:lnTo>
                    <a:pt x="102" y="268"/>
                  </a:lnTo>
                  <a:lnTo>
                    <a:pt x="102" y="268"/>
                  </a:lnTo>
                  <a:lnTo>
                    <a:pt x="106" y="268"/>
                  </a:lnTo>
                  <a:lnTo>
                    <a:pt x="108" y="270"/>
                  </a:lnTo>
                  <a:lnTo>
                    <a:pt x="110" y="274"/>
                  </a:lnTo>
                  <a:lnTo>
                    <a:pt x="112" y="278"/>
                  </a:lnTo>
                  <a:lnTo>
                    <a:pt x="112" y="290"/>
                  </a:lnTo>
                  <a:close/>
                  <a:moveTo>
                    <a:pt x="112" y="244"/>
                  </a:moveTo>
                  <a:lnTo>
                    <a:pt x="112" y="244"/>
                  </a:lnTo>
                  <a:lnTo>
                    <a:pt x="110" y="248"/>
                  </a:lnTo>
                  <a:lnTo>
                    <a:pt x="108" y="250"/>
                  </a:lnTo>
                  <a:lnTo>
                    <a:pt x="106" y="252"/>
                  </a:lnTo>
                  <a:lnTo>
                    <a:pt x="102" y="254"/>
                  </a:lnTo>
                  <a:lnTo>
                    <a:pt x="88" y="254"/>
                  </a:lnTo>
                  <a:lnTo>
                    <a:pt x="88" y="254"/>
                  </a:lnTo>
                  <a:lnTo>
                    <a:pt x="86" y="252"/>
                  </a:lnTo>
                  <a:lnTo>
                    <a:pt x="82" y="250"/>
                  </a:lnTo>
                  <a:lnTo>
                    <a:pt x="80" y="248"/>
                  </a:lnTo>
                  <a:lnTo>
                    <a:pt x="78" y="244"/>
                  </a:lnTo>
                  <a:lnTo>
                    <a:pt x="78" y="230"/>
                  </a:lnTo>
                  <a:lnTo>
                    <a:pt x="78" y="230"/>
                  </a:lnTo>
                  <a:lnTo>
                    <a:pt x="80" y="226"/>
                  </a:lnTo>
                  <a:lnTo>
                    <a:pt x="82" y="224"/>
                  </a:lnTo>
                  <a:lnTo>
                    <a:pt x="86" y="222"/>
                  </a:lnTo>
                  <a:lnTo>
                    <a:pt x="88" y="220"/>
                  </a:lnTo>
                  <a:lnTo>
                    <a:pt x="102" y="220"/>
                  </a:lnTo>
                  <a:lnTo>
                    <a:pt x="102" y="220"/>
                  </a:lnTo>
                  <a:lnTo>
                    <a:pt x="106" y="222"/>
                  </a:lnTo>
                  <a:lnTo>
                    <a:pt x="108" y="224"/>
                  </a:lnTo>
                  <a:lnTo>
                    <a:pt x="110" y="226"/>
                  </a:lnTo>
                  <a:lnTo>
                    <a:pt x="112" y="230"/>
                  </a:lnTo>
                  <a:lnTo>
                    <a:pt x="112" y="244"/>
                  </a:lnTo>
                  <a:close/>
                  <a:moveTo>
                    <a:pt x="112" y="196"/>
                  </a:moveTo>
                  <a:lnTo>
                    <a:pt x="112" y="196"/>
                  </a:lnTo>
                  <a:lnTo>
                    <a:pt x="110" y="200"/>
                  </a:lnTo>
                  <a:lnTo>
                    <a:pt x="108" y="204"/>
                  </a:lnTo>
                  <a:lnTo>
                    <a:pt x="106" y="206"/>
                  </a:lnTo>
                  <a:lnTo>
                    <a:pt x="102" y="206"/>
                  </a:lnTo>
                  <a:lnTo>
                    <a:pt x="88" y="206"/>
                  </a:lnTo>
                  <a:lnTo>
                    <a:pt x="88" y="206"/>
                  </a:lnTo>
                  <a:lnTo>
                    <a:pt x="86" y="206"/>
                  </a:lnTo>
                  <a:lnTo>
                    <a:pt x="82" y="204"/>
                  </a:lnTo>
                  <a:lnTo>
                    <a:pt x="80" y="200"/>
                  </a:lnTo>
                  <a:lnTo>
                    <a:pt x="78" y="196"/>
                  </a:lnTo>
                  <a:lnTo>
                    <a:pt x="78" y="184"/>
                  </a:lnTo>
                  <a:lnTo>
                    <a:pt x="78" y="184"/>
                  </a:lnTo>
                  <a:lnTo>
                    <a:pt x="80" y="180"/>
                  </a:lnTo>
                  <a:lnTo>
                    <a:pt x="82" y="178"/>
                  </a:lnTo>
                  <a:lnTo>
                    <a:pt x="86" y="176"/>
                  </a:lnTo>
                  <a:lnTo>
                    <a:pt x="88" y="174"/>
                  </a:lnTo>
                  <a:lnTo>
                    <a:pt x="102" y="174"/>
                  </a:lnTo>
                  <a:lnTo>
                    <a:pt x="102" y="174"/>
                  </a:lnTo>
                  <a:lnTo>
                    <a:pt x="106" y="176"/>
                  </a:lnTo>
                  <a:lnTo>
                    <a:pt x="108" y="178"/>
                  </a:lnTo>
                  <a:lnTo>
                    <a:pt x="110" y="180"/>
                  </a:lnTo>
                  <a:lnTo>
                    <a:pt x="112" y="184"/>
                  </a:lnTo>
                  <a:lnTo>
                    <a:pt x="112" y="196"/>
                  </a:lnTo>
                  <a:close/>
                  <a:moveTo>
                    <a:pt x="112" y="150"/>
                  </a:moveTo>
                  <a:lnTo>
                    <a:pt x="112" y="150"/>
                  </a:lnTo>
                  <a:lnTo>
                    <a:pt x="110" y="154"/>
                  </a:lnTo>
                  <a:lnTo>
                    <a:pt x="108" y="158"/>
                  </a:lnTo>
                  <a:lnTo>
                    <a:pt x="106" y="160"/>
                  </a:lnTo>
                  <a:lnTo>
                    <a:pt x="102" y="160"/>
                  </a:lnTo>
                  <a:lnTo>
                    <a:pt x="88" y="160"/>
                  </a:lnTo>
                  <a:lnTo>
                    <a:pt x="88" y="160"/>
                  </a:lnTo>
                  <a:lnTo>
                    <a:pt x="86" y="160"/>
                  </a:lnTo>
                  <a:lnTo>
                    <a:pt x="82" y="158"/>
                  </a:lnTo>
                  <a:lnTo>
                    <a:pt x="80" y="154"/>
                  </a:lnTo>
                  <a:lnTo>
                    <a:pt x="78" y="150"/>
                  </a:lnTo>
                  <a:lnTo>
                    <a:pt x="78" y="138"/>
                  </a:lnTo>
                  <a:lnTo>
                    <a:pt x="78" y="138"/>
                  </a:lnTo>
                  <a:lnTo>
                    <a:pt x="80" y="134"/>
                  </a:lnTo>
                  <a:lnTo>
                    <a:pt x="82" y="130"/>
                  </a:lnTo>
                  <a:lnTo>
                    <a:pt x="86" y="128"/>
                  </a:lnTo>
                  <a:lnTo>
                    <a:pt x="88" y="128"/>
                  </a:lnTo>
                  <a:lnTo>
                    <a:pt x="102" y="128"/>
                  </a:lnTo>
                  <a:lnTo>
                    <a:pt x="102" y="128"/>
                  </a:lnTo>
                  <a:lnTo>
                    <a:pt x="106" y="128"/>
                  </a:lnTo>
                  <a:lnTo>
                    <a:pt x="108" y="130"/>
                  </a:lnTo>
                  <a:lnTo>
                    <a:pt x="110" y="134"/>
                  </a:lnTo>
                  <a:lnTo>
                    <a:pt x="112" y="138"/>
                  </a:lnTo>
                  <a:lnTo>
                    <a:pt x="112" y="150"/>
                  </a:lnTo>
                  <a:close/>
                  <a:moveTo>
                    <a:pt x="158" y="290"/>
                  </a:moveTo>
                  <a:lnTo>
                    <a:pt x="158" y="290"/>
                  </a:lnTo>
                  <a:lnTo>
                    <a:pt x="156" y="294"/>
                  </a:lnTo>
                  <a:lnTo>
                    <a:pt x="154" y="296"/>
                  </a:lnTo>
                  <a:lnTo>
                    <a:pt x="150" y="300"/>
                  </a:lnTo>
                  <a:lnTo>
                    <a:pt x="148" y="300"/>
                  </a:lnTo>
                  <a:lnTo>
                    <a:pt x="134" y="300"/>
                  </a:lnTo>
                  <a:lnTo>
                    <a:pt x="134" y="300"/>
                  </a:lnTo>
                  <a:lnTo>
                    <a:pt x="130" y="300"/>
                  </a:lnTo>
                  <a:lnTo>
                    <a:pt x="128" y="296"/>
                  </a:lnTo>
                  <a:lnTo>
                    <a:pt x="126" y="294"/>
                  </a:lnTo>
                  <a:lnTo>
                    <a:pt x="124" y="290"/>
                  </a:lnTo>
                  <a:lnTo>
                    <a:pt x="124" y="278"/>
                  </a:lnTo>
                  <a:lnTo>
                    <a:pt x="124" y="278"/>
                  </a:lnTo>
                  <a:lnTo>
                    <a:pt x="126" y="274"/>
                  </a:lnTo>
                  <a:lnTo>
                    <a:pt x="128" y="270"/>
                  </a:lnTo>
                  <a:lnTo>
                    <a:pt x="130" y="268"/>
                  </a:lnTo>
                  <a:lnTo>
                    <a:pt x="134" y="268"/>
                  </a:lnTo>
                  <a:lnTo>
                    <a:pt x="148" y="268"/>
                  </a:lnTo>
                  <a:lnTo>
                    <a:pt x="148" y="268"/>
                  </a:lnTo>
                  <a:lnTo>
                    <a:pt x="150" y="268"/>
                  </a:lnTo>
                  <a:lnTo>
                    <a:pt x="154" y="270"/>
                  </a:lnTo>
                  <a:lnTo>
                    <a:pt x="156" y="274"/>
                  </a:lnTo>
                  <a:lnTo>
                    <a:pt x="158" y="278"/>
                  </a:lnTo>
                  <a:lnTo>
                    <a:pt x="158" y="290"/>
                  </a:lnTo>
                  <a:close/>
                  <a:moveTo>
                    <a:pt x="158" y="244"/>
                  </a:moveTo>
                  <a:lnTo>
                    <a:pt x="158" y="244"/>
                  </a:lnTo>
                  <a:lnTo>
                    <a:pt x="156" y="248"/>
                  </a:lnTo>
                  <a:lnTo>
                    <a:pt x="154" y="250"/>
                  </a:lnTo>
                  <a:lnTo>
                    <a:pt x="150" y="252"/>
                  </a:lnTo>
                  <a:lnTo>
                    <a:pt x="148" y="254"/>
                  </a:lnTo>
                  <a:lnTo>
                    <a:pt x="134" y="254"/>
                  </a:lnTo>
                  <a:lnTo>
                    <a:pt x="134" y="254"/>
                  </a:lnTo>
                  <a:lnTo>
                    <a:pt x="130" y="252"/>
                  </a:lnTo>
                  <a:lnTo>
                    <a:pt x="128" y="250"/>
                  </a:lnTo>
                  <a:lnTo>
                    <a:pt x="126" y="248"/>
                  </a:lnTo>
                  <a:lnTo>
                    <a:pt x="124" y="244"/>
                  </a:lnTo>
                  <a:lnTo>
                    <a:pt x="124" y="230"/>
                  </a:lnTo>
                  <a:lnTo>
                    <a:pt x="124" y="230"/>
                  </a:lnTo>
                  <a:lnTo>
                    <a:pt x="126" y="226"/>
                  </a:lnTo>
                  <a:lnTo>
                    <a:pt x="128" y="224"/>
                  </a:lnTo>
                  <a:lnTo>
                    <a:pt x="130" y="222"/>
                  </a:lnTo>
                  <a:lnTo>
                    <a:pt x="134" y="220"/>
                  </a:lnTo>
                  <a:lnTo>
                    <a:pt x="148" y="220"/>
                  </a:lnTo>
                  <a:lnTo>
                    <a:pt x="148" y="220"/>
                  </a:lnTo>
                  <a:lnTo>
                    <a:pt x="150" y="222"/>
                  </a:lnTo>
                  <a:lnTo>
                    <a:pt x="154" y="224"/>
                  </a:lnTo>
                  <a:lnTo>
                    <a:pt x="156" y="226"/>
                  </a:lnTo>
                  <a:lnTo>
                    <a:pt x="158" y="230"/>
                  </a:lnTo>
                  <a:lnTo>
                    <a:pt x="158" y="244"/>
                  </a:lnTo>
                  <a:close/>
                  <a:moveTo>
                    <a:pt x="158" y="196"/>
                  </a:moveTo>
                  <a:lnTo>
                    <a:pt x="158" y="196"/>
                  </a:lnTo>
                  <a:lnTo>
                    <a:pt x="156" y="200"/>
                  </a:lnTo>
                  <a:lnTo>
                    <a:pt x="154" y="204"/>
                  </a:lnTo>
                  <a:lnTo>
                    <a:pt x="150" y="206"/>
                  </a:lnTo>
                  <a:lnTo>
                    <a:pt x="148" y="206"/>
                  </a:lnTo>
                  <a:lnTo>
                    <a:pt x="134" y="206"/>
                  </a:lnTo>
                  <a:lnTo>
                    <a:pt x="134" y="206"/>
                  </a:lnTo>
                  <a:lnTo>
                    <a:pt x="130" y="206"/>
                  </a:lnTo>
                  <a:lnTo>
                    <a:pt x="128" y="204"/>
                  </a:lnTo>
                  <a:lnTo>
                    <a:pt x="126" y="200"/>
                  </a:lnTo>
                  <a:lnTo>
                    <a:pt x="124" y="196"/>
                  </a:lnTo>
                  <a:lnTo>
                    <a:pt x="124" y="184"/>
                  </a:lnTo>
                  <a:lnTo>
                    <a:pt x="124" y="184"/>
                  </a:lnTo>
                  <a:lnTo>
                    <a:pt x="126" y="180"/>
                  </a:lnTo>
                  <a:lnTo>
                    <a:pt x="128" y="178"/>
                  </a:lnTo>
                  <a:lnTo>
                    <a:pt x="130" y="176"/>
                  </a:lnTo>
                  <a:lnTo>
                    <a:pt x="134" y="174"/>
                  </a:lnTo>
                  <a:lnTo>
                    <a:pt x="148" y="174"/>
                  </a:lnTo>
                  <a:lnTo>
                    <a:pt x="148" y="174"/>
                  </a:lnTo>
                  <a:lnTo>
                    <a:pt x="150" y="176"/>
                  </a:lnTo>
                  <a:lnTo>
                    <a:pt x="154" y="178"/>
                  </a:lnTo>
                  <a:lnTo>
                    <a:pt x="156" y="180"/>
                  </a:lnTo>
                  <a:lnTo>
                    <a:pt x="158" y="184"/>
                  </a:lnTo>
                  <a:lnTo>
                    <a:pt x="158" y="196"/>
                  </a:lnTo>
                  <a:close/>
                  <a:moveTo>
                    <a:pt x="158" y="150"/>
                  </a:moveTo>
                  <a:lnTo>
                    <a:pt x="158" y="150"/>
                  </a:lnTo>
                  <a:lnTo>
                    <a:pt x="156" y="154"/>
                  </a:lnTo>
                  <a:lnTo>
                    <a:pt x="154" y="158"/>
                  </a:lnTo>
                  <a:lnTo>
                    <a:pt x="150" y="160"/>
                  </a:lnTo>
                  <a:lnTo>
                    <a:pt x="148" y="160"/>
                  </a:lnTo>
                  <a:lnTo>
                    <a:pt x="134" y="160"/>
                  </a:lnTo>
                  <a:lnTo>
                    <a:pt x="134" y="160"/>
                  </a:lnTo>
                  <a:lnTo>
                    <a:pt x="130" y="160"/>
                  </a:lnTo>
                  <a:lnTo>
                    <a:pt x="128" y="158"/>
                  </a:lnTo>
                  <a:lnTo>
                    <a:pt x="126" y="154"/>
                  </a:lnTo>
                  <a:lnTo>
                    <a:pt x="124" y="150"/>
                  </a:lnTo>
                  <a:lnTo>
                    <a:pt x="124" y="138"/>
                  </a:lnTo>
                  <a:lnTo>
                    <a:pt x="124" y="138"/>
                  </a:lnTo>
                  <a:lnTo>
                    <a:pt x="126" y="134"/>
                  </a:lnTo>
                  <a:lnTo>
                    <a:pt x="128" y="130"/>
                  </a:lnTo>
                  <a:lnTo>
                    <a:pt x="130" y="128"/>
                  </a:lnTo>
                  <a:lnTo>
                    <a:pt x="134" y="128"/>
                  </a:lnTo>
                  <a:lnTo>
                    <a:pt x="148" y="128"/>
                  </a:lnTo>
                  <a:lnTo>
                    <a:pt x="148" y="128"/>
                  </a:lnTo>
                  <a:lnTo>
                    <a:pt x="150" y="128"/>
                  </a:lnTo>
                  <a:lnTo>
                    <a:pt x="154" y="130"/>
                  </a:lnTo>
                  <a:lnTo>
                    <a:pt x="156" y="134"/>
                  </a:lnTo>
                  <a:lnTo>
                    <a:pt x="158" y="138"/>
                  </a:lnTo>
                  <a:lnTo>
                    <a:pt x="158" y="150"/>
                  </a:lnTo>
                  <a:close/>
                  <a:moveTo>
                    <a:pt x="202" y="244"/>
                  </a:moveTo>
                  <a:lnTo>
                    <a:pt x="202" y="290"/>
                  </a:lnTo>
                  <a:lnTo>
                    <a:pt x="202" y="290"/>
                  </a:lnTo>
                  <a:lnTo>
                    <a:pt x="202" y="294"/>
                  </a:lnTo>
                  <a:lnTo>
                    <a:pt x="200" y="296"/>
                  </a:lnTo>
                  <a:lnTo>
                    <a:pt x="196" y="300"/>
                  </a:lnTo>
                  <a:lnTo>
                    <a:pt x="192" y="300"/>
                  </a:lnTo>
                  <a:lnTo>
                    <a:pt x="180" y="300"/>
                  </a:lnTo>
                  <a:lnTo>
                    <a:pt x="180" y="300"/>
                  </a:lnTo>
                  <a:lnTo>
                    <a:pt x="176" y="300"/>
                  </a:lnTo>
                  <a:lnTo>
                    <a:pt x="174" y="296"/>
                  </a:lnTo>
                  <a:lnTo>
                    <a:pt x="172" y="294"/>
                  </a:lnTo>
                  <a:lnTo>
                    <a:pt x="170" y="290"/>
                  </a:lnTo>
                  <a:lnTo>
                    <a:pt x="170" y="244"/>
                  </a:lnTo>
                  <a:lnTo>
                    <a:pt x="170" y="230"/>
                  </a:lnTo>
                  <a:lnTo>
                    <a:pt x="170" y="230"/>
                  </a:lnTo>
                  <a:lnTo>
                    <a:pt x="172" y="226"/>
                  </a:lnTo>
                  <a:lnTo>
                    <a:pt x="174" y="224"/>
                  </a:lnTo>
                  <a:lnTo>
                    <a:pt x="176" y="222"/>
                  </a:lnTo>
                  <a:lnTo>
                    <a:pt x="180" y="220"/>
                  </a:lnTo>
                  <a:lnTo>
                    <a:pt x="192" y="220"/>
                  </a:lnTo>
                  <a:lnTo>
                    <a:pt x="192" y="220"/>
                  </a:lnTo>
                  <a:lnTo>
                    <a:pt x="196" y="222"/>
                  </a:lnTo>
                  <a:lnTo>
                    <a:pt x="200" y="224"/>
                  </a:lnTo>
                  <a:lnTo>
                    <a:pt x="202" y="226"/>
                  </a:lnTo>
                  <a:lnTo>
                    <a:pt x="202" y="230"/>
                  </a:lnTo>
                  <a:lnTo>
                    <a:pt x="202" y="244"/>
                  </a:lnTo>
                  <a:close/>
                  <a:moveTo>
                    <a:pt x="202" y="196"/>
                  </a:moveTo>
                  <a:lnTo>
                    <a:pt x="202" y="196"/>
                  </a:lnTo>
                  <a:lnTo>
                    <a:pt x="202" y="200"/>
                  </a:lnTo>
                  <a:lnTo>
                    <a:pt x="200" y="204"/>
                  </a:lnTo>
                  <a:lnTo>
                    <a:pt x="196" y="206"/>
                  </a:lnTo>
                  <a:lnTo>
                    <a:pt x="192" y="206"/>
                  </a:lnTo>
                  <a:lnTo>
                    <a:pt x="180" y="206"/>
                  </a:lnTo>
                  <a:lnTo>
                    <a:pt x="180" y="206"/>
                  </a:lnTo>
                  <a:lnTo>
                    <a:pt x="176" y="206"/>
                  </a:lnTo>
                  <a:lnTo>
                    <a:pt x="174" y="204"/>
                  </a:lnTo>
                  <a:lnTo>
                    <a:pt x="172" y="200"/>
                  </a:lnTo>
                  <a:lnTo>
                    <a:pt x="170" y="196"/>
                  </a:lnTo>
                  <a:lnTo>
                    <a:pt x="170" y="184"/>
                  </a:lnTo>
                  <a:lnTo>
                    <a:pt x="170" y="184"/>
                  </a:lnTo>
                  <a:lnTo>
                    <a:pt x="172" y="180"/>
                  </a:lnTo>
                  <a:lnTo>
                    <a:pt x="174" y="178"/>
                  </a:lnTo>
                  <a:lnTo>
                    <a:pt x="176" y="176"/>
                  </a:lnTo>
                  <a:lnTo>
                    <a:pt x="180" y="174"/>
                  </a:lnTo>
                  <a:lnTo>
                    <a:pt x="192" y="174"/>
                  </a:lnTo>
                  <a:lnTo>
                    <a:pt x="192" y="174"/>
                  </a:lnTo>
                  <a:lnTo>
                    <a:pt x="196" y="176"/>
                  </a:lnTo>
                  <a:lnTo>
                    <a:pt x="200" y="178"/>
                  </a:lnTo>
                  <a:lnTo>
                    <a:pt x="202" y="180"/>
                  </a:lnTo>
                  <a:lnTo>
                    <a:pt x="202" y="184"/>
                  </a:lnTo>
                  <a:lnTo>
                    <a:pt x="202" y="196"/>
                  </a:lnTo>
                  <a:close/>
                  <a:moveTo>
                    <a:pt x="202" y="150"/>
                  </a:moveTo>
                  <a:lnTo>
                    <a:pt x="202" y="150"/>
                  </a:lnTo>
                  <a:lnTo>
                    <a:pt x="202" y="154"/>
                  </a:lnTo>
                  <a:lnTo>
                    <a:pt x="200" y="158"/>
                  </a:lnTo>
                  <a:lnTo>
                    <a:pt x="196" y="160"/>
                  </a:lnTo>
                  <a:lnTo>
                    <a:pt x="192" y="160"/>
                  </a:lnTo>
                  <a:lnTo>
                    <a:pt x="180" y="160"/>
                  </a:lnTo>
                  <a:lnTo>
                    <a:pt x="180" y="160"/>
                  </a:lnTo>
                  <a:lnTo>
                    <a:pt x="176" y="160"/>
                  </a:lnTo>
                  <a:lnTo>
                    <a:pt x="174" y="158"/>
                  </a:lnTo>
                  <a:lnTo>
                    <a:pt x="172" y="154"/>
                  </a:lnTo>
                  <a:lnTo>
                    <a:pt x="170" y="150"/>
                  </a:lnTo>
                  <a:lnTo>
                    <a:pt x="170" y="138"/>
                  </a:lnTo>
                  <a:lnTo>
                    <a:pt x="170" y="138"/>
                  </a:lnTo>
                  <a:lnTo>
                    <a:pt x="172" y="134"/>
                  </a:lnTo>
                  <a:lnTo>
                    <a:pt x="174" y="130"/>
                  </a:lnTo>
                  <a:lnTo>
                    <a:pt x="176" y="128"/>
                  </a:lnTo>
                  <a:lnTo>
                    <a:pt x="180" y="128"/>
                  </a:lnTo>
                  <a:lnTo>
                    <a:pt x="192" y="128"/>
                  </a:lnTo>
                  <a:lnTo>
                    <a:pt x="192" y="128"/>
                  </a:lnTo>
                  <a:lnTo>
                    <a:pt x="196" y="128"/>
                  </a:lnTo>
                  <a:lnTo>
                    <a:pt x="200" y="130"/>
                  </a:lnTo>
                  <a:lnTo>
                    <a:pt x="202" y="134"/>
                  </a:lnTo>
                  <a:lnTo>
                    <a:pt x="202" y="138"/>
                  </a:lnTo>
                  <a:lnTo>
                    <a:pt x="202" y="150"/>
                  </a:lnTo>
                  <a:close/>
                  <a:moveTo>
                    <a:pt x="202" y="84"/>
                  </a:moveTo>
                  <a:lnTo>
                    <a:pt x="202" y="84"/>
                  </a:lnTo>
                  <a:lnTo>
                    <a:pt x="202" y="88"/>
                  </a:lnTo>
                  <a:lnTo>
                    <a:pt x="200" y="92"/>
                  </a:lnTo>
                  <a:lnTo>
                    <a:pt x="196" y="94"/>
                  </a:lnTo>
                  <a:lnTo>
                    <a:pt x="192" y="94"/>
                  </a:lnTo>
                  <a:lnTo>
                    <a:pt x="44" y="94"/>
                  </a:lnTo>
                  <a:lnTo>
                    <a:pt x="44" y="94"/>
                  </a:lnTo>
                  <a:lnTo>
                    <a:pt x="40" y="94"/>
                  </a:lnTo>
                  <a:lnTo>
                    <a:pt x="36" y="92"/>
                  </a:lnTo>
                  <a:lnTo>
                    <a:pt x="34" y="88"/>
                  </a:lnTo>
                  <a:lnTo>
                    <a:pt x="34" y="84"/>
                  </a:lnTo>
                  <a:lnTo>
                    <a:pt x="34" y="56"/>
                  </a:lnTo>
                  <a:lnTo>
                    <a:pt x="34" y="56"/>
                  </a:lnTo>
                  <a:lnTo>
                    <a:pt x="34" y="52"/>
                  </a:lnTo>
                  <a:lnTo>
                    <a:pt x="36" y="50"/>
                  </a:lnTo>
                  <a:lnTo>
                    <a:pt x="40" y="48"/>
                  </a:lnTo>
                  <a:lnTo>
                    <a:pt x="44" y="46"/>
                  </a:lnTo>
                  <a:lnTo>
                    <a:pt x="192" y="46"/>
                  </a:lnTo>
                  <a:lnTo>
                    <a:pt x="192" y="46"/>
                  </a:lnTo>
                  <a:lnTo>
                    <a:pt x="196" y="48"/>
                  </a:lnTo>
                  <a:lnTo>
                    <a:pt x="200" y="50"/>
                  </a:lnTo>
                  <a:lnTo>
                    <a:pt x="202" y="52"/>
                  </a:lnTo>
                  <a:lnTo>
                    <a:pt x="202" y="56"/>
                  </a:lnTo>
                  <a:lnTo>
                    <a:pt x="202" y="8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4381285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Qlik</a:t>
            </a:r>
            <a:r>
              <a:rPr lang="en-GB" dirty="0"/>
              <a:t> </a:t>
            </a:r>
            <a:r>
              <a:rPr lang="en-GB" dirty="0" smtClean="0"/>
              <a:t>Sense</a:t>
            </a:r>
            <a:r>
              <a:rPr lang="en-GB" baseline="50000" dirty="0"/>
              <a:t>®</a:t>
            </a:r>
            <a:r>
              <a:rPr lang="en-GB" dirty="0" smtClean="0"/>
              <a:t> </a:t>
            </a:r>
            <a:r>
              <a:rPr lang="en-GB" dirty="0"/>
              <a:t>other features</a:t>
            </a:r>
            <a:br>
              <a:rPr lang="en-GB" dirty="0"/>
            </a:br>
            <a:r>
              <a:rPr lang="en-GB" sz="2000" b="0" i="0" dirty="0" err="1" smtClean="0"/>
              <a:t>Qlik</a:t>
            </a:r>
            <a:r>
              <a:rPr lang="en-GB" sz="2000" b="0" i="0" dirty="0" smtClean="0"/>
              <a:t> Cloud</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120</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600" dirty="0" smtClean="0"/>
              <a:t>With </a:t>
            </a:r>
            <a:r>
              <a:rPr lang="en-GB" sz="1600" dirty="0" err="1" smtClean="0"/>
              <a:t>Qlik</a:t>
            </a:r>
            <a:r>
              <a:rPr lang="en-GB" sz="1600" dirty="0" smtClean="0"/>
              <a:t> Sense</a:t>
            </a:r>
            <a:r>
              <a:rPr lang="en-GB" sz="1600" baseline="50000" dirty="0"/>
              <a:t>®</a:t>
            </a:r>
            <a:r>
              <a:rPr lang="en-GB" sz="1600" dirty="0" smtClean="0"/>
              <a:t> you can also create app on the </a:t>
            </a:r>
            <a:r>
              <a:rPr lang="en-GB" sz="1600" dirty="0" err="1" smtClean="0"/>
              <a:t>Qlik</a:t>
            </a:r>
            <a:r>
              <a:rPr lang="en-GB" sz="1600" dirty="0" smtClean="0"/>
              <a:t> Cloud or upload any app you created locally to it. The cloud offers the same environment as </a:t>
            </a:r>
            <a:r>
              <a:rPr lang="en-GB" sz="1600" dirty="0" err="1" smtClean="0"/>
              <a:t>Qlik</a:t>
            </a:r>
            <a:r>
              <a:rPr lang="en-GB" sz="1600" dirty="0" smtClean="0"/>
              <a:t> Sense</a:t>
            </a:r>
            <a:r>
              <a:rPr lang="en-GB" sz="1600" baseline="50000" dirty="0"/>
              <a:t>®</a:t>
            </a:r>
            <a:r>
              <a:rPr lang="en-GB" sz="1600" dirty="0" smtClean="0"/>
              <a:t> desktop, but can be accessed from anywhere with an internet connection.</a:t>
            </a:r>
            <a:endParaRPr lang="en-GB" sz="1600" dirty="0"/>
          </a:p>
          <a:p>
            <a:pPr>
              <a:spcAft>
                <a:spcPts val="600"/>
              </a:spcAft>
            </a:pPr>
            <a:r>
              <a:rPr lang="en-GB" sz="1600" dirty="0" smtClean="0"/>
              <a:t>When your </a:t>
            </a:r>
            <a:r>
              <a:rPr lang="en-GB" sz="1600" dirty="0"/>
              <a:t>app is </a:t>
            </a:r>
            <a:r>
              <a:rPr lang="en-GB" sz="1600" dirty="0" smtClean="0"/>
              <a:t>ready you can publish it and share it with other users. A published app is not editable. This </a:t>
            </a:r>
            <a:r>
              <a:rPr lang="en-GB" sz="1600" dirty="0"/>
              <a:t>means that others will not be able to edit your published sheets and stories, </a:t>
            </a:r>
            <a:r>
              <a:rPr lang="en-GB" sz="1600" dirty="0" smtClean="0"/>
              <a:t>but they will be able to </a:t>
            </a:r>
            <a:r>
              <a:rPr lang="en-GB" sz="1600" dirty="0"/>
              <a:t>use them to </a:t>
            </a:r>
            <a:r>
              <a:rPr lang="en-GB" sz="1600" dirty="0" smtClean="0"/>
              <a:t>analyse </a:t>
            </a:r>
            <a:r>
              <a:rPr lang="en-GB" sz="1600" dirty="0"/>
              <a:t>the data</a:t>
            </a:r>
            <a:r>
              <a:rPr lang="en-GB" sz="1600" dirty="0" smtClean="0"/>
              <a:t>. If needed you </a:t>
            </a:r>
            <a:r>
              <a:rPr lang="en-GB" sz="1600" dirty="0"/>
              <a:t>can update sheets that you have published, and republish them</a:t>
            </a:r>
            <a:r>
              <a:rPr lang="en-GB" sz="1600" dirty="0" smtClean="0"/>
              <a:t>.</a:t>
            </a:r>
          </a:p>
          <a:p>
            <a:pPr>
              <a:spcAft>
                <a:spcPts val="600"/>
              </a:spcAft>
            </a:pPr>
            <a:endParaRPr lang="en-GB" sz="1800" b="1" i="1" dirty="0">
              <a:solidFill>
                <a:schemeClr val="accent1"/>
              </a:solidFill>
            </a:endParaRPr>
          </a:p>
          <a:p>
            <a:r>
              <a:rPr lang="en-GB" sz="1600" dirty="0" err="1"/>
              <a:t>Qlik</a:t>
            </a:r>
            <a:r>
              <a:rPr lang="en-GB" sz="1600" dirty="0"/>
              <a:t> Cloud: </a:t>
            </a:r>
            <a:r>
              <a:rPr lang="en-GB" sz="1600" dirty="0">
                <a:hlinkClick r:id="rId3"/>
              </a:rPr>
              <a:t>eu.qlikcloud.com</a:t>
            </a:r>
            <a:endParaRPr lang="en-GB" sz="1600" dirty="0"/>
          </a:p>
          <a:p>
            <a:pPr>
              <a:spcAft>
                <a:spcPts val="600"/>
              </a:spcAft>
            </a:pPr>
            <a:endParaRPr lang="en-GB" sz="1800" b="1" i="1" dirty="0" smtClean="0">
              <a:solidFill>
                <a:schemeClr val="accent1"/>
              </a:solidFill>
            </a:endParaRPr>
          </a:p>
        </p:txBody>
      </p:sp>
      <p:grpSp>
        <p:nvGrpSpPr>
          <p:cNvPr id="15" name="Group 14"/>
          <p:cNvGrpSpPr/>
          <p:nvPr/>
        </p:nvGrpSpPr>
        <p:grpSpPr>
          <a:xfrm>
            <a:off x="7236296" y="782370"/>
            <a:ext cx="612000" cy="612000"/>
            <a:chOff x="1467520" y="2258092"/>
            <a:chExt cx="612000" cy="612000"/>
          </a:xfrm>
        </p:grpSpPr>
        <p:sp>
          <p:nvSpPr>
            <p:cNvPr id="16" name="Oval 15"/>
            <p:cNvSpPr/>
            <p:nvPr/>
          </p:nvSpPr>
          <p:spPr bwMode="ltGray">
            <a:xfrm>
              <a:off x="1467520" y="2258092"/>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7" name="Freeform 4888"/>
            <p:cNvSpPr>
              <a:spLocks noEditPoints="1"/>
            </p:cNvSpPr>
            <p:nvPr/>
          </p:nvSpPr>
          <p:spPr bwMode="auto">
            <a:xfrm>
              <a:off x="1543157" y="2426474"/>
              <a:ext cx="460727" cy="281286"/>
            </a:xfrm>
            <a:custGeom>
              <a:avLst/>
              <a:gdLst>
                <a:gd name="T0" fmla="*/ 190 w 380"/>
                <a:gd name="T1" fmla="*/ 0 h 232"/>
                <a:gd name="T2" fmla="*/ 130 w 380"/>
                <a:gd name="T3" fmla="*/ 8 h 232"/>
                <a:gd name="T4" fmla="*/ 78 w 380"/>
                <a:gd name="T5" fmla="*/ 32 h 232"/>
                <a:gd name="T6" fmla="*/ 34 w 380"/>
                <a:gd name="T7" fmla="*/ 68 h 232"/>
                <a:gd name="T8" fmla="*/ 0 w 380"/>
                <a:gd name="T9" fmla="*/ 116 h 232"/>
                <a:gd name="T10" fmla="*/ 16 w 380"/>
                <a:gd name="T11" fmla="*/ 140 h 232"/>
                <a:gd name="T12" fmla="*/ 54 w 380"/>
                <a:gd name="T13" fmla="*/ 184 h 232"/>
                <a:gd name="T14" fmla="*/ 102 w 380"/>
                <a:gd name="T15" fmla="*/ 214 h 232"/>
                <a:gd name="T16" fmla="*/ 160 w 380"/>
                <a:gd name="T17" fmla="*/ 230 h 232"/>
                <a:gd name="T18" fmla="*/ 190 w 380"/>
                <a:gd name="T19" fmla="*/ 232 h 232"/>
                <a:gd name="T20" fmla="*/ 250 w 380"/>
                <a:gd name="T21" fmla="*/ 224 h 232"/>
                <a:gd name="T22" fmla="*/ 302 w 380"/>
                <a:gd name="T23" fmla="*/ 200 h 232"/>
                <a:gd name="T24" fmla="*/ 346 w 380"/>
                <a:gd name="T25" fmla="*/ 164 h 232"/>
                <a:gd name="T26" fmla="*/ 380 w 380"/>
                <a:gd name="T27" fmla="*/ 116 h 232"/>
                <a:gd name="T28" fmla="*/ 364 w 380"/>
                <a:gd name="T29" fmla="*/ 92 h 232"/>
                <a:gd name="T30" fmla="*/ 326 w 380"/>
                <a:gd name="T31" fmla="*/ 48 h 232"/>
                <a:gd name="T32" fmla="*/ 278 w 380"/>
                <a:gd name="T33" fmla="*/ 18 h 232"/>
                <a:gd name="T34" fmla="*/ 220 w 380"/>
                <a:gd name="T35" fmla="*/ 2 h 232"/>
                <a:gd name="T36" fmla="*/ 190 w 380"/>
                <a:gd name="T37" fmla="*/ 0 h 232"/>
                <a:gd name="T38" fmla="*/ 190 w 380"/>
                <a:gd name="T39" fmla="*/ 212 h 232"/>
                <a:gd name="T40" fmla="*/ 152 w 380"/>
                <a:gd name="T41" fmla="*/ 204 h 232"/>
                <a:gd name="T42" fmla="*/ 122 w 380"/>
                <a:gd name="T43" fmla="*/ 184 h 232"/>
                <a:gd name="T44" fmla="*/ 102 w 380"/>
                <a:gd name="T45" fmla="*/ 154 h 232"/>
                <a:gd name="T46" fmla="*/ 94 w 380"/>
                <a:gd name="T47" fmla="*/ 116 h 232"/>
                <a:gd name="T48" fmla="*/ 96 w 380"/>
                <a:gd name="T49" fmla="*/ 96 h 232"/>
                <a:gd name="T50" fmla="*/ 110 w 380"/>
                <a:gd name="T51" fmla="*/ 62 h 232"/>
                <a:gd name="T52" fmla="*/ 136 w 380"/>
                <a:gd name="T53" fmla="*/ 36 h 232"/>
                <a:gd name="T54" fmla="*/ 170 w 380"/>
                <a:gd name="T55" fmla="*/ 22 h 232"/>
                <a:gd name="T56" fmla="*/ 190 w 380"/>
                <a:gd name="T57" fmla="*/ 20 h 232"/>
                <a:gd name="T58" fmla="*/ 228 w 380"/>
                <a:gd name="T59" fmla="*/ 28 h 232"/>
                <a:gd name="T60" fmla="*/ 258 w 380"/>
                <a:gd name="T61" fmla="*/ 48 h 232"/>
                <a:gd name="T62" fmla="*/ 278 w 380"/>
                <a:gd name="T63" fmla="*/ 78 h 232"/>
                <a:gd name="T64" fmla="*/ 286 w 380"/>
                <a:gd name="T65" fmla="*/ 116 h 232"/>
                <a:gd name="T66" fmla="*/ 284 w 380"/>
                <a:gd name="T67" fmla="*/ 136 h 232"/>
                <a:gd name="T68" fmla="*/ 270 w 380"/>
                <a:gd name="T69" fmla="*/ 170 h 232"/>
                <a:gd name="T70" fmla="*/ 244 w 380"/>
                <a:gd name="T71" fmla="*/ 196 h 232"/>
                <a:gd name="T72" fmla="*/ 210 w 380"/>
                <a:gd name="T73" fmla="*/ 210 h 232"/>
                <a:gd name="T74" fmla="*/ 190 w 380"/>
                <a:gd name="T75" fmla="*/ 212 h 232"/>
                <a:gd name="T76" fmla="*/ 242 w 380"/>
                <a:gd name="T77" fmla="*/ 116 h 232"/>
                <a:gd name="T78" fmla="*/ 238 w 380"/>
                <a:gd name="T79" fmla="*/ 136 h 232"/>
                <a:gd name="T80" fmla="*/ 228 w 380"/>
                <a:gd name="T81" fmla="*/ 154 h 232"/>
                <a:gd name="T82" fmla="*/ 210 w 380"/>
                <a:gd name="T83" fmla="*/ 164 h 232"/>
                <a:gd name="T84" fmla="*/ 190 w 380"/>
                <a:gd name="T85" fmla="*/ 168 h 232"/>
                <a:gd name="T86" fmla="*/ 180 w 380"/>
                <a:gd name="T87" fmla="*/ 168 h 232"/>
                <a:gd name="T88" fmla="*/ 160 w 380"/>
                <a:gd name="T89" fmla="*/ 160 h 232"/>
                <a:gd name="T90" fmla="*/ 146 w 380"/>
                <a:gd name="T91" fmla="*/ 146 h 232"/>
                <a:gd name="T92" fmla="*/ 138 w 380"/>
                <a:gd name="T93" fmla="*/ 126 h 232"/>
                <a:gd name="T94" fmla="*/ 138 w 380"/>
                <a:gd name="T95" fmla="*/ 116 h 232"/>
                <a:gd name="T96" fmla="*/ 142 w 380"/>
                <a:gd name="T97" fmla="*/ 96 h 232"/>
                <a:gd name="T98" fmla="*/ 152 w 380"/>
                <a:gd name="T99" fmla="*/ 78 h 232"/>
                <a:gd name="T100" fmla="*/ 170 w 380"/>
                <a:gd name="T101" fmla="*/ 68 h 232"/>
                <a:gd name="T102" fmla="*/ 190 w 380"/>
                <a:gd name="T103" fmla="*/ 64 h 232"/>
                <a:gd name="T104" fmla="*/ 200 w 380"/>
                <a:gd name="T105" fmla="*/ 64 h 232"/>
                <a:gd name="T106" fmla="*/ 220 w 380"/>
                <a:gd name="T107" fmla="*/ 72 h 232"/>
                <a:gd name="T108" fmla="*/ 234 w 380"/>
                <a:gd name="T109" fmla="*/ 86 h 232"/>
                <a:gd name="T110" fmla="*/ 242 w 380"/>
                <a:gd name="T111" fmla="*/ 106 h 232"/>
                <a:gd name="T112" fmla="*/ 242 w 380"/>
                <a:gd name="T113"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0" h="232">
                  <a:moveTo>
                    <a:pt x="190" y="0"/>
                  </a:moveTo>
                  <a:lnTo>
                    <a:pt x="190" y="0"/>
                  </a:lnTo>
                  <a:lnTo>
                    <a:pt x="160" y="2"/>
                  </a:lnTo>
                  <a:lnTo>
                    <a:pt x="130" y="8"/>
                  </a:lnTo>
                  <a:lnTo>
                    <a:pt x="102" y="18"/>
                  </a:lnTo>
                  <a:lnTo>
                    <a:pt x="78" y="32"/>
                  </a:lnTo>
                  <a:lnTo>
                    <a:pt x="54" y="48"/>
                  </a:lnTo>
                  <a:lnTo>
                    <a:pt x="34" y="68"/>
                  </a:lnTo>
                  <a:lnTo>
                    <a:pt x="16" y="92"/>
                  </a:lnTo>
                  <a:lnTo>
                    <a:pt x="0" y="116"/>
                  </a:lnTo>
                  <a:lnTo>
                    <a:pt x="0" y="116"/>
                  </a:lnTo>
                  <a:lnTo>
                    <a:pt x="16" y="140"/>
                  </a:lnTo>
                  <a:lnTo>
                    <a:pt x="34" y="164"/>
                  </a:lnTo>
                  <a:lnTo>
                    <a:pt x="54" y="184"/>
                  </a:lnTo>
                  <a:lnTo>
                    <a:pt x="78" y="200"/>
                  </a:lnTo>
                  <a:lnTo>
                    <a:pt x="102" y="214"/>
                  </a:lnTo>
                  <a:lnTo>
                    <a:pt x="130" y="224"/>
                  </a:lnTo>
                  <a:lnTo>
                    <a:pt x="160" y="230"/>
                  </a:lnTo>
                  <a:lnTo>
                    <a:pt x="190" y="232"/>
                  </a:lnTo>
                  <a:lnTo>
                    <a:pt x="190" y="232"/>
                  </a:lnTo>
                  <a:lnTo>
                    <a:pt x="220" y="230"/>
                  </a:lnTo>
                  <a:lnTo>
                    <a:pt x="250" y="224"/>
                  </a:lnTo>
                  <a:lnTo>
                    <a:pt x="278" y="214"/>
                  </a:lnTo>
                  <a:lnTo>
                    <a:pt x="302" y="200"/>
                  </a:lnTo>
                  <a:lnTo>
                    <a:pt x="326" y="184"/>
                  </a:lnTo>
                  <a:lnTo>
                    <a:pt x="346" y="164"/>
                  </a:lnTo>
                  <a:lnTo>
                    <a:pt x="364" y="140"/>
                  </a:lnTo>
                  <a:lnTo>
                    <a:pt x="380" y="116"/>
                  </a:lnTo>
                  <a:lnTo>
                    <a:pt x="380" y="116"/>
                  </a:lnTo>
                  <a:lnTo>
                    <a:pt x="364" y="92"/>
                  </a:lnTo>
                  <a:lnTo>
                    <a:pt x="346" y="68"/>
                  </a:lnTo>
                  <a:lnTo>
                    <a:pt x="326" y="48"/>
                  </a:lnTo>
                  <a:lnTo>
                    <a:pt x="302" y="32"/>
                  </a:lnTo>
                  <a:lnTo>
                    <a:pt x="278" y="18"/>
                  </a:lnTo>
                  <a:lnTo>
                    <a:pt x="250" y="8"/>
                  </a:lnTo>
                  <a:lnTo>
                    <a:pt x="220" y="2"/>
                  </a:lnTo>
                  <a:lnTo>
                    <a:pt x="190" y="0"/>
                  </a:lnTo>
                  <a:lnTo>
                    <a:pt x="190" y="0"/>
                  </a:lnTo>
                  <a:close/>
                  <a:moveTo>
                    <a:pt x="190" y="212"/>
                  </a:moveTo>
                  <a:lnTo>
                    <a:pt x="190" y="212"/>
                  </a:lnTo>
                  <a:lnTo>
                    <a:pt x="170" y="210"/>
                  </a:lnTo>
                  <a:lnTo>
                    <a:pt x="152" y="204"/>
                  </a:lnTo>
                  <a:lnTo>
                    <a:pt x="136" y="196"/>
                  </a:lnTo>
                  <a:lnTo>
                    <a:pt x="122" y="184"/>
                  </a:lnTo>
                  <a:lnTo>
                    <a:pt x="110" y="170"/>
                  </a:lnTo>
                  <a:lnTo>
                    <a:pt x="102" y="154"/>
                  </a:lnTo>
                  <a:lnTo>
                    <a:pt x="96" y="136"/>
                  </a:lnTo>
                  <a:lnTo>
                    <a:pt x="94" y="116"/>
                  </a:lnTo>
                  <a:lnTo>
                    <a:pt x="94" y="116"/>
                  </a:lnTo>
                  <a:lnTo>
                    <a:pt x="96" y="96"/>
                  </a:lnTo>
                  <a:lnTo>
                    <a:pt x="102" y="78"/>
                  </a:lnTo>
                  <a:lnTo>
                    <a:pt x="110" y="62"/>
                  </a:lnTo>
                  <a:lnTo>
                    <a:pt x="122" y="48"/>
                  </a:lnTo>
                  <a:lnTo>
                    <a:pt x="136" y="36"/>
                  </a:lnTo>
                  <a:lnTo>
                    <a:pt x="152" y="28"/>
                  </a:lnTo>
                  <a:lnTo>
                    <a:pt x="170" y="22"/>
                  </a:lnTo>
                  <a:lnTo>
                    <a:pt x="190" y="20"/>
                  </a:lnTo>
                  <a:lnTo>
                    <a:pt x="190" y="20"/>
                  </a:lnTo>
                  <a:lnTo>
                    <a:pt x="210" y="22"/>
                  </a:lnTo>
                  <a:lnTo>
                    <a:pt x="228" y="28"/>
                  </a:lnTo>
                  <a:lnTo>
                    <a:pt x="244" y="36"/>
                  </a:lnTo>
                  <a:lnTo>
                    <a:pt x="258" y="48"/>
                  </a:lnTo>
                  <a:lnTo>
                    <a:pt x="270" y="62"/>
                  </a:lnTo>
                  <a:lnTo>
                    <a:pt x="278" y="78"/>
                  </a:lnTo>
                  <a:lnTo>
                    <a:pt x="284" y="96"/>
                  </a:lnTo>
                  <a:lnTo>
                    <a:pt x="286" y="116"/>
                  </a:lnTo>
                  <a:lnTo>
                    <a:pt x="286" y="116"/>
                  </a:lnTo>
                  <a:lnTo>
                    <a:pt x="284" y="136"/>
                  </a:lnTo>
                  <a:lnTo>
                    <a:pt x="278" y="154"/>
                  </a:lnTo>
                  <a:lnTo>
                    <a:pt x="270" y="170"/>
                  </a:lnTo>
                  <a:lnTo>
                    <a:pt x="258" y="184"/>
                  </a:lnTo>
                  <a:lnTo>
                    <a:pt x="244" y="196"/>
                  </a:lnTo>
                  <a:lnTo>
                    <a:pt x="228" y="204"/>
                  </a:lnTo>
                  <a:lnTo>
                    <a:pt x="210" y="210"/>
                  </a:lnTo>
                  <a:lnTo>
                    <a:pt x="190" y="212"/>
                  </a:lnTo>
                  <a:lnTo>
                    <a:pt x="190" y="212"/>
                  </a:lnTo>
                  <a:close/>
                  <a:moveTo>
                    <a:pt x="242" y="116"/>
                  </a:moveTo>
                  <a:lnTo>
                    <a:pt x="242" y="116"/>
                  </a:lnTo>
                  <a:lnTo>
                    <a:pt x="242" y="126"/>
                  </a:lnTo>
                  <a:lnTo>
                    <a:pt x="238" y="136"/>
                  </a:lnTo>
                  <a:lnTo>
                    <a:pt x="234" y="146"/>
                  </a:lnTo>
                  <a:lnTo>
                    <a:pt x="228" y="154"/>
                  </a:lnTo>
                  <a:lnTo>
                    <a:pt x="220" y="160"/>
                  </a:lnTo>
                  <a:lnTo>
                    <a:pt x="210" y="164"/>
                  </a:lnTo>
                  <a:lnTo>
                    <a:pt x="200" y="168"/>
                  </a:lnTo>
                  <a:lnTo>
                    <a:pt x="190" y="168"/>
                  </a:lnTo>
                  <a:lnTo>
                    <a:pt x="190" y="168"/>
                  </a:lnTo>
                  <a:lnTo>
                    <a:pt x="180" y="168"/>
                  </a:lnTo>
                  <a:lnTo>
                    <a:pt x="170" y="164"/>
                  </a:lnTo>
                  <a:lnTo>
                    <a:pt x="160" y="160"/>
                  </a:lnTo>
                  <a:lnTo>
                    <a:pt x="152" y="154"/>
                  </a:lnTo>
                  <a:lnTo>
                    <a:pt x="146" y="146"/>
                  </a:lnTo>
                  <a:lnTo>
                    <a:pt x="142" y="136"/>
                  </a:lnTo>
                  <a:lnTo>
                    <a:pt x="138" y="126"/>
                  </a:lnTo>
                  <a:lnTo>
                    <a:pt x="138" y="116"/>
                  </a:lnTo>
                  <a:lnTo>
                    <a:pt x="138" y="116"/>
                  </a:lnTo>
                  <a:lnTo>
                    <a:pt x="138" y="106"/>
                  </a:lnTo>
                  <a:lnTo>
                    <a:pt x="142" y="96"/>
                  </a:lnTo>
                  <a:lnTo>
                    <a:pt x="146" y="86"/>
                  </a:lnTo>
                  <a:lnTo>
                    <a:pt x="152" y="78"/>
                  </a:lnTo>
                  <a:lnTo>
                    <a:pt x="160" y="72"/>
                  </a:lnTo>
                  <a:lnTo>
                    <a:pt x="170" y="68"/>
                  </a:lnTo>
                  <a:lnTo>
                    <a:pt x="180" y="64"/>
                  </a:lnTo>
                  <a:lnTo>
                    <a:pt x="190" y="64"/>
                  </a:lnTo>
                  <a:lnTo>
                    <a:pt x="190" y="64"/>
                  </a:lnTo>
                  <a:lnTo>
                    <a:pt x="200" y="64"/>
                  </a:lnTo>
                  <a:lnTo>
                    <a:pt x="210" y="68"/>
                  </a:lnTo>
                  <a:lnTo>
                    <a:pt x="220" y="72"/>
                  </a:lnTo>
                  <a:lnTo>
                    <a:pt x="228" y="78"/>
                  </a:lnTo>
                  <a:lnTo>
                    <a:pt x="234" y="86"/>
                  </a:lnTo>
                  <a:lnTo>
                    <a:pt x="238" y="96"/>
                  </a:lnTo>
                  <a:lnTo>
                    <a:pt x="242" y="106"/>
                  </a:lnTo>
                  <a:lnTo>
                    <a:pt x="242" y="116"/>
                  </a:lnTo>
                  <a:lnTo>
                    <a:pt x="242" y="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8" name="TextBox 17"/>
          <p:cNvSpPr txBox="1"/>
          <p:nvPr/>
        </p:nvSpPr>
        <p:spPr>
          <a:xfrm>
            <a:off x="7956376" y="722784"/>
            <a:ext cx="1302296" cy="762000"/>
          </a:xfrm>
          <a:prstGeom prst="rect">
            <a:avLst/>
          </a:prstGeom>
          <a:noFill/>
        </p:spPr>
        <p:txBody>
          <a:bodyPr vert="horz" wrap="square" lIns="0" tIns="0" rIns="0" bIns="0" rtlCol="0" anchor="ctr">
            <a:noAutofit/>
          </a:bodyPr>
          <a:lstStyle/>
          <a:p>
            <a:pPr indent="-274320">
              <a:spcAft>
                <a:spcPts val="900"/>
              </a:spcAft>
            </a:pPr>
            <a:r>
              <a:rPr lang="en-GB" sz="2000" dirty="0" smtClean="0">
                <a:solidFill>
                  <a:schemeClr val="accent1"/>
                </a:solidFill>
                <a:latin typeface="Georgia" pitchFamily="18" charset="0"/>
              </a:rPr>
              <a:t>Demo</a:t>
            </a:r>
          </a:p>
        </p:txBody>
      </p:sp>
    </p:spTree>
    <p:extLst>
      <p:ext uri="{BB962C8B-B14F-4D97-AF65-F5344CB8AC3E}">
        <p14:creationId xmlns:p14="http://schemas.microsoft.com/office/powerpoint/2010/main" val="171451141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Qlik</a:t>
            </a:r>
            <a:r>
              <a:rPr lang="en-GB" dirty="0"/>
              <a:t> </a:t>
            </a:r>
            <a:r>
              <a:rPr lang="en-GB" dirty="0" smtClean="0"/>
              <a:t>Sense</a:t>
            </a:r>
            <a:r>
              <a:rPr lang="en-GB" baseline="50000" dirty="0"/>
              <a:t>®</a:t>
            </a:r>
            <a:r>
              <a:rPr lang="en-GB" dirty="0" smtClean="0"/>
              <a:t> </a:t>
            </a:r>
            <a:r>
              <a:rPr lang="en-GB" dirty="0"/>
              <a:t>other features</a:t>
            </a:r>
            <a:br>
              <a:rPr lang="en-GB" dirty="0"/>
            </a:br>
            <a:r>
              <a:rPr lang="en-GB" sz="2000" b="0" i="0" dirty="0" err="1" smtClean="0"/>
              <a:t>Qlik</a:t>
            </a:r>
            <a:r>
              <a:rPr lang="en-GB" sz="2000" b="0" i="0" dirty="0" smtClean="0"/>
              <a:t> Sense</a:t>
            </a:r>
            <a:r>
              <a:rPr lang="en-GB" sz="2000" baseline="50000" dirty="0"/>
              <a:t>®</a:t>
            </a:r>
            <a:r>
              <a:rPr lang="en-GB" sz="2000" b="0" i="0" dirty="0" smtClean="0"/>
              <a:t> on mobile</a:t>
            </a:r>
            <a:endParaRPr lang="en-GB" dirty="0"/>
          </a:p>
        </p:txBody>
      </p:sp>
      <p:sp>
        <p:nvSpPr>
          <p:cNvPr id="3" name="Content Placeholder 2"/>
          <p:cNvSpPr>
            <a:spLocks noGrp="1"/>
          </p:cNvSpPr>
          <p:nvPr>
            <p:ph sz="quarter" idx="15"/>
          </p:nvPr>
        </p:nvSpPr>
        <p:spPr/>
        <p:txBody>
          <a:bodyPr/>
          <a:lstStyle/>
          <a:p>
            <a:r>
              <a:rPr lang="en-GB" sz="1600" dirty="0" smtClean="0"/>
              <a:t>To access your apps and stories on mobile you simply need to navigate to your </a:t>
            </a:r>
            <a:r>
              <a:rPr lang="en-GB" sz="1600" dirty="0" err="1" smtClean="0"/>
              <a:t>Qlik</a:t>
            </a:r>
            <a:r>
              <a:rPr lang="en-GB" sz="1600" dirty="0" smtClean="0"/>
              <a:t> Cloud or server on which you’re hosting your </a:t>
            </a:r>
            <a:r>
              <a:rPr lang="en-GB" sz="1600" dirty="0" err="1" smtClean="0"/>
              <a:t>Qlik</a:t>
            </a:r>
            <a:r>
              <a:rPr lang="en-GB" sz="1600" dirty="0" smtClean="0"/>
              <a:t> Sense</a:t>
            </a:r>
            <a:r>
              <a:rPr lang="en-GB" sz="1600" baseline="50000" dirty="0"/>
              <a:t>®</a:t>
            </a:r>
            <a:r>
              <a:rPr lang="en-GB" sz="1600" dirty="0" smtClean="0"/>
              <a:t> implementation through your mobile device. Once there you can explore everything like normal as it automatically adapts to your screen.</a:t>
            </a:r>
          </a:p>
          <a:p>
            <a:endParaRPr lang="en-GB" sz="1600" dirty="0"/>
          </a:p>
          <a:p>
            <a:endParaRPr lang="en-GB" sz="1600" dirty="0" smtClean="0"/>
          </a:p>
        </p:txBody>
      </p:sp>
      <p:sp>
        <p:nvSpPr>
          <p:cNvPr id="4" name="Date Placeholder 3"/>
          <p:cNvSpPr>
            <a:spLocks noGrp="1"/>
          </p:cNvSpPr>
          <p:nvPr>
            <p:ph type="dt" sz="half" idx="16"/>
          </p:nvPr>
        </p:nvSpPr>
        <p:spPr/>
        <p:txBody>
          <a:bodyPr/>
          <a:lstStyle/>
          <a:p>
            <a:r>
              <a:rPr lang="en-US" smtClean="0"/>
              <a:t>January 2017</a:t>
            </a:r>
            <a:endParaRPr lang="en-GB" dirty="0"/>
          </a:p>
        </p:txBody>
      </p:sp>
      <p:sp>
        <p:nvSpPr>
          <p:cNvPr id="5" name="Footer Placeholder 4"/>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6" name="Slide Number Placeholder 5"/>
          <p:cNvSpPr>
            <a:spLocks noGrp="1"/>
          </p:cNvSpPr>
          <p:nvPr>
            <p:ph type="sldNum" sz="quarter" idx="18"/>
          </p:nvPr>
        </p:nvSpPr>
        <p:spPr/>
        <p:txBody>
          <a:bodyPr/>
          <a:lstStyle/>
          <a:p>
            <a:fld id="{F5E609D5-BB2C-4735-B62A-4AB7F7AFBFEB}" type="slidenum">
              <a:rPr lang="en-GB" smtClean="0"/>
              <a:pPr/>
              <a:t>121</a:t>
            </a:fld>
            <a:endParaRPr lang="en-GB"/>
          </a:p>
        </p:txBody>
      </p:sp>
      <p:grpSp>
        <p:nvGrpSpPr>
          <p:cNvPr id="11" name="Group 10"/>
          <p:cNvGrpSpPr/>
          <p:nvPr/>
        </p:nvGrpSpPr>
        <p:grpSpPr>
          <a:xfrm>
            <a:off x="7236296" y="782370"/>
            <a:ext cx="612000" cy="612000"/>
            <a:chOff x="1467520" y="2258092"/>
            <a:chExt cx="612000" cy="612000"/>
          </a:xfrm>
        </p:grpSpPr>
        <p:sp>
          <p:nvSpPr>
            <p:cNvPr id="12" name="Oval 11"/>
            <p:cNvSpPr/>
            <p:nvPr/>
          </p:nvSpPr>
          <p:spPr bwMode="ltGray">
            <a:xfrm>
              <a:off x="1467520" y="2258092"/>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3" name="Freeform 4888"/>
            <p:cNvSpPr>
              <a:spLocks noEditPoints="1"/>
            </p:cNvSpPr>
            <p:nvPr/>
          </p:nvSpPr>
          <p:spPr bwMode="auto">
            <a:xfrm>
              <a:off x="1543157" y="2426474"/>
              <a:ext cx="460727" cy="281286"/>
            </a:xfrm>
            <a:custGeom>
              <a:avLst/>
              <a:gdLst>
                <a:gd name="T0" fmla="*/ 190 w 380"/>
                <a:gd name="T1" fmla="*/ 0 h 232"/>
                <a:gd name="T2" fmla="*/ 130 w 380"/>
                <a:gd name="T3" fmla="*/ 8 h 232"/>
                <a:gd name="T4" fmla="*/ 78 w 380"/>
                <a:gd name="T5" fmla="*/ 32 h 232"/>
                <a:gd name="T6" fmla="*/ 34 w 380"/>
                <a:gd name="T7" fmla="*/ 68 h 232"/>
                <a:gd name="T8" fmla="*/ 0 w 380"/>
                <a:gd name="T9" fmla="*/ 116 h 232"/>
                <a:gd name="T10" fmla="*/ 16 w 380"/>
                <a:gd name="T11" fmla="*/ 140 h 232"/>
                <a:gd name="T12" fmla="*/ 54 w 380"/>
                <a:gd name="T13" fmla="*/ 184 h 232"/>
                <a:gd name="T14" fmla="*/ 102 w 380"/>
                <a:gd name="T15" fmla="*/ 214 h 232"/>
                <a:gd name="T16" fmla="*/ 160 w 380"/>
                <a:gd name="T17" fmla="*/ 230 h 232"/>
                <a:gd name="T18" fmla="*/ 190 w 380"/>
                <a:gd name="T19" fmla="*/ 232 h 232"/>
                <a:gd name="T20" fmla="*/ 250 w 380"/>
                <a:gd name="T21" fmla="*/ 224 h 232"/>
                <a:gd name="T22" fmla="*/ 302 w 380"/>
                <a:gd name="T23" fmla="*/ 200 h 232"/>
                <a:gd name="T24" fmla="*/ 346 w 380"/>
                <a:gd name="T25" fmla="*/ 164 h 232"/>
                <a:gd name="T26" fmla="*/ 380 w 380"/>
                <a:gd name="T27" fmla="*/ 116 h 232"/>
                <a:gd name="T28" fmla="*/ 364 w 380"/>
                <a:gd name="T29" fmla="*/ 92 h 232"/>
                <a:gd name="T30" fmla="*/ 326 w 380"/>
                <a:gd name="T31" fmla="*/ 48 h 232"/>
                <a:gd name="T32" fmla="*/ 278 w 380"/>
                <a:gd name="T33" fmla="*/ 18 h 232"/>
                <a:gd name="T34" fmla="*/ 220 w 380"/>
                <a:gd name="T35" fmla="*/ 2 h 232"/>
                <a:gd name="T36" fmla="*/ 190 w 380"/>
                <a:gd name="T37" fmla="*/ 0 h 232"/>
                <a:gd name="T38" fmla="*/ 190 w 380"/>
                <a:gd name="T39" fmla="*/ 212 h 232"/>
                <a:gd name="T40" fmla="*/ 152 w 380"/>
                <a:gd name="T41" fmla="*/ 204 h 232"/>
                <a:gd name="T42" fmla="*/ 122 w 380"/>
                <a:gd name="T43" fmla="*/ 184 h 232"/>
                <a:gd name="T44" fmla="*/ 102 w 380"/>
                <a:gd name="T45" fmla="*/ 154 h 232"/>
                <a:gd name="T46" fmla="*/ 94 w 380"/>
                <a:gd name="T47" fmla="*/ 116 h 232"/>
                <a:gd name="T48" fmla="*/ 96 w 380"/>
                <a:gd name="T49" fmla="*/ 96 h 232"/>
                <a:gd name="T50" fmla="*/ 110 w 380"/>
                <a:gd name="T51" fmla="*/ 62 h 232"/>
                <a:gd name="T52" fmla="*/ 136 w 380"/>
                <a:gd name="T53" fmla="*/ 36 h 232"/>
                <a:gd name="T54" fmla="*/ 170 w 380"/>
                <a:gd name="T55" fmla="*/ 22 h 232"/>
                <a:gd name="T56" fmla="*/ 190 w 380"/>
                <a:gd name="T57" fmla="*/ 20 h 232"/>
                <a:gd name="T58" fmla="*/ 228 w 380"/>
                <a:gd name="T59" fmla="*/ 28 h 232"/>
                <a:gd name="T60" fmla="*/ 258 w 380"/>
                <a:gd name="T61" fmla="*/ 48 h 232"/>
                <a:gd name="T62" fmla="*/ 278 w 380"/>
                <a:gd name="T63" fmla="*/ 78 h 232"/>
                <a:gd name="T64" fmla="*/ 286 w 380"/>
                <a:gd name="T65" fmla="*/ 116 h 232"/>
                <a:gd name="T66" fmla="*/ 284 w 380"/>
                <a:gd name="T67" fmla="*/ 136 h 232"/>
                <a:gd name="T68" fmla="*/ 270 w 380"/>
                <a:gd name="T69" fmla="*/ 170 h 232"/>
                <a:gd name="T70" fmla="*/ 244 w 380"/>
                <a:gd name="T71" fmla="*/ 196 h 232"/>
                <a:gd name="T72" fmla="*/ 210 w 380"/>
                <a:gd name="T73" fmla="*/ 210 h 232"/>
                <a:gd name="T74" fmla="*/ 190 w 380"/>
                <a:gd name="T75" fmla="*/ 212 h 232"/>
                <a:gd name="T76" fmla="*/ 242 w 380"/>
                <a:gd name="T77" fmla="*/ 116 h 232"/>
                <a:gd name="T78" fmla="*/ 238 w 380"/>
                <a:gd name="T79" fmla="*/ 136 h 232"/>
                <a:gd name="T80" fmla="*/ 228 w 380"/>
                <a:gd name="T81" fmla="*/ 154 h 232"/>
                <a:gd name="T82" fmla="*/ 210 w 380"/>
                <a:gd name="T83" fmla="*/ 164 h 232"/>
                <a:gd name="T84" fmla="*/ 190 w 380"/>
                <a:gd name="T85" fmla="*/ 168 h 232"/>
                <a:gd name="T86" fmla="*/ 180 w 380"/>
                <a:gd name="T87" fmla="*/ 168 h 232"/>
                <a:gd name="T88" fmla="*/ 160 w 380"/>
                <a:gd name="T89" fmla="*/ 160 h 232"/>
                <a:gd name="T90" fmla="*/ 146 w 380"/>
                <a:gd name="T91" fmla="*/ 146 h 232"/>
                <a:gd name="T92" fmla="*/ 138 w 380"/>
                <a:gd name="T93" fmla="*/ 126 h 232"/>
                <a:gd name="T94" fmla="*/ 138 w 380"/>
                <a:gd name="T95" fmla="*/ 116 h 232"/>
                <a:gd name="T96" fmla="*/ 142 w 380"/>
                <a:gd name="T97" fmla="*/ 96 h 232"/>
                <a:gd name="T98" fmla="*/ 152 w 380"/>
                <a:gd name="T99" fmla="*/ 78 h 232"/>
                <a:gd name="T100" fmla="*/ 170 w 380"/>
                <a:gd name="T101" fmla="*/ 68 h 232"/>
                <a:gd name="T102" fmla="*/ 190 w 380"/>
                <a:gd name="T103" fmla="*/ 64 h 232"/>
                <a:gd name="T104" fmla="*/ 200 w 380"/>
                <a:gd name="T105" fmla="*/ 64 h 232"/>
                <a:gd name="T106" fmla="*/ 220 w 380"/>
                <a:gd name="T107" fmla="*/ 72 h 232"/>
                <a:gd name="T108" fmla="*/ 234 w 380"/>
                <a:gd name="T109" fmla="*/ 86 h 232"/>
                <a:gd name="T110" fmla="*/ 242 w 380"/>
                <a:gd name="T111" fmla="*/ 106 h 232"/>
                <a:gd name="T112" fmla="*/ 242 w 380"/>
                <a:gd name="T113"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0" h="232">
                  <a:moveTo>
                    <a:pt x="190" y="0"/>
                  </a:moveTo>
                  <a:lnTo>
                    <a:pt x="190" y="0"/>
                  </a:lnTo>
                  <a:lnTo>
                    <a:pt x="160" y="2"/>
                  </a:lnTo>
                  <a:lnTo>
                    <a:pt x="130" y="8"/>
                  </a:lnTo>
                  <a:lnTo>
                    <a:pt x="102" y="18"/>
                  </a:lnTo>
                  <a:lnTo>
                    <a:pt x="78" y="32"/>
                  </a:lnTo>
                  <a:lnTo>
                    <a:pt x="54" y="48"/>
                  </a:lnTo>
                  <a:lnTo>
                    <a:pt x="34" y="68"/>
                  </a:lnTo>
                  <a:lnTo>
                    <a:pt x="16" y="92"/>
                  </a:lnTo>
                  <a:lnTo>
                    <a:pt x="0" y="116"/>
                  </a:lnTo>
                  <a:lnTo>
                    <a:pt x="0" y="116"/>
                  </a:lnTo>
                  <a:lnTo>
                    <a:pt x="16" y="140"/>
                  </a:lnTo>
                  <a:lnTo>
                    <a:pt x="34" y="164"/>
                  </a:lnTo>
                  <a:lnTo>
                    <a:pt x="54" y="184"/>
                  </a:lnTo>
                  <a:lnTo>
                    <a:pt x="78" y="200"/>
                  </a:lnTo>
                  <a:lnTo>
                    <a:pt x="102" y="214"/>
                  </a:lnTo>
                  <a:lnTo>
                    <a:pt x="130" y="224"/>
                  </a:lnTo>
                  <a:lnTo>
                    <a:pt x="160" y="230"/>
                  </a:lnTo>
                  <a:lnTo>
                    <a:pt x="190" y="232"/>
                  </a:lnTo>
                  <a:lnTo>
                    <a:pt x="190" y="232"/>
                  </a:lnTo>
                  <a:lnTo>
                    <a:pt x="220" y="230"/>
                  </a:lnTo>
                  <a:lnTo>
                    <a:pt x="250" y="224"/>
                  </a:lnTo>
                  <a:lnTo>
                    <a:pt x="278" y="214"/>
                  </a:lnTo>
                  <a:lnTo>
                    <a:pt x="302" y="200"/>
                  </a:lnTo>
                  <a:lnTo>
                    <a:pt x="326" y="184"/>
                  </a:lnTo>
                  <a:lnTo>
                    <a:pt x="346" y="164"/>
                  </a:lnTo>
                  <a:lnTo>
                    <a:pt x="364" y="140"/>
                  </a:lnTo>
                  <a:lnTo>
                    <a:pt x="380" y="116"/>
                  </a:lnTo>
                  <a:lnTo>
                    <a:pt x="380" y="116"/>
                  </a:lnTo>
                  <a:lnTo>
                    <a:pt x="364" y="92"/>
                  </a:lnTo>
                  <a:lnTo>
                    <a:pt x="346" y="68"/>
                  </a:lnTo>
                  <a:lnTo>
                    <a:pt x="326" y="48"/>
                  </a:lnTo>
                  <a:lnTo>
                    <a:pt x="302" y="32"/>
                  </a:lnTo>
                  <a:lnTo>
                    <a:pt x="278" y="18"/>
                  </a:lnTo>
                  <a:lnTo>
                    <a:pt x="250" y="8"/>
                  </a:lnTo>
                  <a:lnTo>
                    <a:pt x="220" y="2"/>
                  </a:lnTo>
                  <a:lnTo>
                    <a:pt x="190" y="0"/>
                  </a:lnTo>
                  <a:lnTo>
                    <a:pt x="190" y="0"/>
                  </a:lnTo>
                  <a:close/>
                  <a:moveTo>
                    <a:pt x="190" y="212"/>
                  </a:moveTo>
                  <a:lnTo>
                    <a:pt x="190" y="212"/>
                  </a:lnTo>
                  <a:lnTo>
                    <a:pt x="170" y="210"/>
                  </a:lnTo>
                  <a:lnTo>
                    <a:pt x="152" y="204"/>
                  </a:lnTo>
                  <a:lnTo>
                    <a:pt x="136" y="196"/>
                  </a:lnTo>
                  <a:lnTo>
                    <a:pt x="122" y="184"/>
                  </a:lnTo>
                  <a:lnTo>
                    <a:pt x="110" y="170"/>
                  </a:lnTo>
                  <a:lnTo>
                    <a:pt x="102" y="154"/>
                  </a:lnTo>
                  <a:lnTo>
                    <a:pt x="96" y="136"/>
                  </a:lnTo>
                  <a:lnTo>
                    <a:pt x="94" y="116"/>
                  </a:lnTo>
                  <a:lnTo>
                    <a:pt x="94" y="116"/>
                  </a:lnTo>
                  <a:lnTo>
                    <a:pt x="96" y="96"/>
                  </a:lnTo>
                  <a:lnTo>
                    <a:pt x="102" y="78"/>
                  </a:lnTo>
                  <a:lnTo>
                    <a:pt x="110" y="62"/>
                  </a:lnTo>
                  <a:lnTo>
                    <a:pt x="122" y="48"/>
                  </a:lnTo>
                  <a:lnTo>
                    <a:pt x="136" y="36"/>
                  </a:lnTo>
                  <a:lnTo>
                    <a:pt x="152" y="28"/>
                  </a:lnTo>
                  <a:lnTo>
                    <a:pt x="170" y="22"/>
                  </a:lnTo>
                  <a:lnTo>
                    <a:pt x="190" y="20"/>
                  </a:lnTo>
                  <a:lnTo>
                    <a:pt x="190" y="20"/>
                  </a:lnTo>
                  <a:lnTo>
                    <a:pt x="210" y="22"/>
                  </a:lnTo>
                  <a:lnTo>
                    <a:pt x="228" y="28"/>
                  </a:lnTo>
                  <a:lnTo>
                    <a:pt x="244" y="36"/>
                  </a:lnTo>
                  <a:lnTo>
                    <a:pt x="258" y="48"/>
                  </a:lnTo>
                  <a:lnTo>
                    <a:pt x="270" y="62"/>
                  </a:lnTo>
                  <a:lnTo>
                    <a:pt x="278" y="78"/>
                  </a:lnTo>
                  <a:lnTo>
                    <a:pt x="284" y="96"/>
                  </a:lnTo>
                  <a:lnTo>
                    <a:pt x="286" y="116"/>
                  </a:lnTo>
                  <a:lnTo>
                    <a:pt x="286" y="116"/>
                  </a:lnTo>
                  <a:lnTo>
                    <a:pt x="284" y="136"/>
                  </a:lnTo>
                  <a:lnTo>
                    <a:pt x="278" y="154"/>
                  </a:lnTo>
                  <a:lnTo>
                    <a:pt x="270" y="170"/>
                  </a:lnTo>
                  <a:lnTo>
                    <a:pt x="258" y="184"/>
                  </a:lnTo>
                  <a:lnTo>
                    <a:pt x="244" y="196"/>
                  </a:lnTo>
                  <a:lnTo>
                    <a:pt x="228" y="204"/>
                  </a:lnTo>
                  <a:lnTo>
                    <a:pt x="210" y="210"/>
                  </a:lnTo>
                  <a:lnTo>
                    <a:pt x="190" y="212"/>
                  </a:lnTo>
                  <a:lnTo>
                    <a:pt x="190" y="212"/>
                  </a:lnTo>
                  <a:close/>
                  <a:moveTo>
                    <a:pt x="242" y="116"/>
                  </a:moveTo>
                  <a:lnTo>
                    <a:pt x="242" y="116"/>
                  </a:lnTo>
                  <a:lnTo>
                    <a:pt x="242" y="126"/>
                  </a:lnTo>
                  <a:lnTo>
                    <a:pt x="238" y="136"/>
                  </a:lnTo>
                  <a:lnTo>
                    <a:pt x="234" y="146"/>
                  </a:lnTo>
                  <a:lnTo>
                    <a:pt x="228" y="154"/>
                  </a:lnTo>
                  <a:lnTo>
                    <a:pt x="220" y="160"/>
                  </a:lnTo>
                  <a:lnTo>
                    <a:pt x="210" y="164"/>
                  </a:lnTo>
                  <a:lnTo>
                    <a:pt x="200" y="168"/>
                  </a:lnTo>
                  <a:lnTo>
                    <a:pt x="190" y="168"/>
                  </a:lnTo>
                  <a:lnTo>
                    <a:pt x="190" y="168"/>
                  </a:lnTo>
                  <a:lnTo>
                    <a:pt x="180" y="168"/>
                  </a:lnTo>
                  <a:lnTo>
                    <a:pt x="170" y="164"/>
                  </a:lnTo>
                  <a:lnTo>
                    <a:pt x="160" y="160"/>
                  </a:lnTo>
                  <a:lnTo>
                    <a:pt x="152" y="154"/>
                  </a:lnTo>
                  <a:lnTo>
                    <a:pt x="146" y="146"/>
                  </a:lnTo>
                  <a:lnTo>
                    <a:pt x="142" y="136"/>
                  </a:lnTo>
                  <a:lnTo>
                    <a:pt x="138" y="126"/>
                  </a:lnTo>
                  <a:lnTo>
                    <a:pt x="138" y="116"/>
                  </a:lnTo>
                  <a:lnTo>
                    <a:pt x="138" y="116"/>
                  </a:lnTo>
                  <a:lnTo>
                    <a:pt x="138" y="106"/>
                  </a:lnTo>
                  <a:lnTo>
                    <a:pt x="142" y="96"/>
                  </a:lnTo>
                  <a:lnTo>
                    <a:pt x="146" y="86"/>
                  </a:lnTo>
                  <a:lnTo>
                    <a:pt x="152" y="78"/>
                  </a:lnTo>
                  <a:lnTo>
                    <a:pt x="160" y="72"/>
                  </a:lnTo>
                  <a:lnTo>
                    <a:pt x="170" y="68"/>
                  </a:lnTo>
                  <a:lnTo>
                    <a:pt x="180" y="64"/>
                  </a:lnTo>
                  <a:lnTo>
                    <a:pt x="190" y="64"/>
                  </a:lnTo>
                  <a:lnTo>
                    <a:pt x="190" y="64"/>
                  </a:lnTo>
                  <a:lnTo>
                    <a:pt x="200" y="64"/>
                  </a:lnTo>
                  <a:lnTo>
                    <a:pt x="210" y="68"/>
                  </a:lnTo>
                  <a:lnTo>
                    <a:pt x="220" y="72"/>
                  </a:lnTo>
                  <a:lnTo>
                    <a:pt x="228" y="78"/>
                  </a:lnTo>
                  <a:lnTo>
                    <a:pt x="234" y="86"/>
                  </a:lnTo>
                  <a:lnTo>
                    <a:pt x="238" y="96"/>
                  </a:lnTo>
                  <a:lnTo>
                    <a:pt x="242" y="106"/>
                  </a:lnTo>
                  <a:lnTo>
                    <a:pt x="242" y="116"/>
                  </a:lnTo>
                  <a:lnTo>
                    <a:pt x="242" y="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Box 13"/>
          <p:cNvSpPr txBox="1"/>
          <p:nvPr/>
        </p:nvSpPr>
        <p:spPr>
          <a:xfrm>
            <a:off x="7956376" y="722784"/>
            <a:ext cx="1302296" cy="762000"/>
          </a:xfrm>
          <a:prstGeom prst="rect">
            <a:avLst/>
          </a:prstGeom>
          <a:noFill/>
        </p:spPr>
        <p:txBody>
          <a:bodyPr vert="horz" wrap="square" lIns="0" tIns="0" rIns="0" bIns="0" rtlCol="0" anchor="ctr">
            <a:noAutofit/>
          </a:bodyPr>
          <a:lstStyle/>
          <a:p>
            <a:pPr indent="-274320">
              <a:spcAft>
                <a:spcPts val="900"/>
              </a:spcAft>
            </a:pPr>
            <a:r>
              <a:rPr lang="en-GB" sz="2000" dirty="0" smtClean="0">
                <a:solidFill>
                  <a:schemeClr val="accent1"/>
                </a:solidFill>
                <a:latin typeface="Georgia" pitchFamily="18" charset="0"/>
              </a:rPr>
              <a:t>Demo</a:t>
            </a:r>
          </a:p>
        </p:txBody>
      </p:sp>
      <p:sp>
        <p:nvSpPr>
          <p:cNvPr id="15" name="Freeform 5004"/>
          <p:cNvSpPr>
            <a:spLocks noEditPoints="1"/>
          </p:cNvSpPr>
          <p:nvPr/>
        </p:nvSpPr>
        <p:spPr bwMode="auto">
          <a:xfrm>
            <a:off x="3959932" y="3933056"/>
            <a:ext cx="1224136" cy="1743472"/>
          </a:xfrm>
          <a:custGeom>
            <a:avLst/>
            <a:gdLst>
              <a:gd name="T0" fmla="*/ 146 w 224"/>
              <a:gd name="T1" fmla="*/ 78 h 380"/>
              <a:gd name="T2" fmla="*/ 176 w 224"/>
              <a:gd name="T3" fmla="*/ 76 h 380"/>
              <a:gd name="T4" fmla="*/ 180 w 224"/>
              <a:gd name="T5" fmla="*/ 104 h 380"/>
              <a:gd name="T6" fmla="*/ 152 w 224"/>
              <a:gd name="T7" fmla="*/ 112 h 380"/>
              <a:gd name="T8" fmla="*/ 144 w 224"/>
              <a:gd name="T9" fmla="*/ 104 h 380"/>
              <a:gd name="T10" fmla="*/ 176 w 224"/>
              <a:gd name="T11" fmla="*/ 162 h 380"/>
              <a:gd name="T12" fmla="*/ 180 w 224"/>
              <a:gd name="T13" fmla="*/ 134 h 380"/>
              <a:gd name="T14" fmla="*/ 152 w 224"/>
              <a:gd name="T15" fmla="*/ 126 h 380"/>
              <a:gd name="T16" fmla="*/ 144 w 224"/>
              <a:gd name="T17" fmla="*/ 134 h 380"/>
              <a:gd name="T18" fmla="*/ 148 w 224"/>
              <a:gd name="T19" fmla="*/ 162 h 380"/>
              <a:gd name="T20" fmla="*/ 224 w 224"/>
              <a:gd name="T21" fmla="*/ 352 h 380"/>
              <a:gd name="T22" fmla="*/ 28 w 224"/>
              <a:gd name="T23" fmla="*/ 380 h 380"/>
              <a:gd name="T24" fmla="*/ 0 w 224"/>
              <a:gd name="T25" fmla="*/ 352 h 380"/>
              <a:gd name="T26" fmla="*/ 16 w 224"/>
              <a:gd name="T27" fmla="*/ 2 h 380"/>
              <a:gd name="T28" fmla="*/ 216 w 224"/>
              <a:gd name="T29" fmla="*/ 8 h 380"/>
              <a:gd name="T30" fmla="*/ 86 w 224"/>
              <a:gd name="T31" fmla="*/ 34 h 380"/>
              <a:gd name="T32" fmla="*/ 130 w 224"/>
              <a:gd name="T33" fmla="*/ 42 h 380"/>
              <a:gd name="T34" fmla="*/ 138 w 224"/>
              <a:gd name="T35" fmla="*/ 34 h 380"/>
              <a:gd name="T36" fmla="*/ 130 w 224"/>
              <a:gd name="T37" fmla="*/ 26 h 380"/>
              <a:gd name="T38" fmla="*/ 86 w 224"/>
              <a:gd name="T39" fmla="*/ 32 h 380"/>
              <a:gd name="T40" fmla="*/ 130 w 224"/>
              <a:gd name="T41" fmla="*/ 336 h 380"/>
              <a:gd name="T42" fmla="*/ 104 w 224"/>
              <a:gd name="T43" fmla="*/ 326 h 380"/>
              <a:gd name="T44" fmla="*/ 94 w 224"/>
              <a:gd name="T45" fmla="*/ 350 h 380"/>
              <a:gd name="T46" fmla="*/ 120 w 224"/>
              <a:gd name="T47" fmla="*/ 360 h 380"/>
              <a:gd name="T48" fmla="*/ 196 w 224"/>
              <a:gd name="T49" fmla="*/ 60 h 380"/>
              <a:gd name="T50" fmla="*/ 102 w 224"/>
              <a:gd name="T51" fmla="*/ 112 h 380"/>
              <a:gd name="T52" fmla="*/ 130 w 224"/>
              <a:gd name="T53" fmla="*/ 108 h 380"/>
              <a:gd name="T54" fmla="*/ 128 w 224"/>
              <a:gd name="T55" fmla="*/ 78 h 380"/>
              <a:gd name="T56" fmla="*/ 98 w 224"/>
              <a:gd name="T57" fmla="*/ 76 h 380"/>
              <a:gd name="T58" fmla="*/ 94 w 224"/>
              <a:gd name="T59" fmla="*/ 104 h 380"/>
              <a:gd name="T60" fmla="*/ 102 w 224"/>
              <a:gd name="T61" fmla="*/ 112 h 380"/>
              <a:gd name="T62" fmla="*/ 136 w 224"/>
              <a:gd name="T63" fmla="*/ 226 h 380"/>
              <a:gd name="T64" fmla="*/ 136 w 224"/>
              <a:gd name="T65" fmla="*/ 216 h 380"/>
              <a:gd name="T66" fmla="*/ 48 w 224"/>
              <a:gd name="T67" fmla="*/ 214 h 380"/>
              <a:gd name="T68" fmla="*/ 44 w 224"/>
              <a:gd name="T69" fmla="*/ 224 h 380"/>
              <a:gd name="T70" fmla="*/ 52 w 224"/>
              <a:gd name="T71" fmla="*/ 258 h 380"/>
              <a:gd name="T72" fmla="*/ 180 w 224"/>
              <a:gd name="T73" fmla="*/ 254 h 380"/>
              <a:gd name="T74" fmla="*/ 176 w 224"/>
              <a:gd name="T75" fmla="*/ 244 h 380"/>
              <a:gd name="T76" fmla="*/ 46 w 224"/>
              <a:gd name="T77" fmla="*/ 246 h 380"/>
              <a:gd name="T78" fmla="*/ 46 w 224"/>
              <a:gd name="T79" fmla="*/ 256 h 380"/>
              <a:gd name="T80" fmla="*/ 152 w 224"/>
              <a:gd name="T81" fmla="*/ 288 h 380"/>
              <a:gd name="T82" fmla="*/ 160 w 224"/>
              <a:gd name="T83" fmla="*/ 280 h 380"/>
              <a:gd name="T84" fmla="*/ 152 w 224"/>
              <a:gd name="T85" fmla="*/ 272 h 380"/>
              <a:gd name="T86" fmla="*/ 44 w 224"/>
              <a:gd name="T87" fmla="*/ 276 h 380"/>
              <a:gd name="T88" fmla="*/ 48 w 224"/>
              <a:gd name="T89" fmla="*/ 286 h 380"/>
              <a:gd name="T90" fmla="*/ 72 w 224"/>
              <a:gd name="T91" fmla="*/ 164 h 380"/>
              <a:gd name="T92" fmla="*/ 80 w 224"/>
              <a:gd name="T93" fmla="*/ 134 h 380"/>
              <a:gd name="T94" fmla="*/ 72 w 224"/>
              <a:gd name="T95" fmla="*/ 126 h 380"/>
              <a:gd name="T96" fmla="*/ 44 w 224"/>
              <a:gd name="T97" fmla="*/ 130 h 380"/>
              <a:gd name="T98" fmla="*/ 46 w 224"/>
              <a:gd name="T99" fmla="*/ 162 h 380"/>
              <a:gd name="T100" fmla="*/ 122 w 224"/>
              <a:gd name="T101" fmla="*/ 164 h 380"/>
              <a:gd name="T102" fmla="*/ 130 w 224"/>
              <a:gd name="T103" fmla="*/ 156 h 380"/>
              <a:gd name="T104" fmla="*/ 126 w 224"/>
              <a:gd name="T105" fmla="*/ 126 h 380"/>
              <a:gd name="T106" fmla="*/ 96 w 224"/>
              <a:gd name="T107" fmla="*/ 128 h 380"/>
              <a:gd name="T108" fmla="*/ 94 w 224"/>
              <a:gd name="T109" fmla="*/ 158 h 380"/>
              <a:gd name="T110" fmla="*/ 52 w 224"/>
              <a:gd name="T111" fmla="*/ 112 h 380"/>
              <a:gd name="T112" fmla="*/ 80 w 224"/>
              <a:gd name="T113" fmla="*/ 108 h 380"/>
              <a:gd name="T114" fmla="*/ 78 w 224"/>
              <a:gd name="T115" fmla="*/ 78 h 380"/>
              <a:gd name="T116" fmla="*/ 48 w 224"/>
              <a:gd name="T117" fmla="*/ 76 h 380"/>
              <a:gd name="T118" fmla="*/ 44 w 224"/>
              <a:gd name="T119" fmla="*/ 104 h 380"/>
              <a:gd name="T120" fmla="*/ 52 w 224"/>
              <a:gd name="T121" fmla="*/ 11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4" h="38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3798271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buClr>
                <a:schemeClr val="bg1"/>
              </a:buClr>
            </a:pPr>
            <a:r>
              <a:rPr lang="en-GB" dirty="0"/>
              <a:t>Hands on </a:t>
            </a:r>
            <a:r>
              <a:rPr lang="en-GB" dirty="0" smtClean="0"/>
              <a:t>exercise</a:t>
            </a:r>
            <a:br>
              <a:rPr lang="en-GB" dirty="0" smtClean="0"/>
            </a:br>
            <a:endParaRPr lang="en-GB" b="0" i="0" dirty="0"/>
          </a:p>
        </p:txBody>
      </p:sp>
      <p:sp>
        <p:nvSpPr>
          <p:cNvPr id="8" name="Slide Number Placeholder 7"/>
          <p:cNvSpPr>
            <a:spLocks noGrp="1"/>
          </p:cNvSpPr>
          <p:nvPr>
            <p:ph type="sldNum" sz="quarter" idx="12"/>
          </p:nvPr>
        </p:nvSpPr>
        <p:spPr/>
        <p:txBody>
          <a:bodyPr/>
          <a:lstStyle/>
          <a:p>
            <a:fld id="{73DE2538-1682-4691-9D76-BD63A21848D4}" type="slidenum">
              <a:rPr lang="en-GB" smtClean="0"/>
              <a:pPr/>
              <a:t>122</a:t>
            </a:fld>
            <a:endParaRPr lang="en-GB" dirty="0"/>
          </a:p>
        </p:txBody>
      </p:sp>
      <p:sp>
        <p:nvSpPr>
          <p:cNvPr id="9" name="Date Placeholder 8"/>
          <p:cNvSpPr>
            <a:spLocks noGrp="1"/>
          </p:cNvSpPr>
          <p:nvPr>
            <p:ph type="dt" sz="half" idx="10"/>
          </p:nvPr>
        </p:nvSpPr>
        <p:spPr/>
        <p:txBody>
          <a:bodyPr/>
          <a:lstStyle/>
          <a:p>
            <a:r>
              <a:rPr lang="en-US" smtClean="0"/>
              <a:t>January 2017</a:t>
            </a:r>
            <a:endParaRPr lang="en-GB" dirty="0"/>
          </a:p>
        </p:txBody>
      </p:sp>
      <p:sp>
        <p:nvSpPr>
          <p:cNvPr id="10" name="Footer Placeholder 9"/>
          <p:cNvSpPr>
            <a:spLocks noGrp="1"/>
          </p:cNvSpPr>
          <p:nvPr>
            <p:ph type="ftr" sz="quarter" idx="11"/>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6" name="Freeform 4919"/>
          <p:cNvSpPr>
            <a:spLocks noEditPoints="1"/>
          </p:cNvSpPr>
          <p:nvPr/>
        </p:nvSpPr>
        <p:spPr bwMode="auto">
          <a:xfrm>
            <a:off x="3419872" y="2636912"/>
            <a:ext cx="1900662" cy="2391812"/>
          </a:xfrm>
          <a:custGeom>
            <a:avLst/>
            <a:gdLst>
              <a:gd name="T0" fmla="*/ 150 w 248"/>
              <a:gd name="T1" fmla="*/ 30 h 390"/>
              <a:gd name="T2" fmla="*/ 160 w 248"/>
              <a:gd name="T3" fmla="*/ 12 h 390"/>
              <a:gd name="T4" fmla="*/ 178 w 248"/>
              <a:gd name="T5" fmla="*/ 2 h 390"/>
              <a:gd name="T6" fmla="*/ 192 w 248"/>
              <a:gd name="T7" fmla="*/ 2 h 390"/>
              <a:gd name="T8" fmla="*/ 212 w 248"/>
              <a:gd name="T9" fmla="*/ 12 h 390"/>
              <a:gd name="T10" fmla="*/ 222 w 248"/>
              <a:gd name="T11" fmla="*/ 30 h 390"/>
              <a:gd name="T12" fmla="*/ 222 w 248"/>
              <a:gd name="T13" fmla="*/ 44 h 390"/>
              <a:gd name="T14" fmla="*/ 212 w 248"/>
              <a:gd name="T15" fmla="*/ 64 h 390"/>
              <a:gd name="T16" fmla="*/ 192 w 248"/>
              <a:gd name="T17" fmla="*/ 74 h 390"/>
              <a:gd name="T18" fmla="*/ 178 w 248"/>
              <a:gd name="T19" fmla="*/ 74 h 390"/>
              <a:gd name="T20" fmla="*/ 160 w 248"/>
              <a:gd name="T21" fmla="*/ 64 h 390"/>
              <a:gd name="T22" fmla="*/ 150 w 248"/>
              <a:gd name="T23" fmla="*/ 44 h 390"/>
              <a:gd name="T24" fmla="*/ 248 w 248"/>
              <a:gd name="T25" fmla="*/ 120 h 390"/>
              <a:gd name="T26" fmla="*/ 242 w 248"/>
              <a:gd name="T27" fmla="*/ 100 h 390"/>
              <a:gd name="T28" fmla="*/ 232 w 248"/>
              <a:gd name="T29" fmla="*/ 90 h 390"/>
              <a:gd name="T30" fmla="*/ 210 w 248"/>
              <a:gd name="T31" fmla="*/ 84 h 390"/>
              <a:gd name="T32" fmla="*/ 194 w 248"/>
              <a:gd name="T33" fmla="*/ 88 h 390"/>
              <a:gd name="T34" fmla="*/ 182 w 248"/>
              <a:gd name="T35" fmla="*/ 98 h 390"/>
              <a:gd name="T36" fmla="*/ 182 w 248"/>
              <a:gd name="T37" fmla="*/ 98 h 390"/>
              <a:gd name="T38" fmla="*/ 84 w 248"/>
              <a:gd name="T39" fmla="*/ 156 h 390"/>
              <a:gd name="T40" fmla="*/ 74 w 248"/>
              <a:gd name="T41" fmla="*/ 160 h 390"/>
              <a:gd name="T42" fmla="*/ 70 w 248"/>
              <a:gd name="T43" fmla="*/ 170 h 390"/>
              <a:gd name="T44" fmla="*/ 80 w 248"/>
              <a:gd name="T45" fmla="*/ 184 h 390"/>
              <a:gd name="T46" fmla="*/ 146 w 248"/>
              <a:gd name="T47" fmla="*/ 186 h 390"/>
              <a:gd name="T48" fmla="*/ 172 w 248"/>
              <a:gd name="T49" fmla="*/ 160 h 390"/>
              <a:gd name="T50" fmla="*/ 138 w 248"/>
              <a:gd name="T51" fmla="*/ 222 h 390"/>
              <a:gd name="T52" fmla="*/ 146 w 248"/>
              <a:gd name="T53" fmla="*/ 212 h 390"/>
              <a:gd name="T54" fmla="*/ 142 w 248"/>
              <a:gd name="T55" fmla="*/ 204 h 390"/>
              <a:gd name="T56" fmla="*/ 50 w 248"/>
              <a:gd name="T57" fmla="*/ 202 h 390"/>
              <a:gd name="T58" fmla="*/ 42 w 248"/>
              <a:gd name="T59" fmla="*/ 204 h 390"/>
              <a:gd name="T60" fmla="*/ 38 w 248"/>
              <a:gd name="T61" fmla="*/ 212 h 390"/>
              <a:gd name="T62" fmla="*/ 46 w 248"/>
              <a:gd name="T63" fmla="*/ 222 h 390"/>
              <a:gd name="T64" fmla="*/ 104 w 248"/>
              <a:gd name="T65" fmla="*/ 224 h 390"/>
              <a:gd name="T66" fmla="*/ 98 w 248"/>
              <a:gd name="T67" fmla="*/ 226 h 390"/>
              <a:gd name="T68" fmla="*/ 94 w 248"/>
              <a:gd name="T69" fmla="*/ 228 h 390"/>
              <a:gd name="T70" fmla="*/ 0 w 248"/>
              <a:gd name="T71" fmla="*/ 324 h 390"/>
              <a:gd name="T72" fmla="*/ 6 w 248"/>
              <a:gd name="T73" fmla="*/ 344 h 390"/>
              <a:gd name="T74" fmla="*/ 20 w 248"/>
              <a:gd name="T75" fmla="*/ 350 h 390"/>
              <a:gd name="T76" fmla="*/ 88 w 248"/>
              <a:gd name="T77" fmla="*/ 290 h 390"/>
              <a:gd name="T78" fmla="*/ 90 w 248"/>
              <a:gd name="T79" fmla="*/ 378 h 390"/>
              <a:gd name="T80" fmla="*/ 108 w 248"/>
              <a:gd name="T81" fmla="*/ 390 h 390"/>
              <a:gd name="T82" fmla="*/ 116 w 248"/>
              <a:gd name="T83" fmla="*/ 388 h 390"/>
              <a:gd name="T84" fmla="*/ 128 w 248"/>
              <a:gd name="T85" fmla="*/ 370 h 390"/>
              <a:gd name="T86" fmla="*/ 216 w 248"/>
              <a:gd name="T87" fmla="*/ 284 h 390"/>
              <a:gd name="T88" fmla="*/ 236 w 248"/>
              <a:gd name="T89" fmla="*/ 282 h 390"/>
              <a:gd name="T90" fmla="*/ 248 w 248"/>
              <a:gd name="T91" fmla="*/ 264 h 390"/>
              <a:gd name="T92" fmla="*/ 248 w 248"/>
              <a:gd name="T93" fmla="*/ 120 h 390"/>
              <a:gd name="T94" fmla="*/ 28 w 248"/>
              <a:gd name="T95" fmla="*/ 202 h 390"/>
              <a:gd name="T96" fmla="*/ 36 w 248"/>
              <a:gd name="T97" fmla="*/ 208 h 390"/>
              <a:gd name="T98" fmla="*/ 42 w 248"/>
              <a:gd name="T99" fmla="*/ 206 h 390"/>
              <a:gd name="T100" fmla="*/ 44 w 248"/>
              <a:gd name="T101" fmla="*/ 196 h 390"/>
              <a:gd name="T102" fmla="*/ 16 w 248"/>
              <a:gd name="T103" fmla="*/ 118 h 390"/>
              <a:gd name="T104" fmla="*/ 8 w 248"/>
              <a:gd name="T105" fmla="*/ 116 h 390"/>
              <a:gd name="T106" fmla="*/ 2 w 248"/>
              <a:gd name="T107" fmla="*/ 120 h 390"/>
              <a:gd name="T108" fmla="*/ 28 w 248"/>
              <a:gd name="T109" fmla="*/ 20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390">
                <a:moveTo>
                  <a:pt x="148" y="38"/>
                </a:moveTo>
                <a:lnTo>
                  <a:pt x="148" y="38"/>
                </a:lnTo>
                <a:lnTo>
                  <a:pt x="150" y="30"/>
                </a:lnTo>
                <a:lnTo>
                  <a:pt x="152" y="22"/>
                </a:lnTo>
                <a:lnTo>
                  <a:pt x="154" y="16"/>
                </a:lnTo>
                <a:lnTo>
                  <a:pt x="160" y="12"/>
                </a:lnTo>
                <a:lnTo>
                  <a:pt x="164" y="6"/>
                </a:lnTo>
                <a:lnTo>
                  <a:pt x="172" y="4"/>
                </a:lnTo>
                <a:lnTo>
                  <a:pt x="178" y="2"/>
                </a:lnTo>
                <a:lnTo>
                  <a:pt x="186" y="0"/>
                </a:lnTo>
                <a:lnTo>
                  <a:pt x="186" y="0"/>
                </a:lnTo>
                <a:lnTo>
                  <a:pt x="192" y="2"/>
                </a:lnTo>
                <a:lnTo>
                  <a:pt x="200" y="4"/>
                </a:lnTo>
                <a:lnTo>
                  <a:pt x="206" y="6"/>
                </a:lnTo>
                <a:lnTo>
                  <a:pt x="212" y="12"/>
                </a:lnTo>
                <a:lnTo>
                  <a:pt x="216" y="16"/>
                </a:lnTo>
                <a:lnTo>
                  <a:pt x="220" y="22"/>
                </a:lnTo>
                <a:lnTo>
                  <a:pt x="222" y="30"/>
                </a:lnTo>
                <a:lnTo>
                  <a:pt x="222" y="38"/>
                </a:lnTo>
                <a:lnTo>
                  <a:pt x="222" y="38"/>
                </a:lnTo>
                <a:lnTo>
                  <a:pt x="222" y="44"/>
                </a:lnTo>
                <a:lnTo>
                  <a:pt x="220" y="52"/>
                </a:lnTo>
                <a:lnTo>
                  <a:pt x="216" y="58"/>
                </a:lnTo>
                <a:lnTo>
                  <a:pt x="212" y="64"/>
                </a:lnTo>
                <a:lnTo>
                  <a:pt x="206" y="68"/>
                </a:lnTo>
                <a:lnTo>
                  <a:pt x="200" y="72"/>
                </a:lnTo>
                <a:lnTo>
                  <a:pt x="192" y="74"/>
                </a:lnTo>
                <a:lnTo>
                  <a:pt x="186" y="74"/>
                </a:lnTo>
                <a:lnTo>
                  <a:pt x="186" y="74"/>
                </a:lnTo>
                <a:lnTo>
                  <a:pt x="178" y="74"/>
                </a:lnTo>
                <a:lnTo>
                  <a:pt x="172" y="72"/>
                </a:lnTo>
                <a:lnTo>
                  <a:pt x="164" y="68"/>
                </a:lnTo>
                <a:lnTo>
                  <a:pt x="160" y="64"/>
                </a:lnTo>
                <a:lnTo>
                  <a:pt x="154" y="58"/>
                </a:lnTo>
                <a:lnTo>
                  <a:pt x="152" y="52"/>
                </a:lnTo>
                <a:lnTo>
                  <a:pt x="150" y="44"/>
                </a:lnTo>
                <a:lnTo>
                  <a:pt x="148" y="38"/>
                </a:lnTo>
                <a:lnTo>
                  <a:pt x="148" y="38"/>
                </a:lnTo>
                <a:close/>
                <a:moveTo>
                  <a:pt x="248" y="120"/>
                </a:moveTo>
                <a:lnTo>
                  <a:pt x="248" y="120"/>
                </a:lnTo>
                <a:lnTo>
                  <a:pt x="246" y="106"/>
                </a:lnTo>
                <a:lnTo>
                  <a:pt x="242" y="100"/>
                </a:lnTo>
                <a:lnTo>
                  <a:pt x="238" y="96"/>
                </a:lnTo>
                <a:lnTo>
                  <a:pt x="238" y="96"/>
                </a:lnTo>
                <a:lnTo>
                  <a:pt x="232" y="90"/>
                </a:lnTo>
                <a:lnTo>
                  <a:pt x="226" y="88"/>
                </a:lnTo>
                <a:lnTo>
                  <a:pt x="218" y="84"/>
                </a:lnTo>
                <a:lnTo>
                  <a:pt x="210" y="84"/>
                </a:lnTo>
                <a:lnTo>
                  <a:pt x="210" y="84"/>
                </a:lnTo>
                <a:lnTo>
                  <a:pt x="202" y="86"/>
                </a:lnTo>
                <a:lnTo>
                  <a:pt x="194" y="88"/>
                </a:lnTo>
                <a:lnTo>
                  <a:pt x="188" y="92"/>
                </a:lnTo>
                <a:lnTo>
                  <a:pt x="182" y="98"/>
                </a:lnTo>
                <a:lnTo>
                  <a:pt x="182" y="98"/>
                </a:lnTo>
                <a:lnTo>
                  <a:pt x="182" y="98"/>
                </a:lnTo>
                <a:lnTo>
                  <a:pt x="182" y="98"/>
                </a:lnTo>
                <a:lnTo>
                  <a:pt x="182" y="98"/>
                </a:lnTo>
                <a:lnTo>
                  <a:pt x="178" y="102"/>
                </a:lnTo>
                <a:lnTo>
                  <a:pt x="138" y="156"/>
                </a:lnTo>
                <a:lnTo>
                  <a:pt x="84" y="156"/>
                </a:lnTo>
                <a:lnTo>
                  <a:pt x="84" y="156"/>
                </a:lnTo>
                <a:lnTo>
                  <a:pt x="80" y="156"/>
                </a:lnTo>
                <a:lnTo>
                  <a:pt x="74" y="160"/>
                </a:lnTo>
                <a:lnTo>
                  <a:pt x="70" y="164"/>
                </a:lnTo>
                <a:lnTo>
                  <a:pt x="70" y="170"/>
                </a:lnTo>
                <a:lnTo>
                  <a:pt x="70" y="170"/>
                </a:lnTo>
                <a:lnTo>
                  <a:pt x="70" y="176"/>
                </a:lnTo>
                <a:lnTo>
                  <a:pt x="74" y="182"/>
                </a:lnTo>
                <a:lnTo>
                  <a:pt x="80" y="184"/>
                </a:lnTo>
                <a:lnTo>
                  <a:pt x="84" y="186"/>
                </a:lnTo>
                <a:lnTo>
                  <a:pt x="146" y="186"/>
                </a:lnTo>
                <a:lnTo>
                  <a:pt x="146" y="186"/>
                </a:lnTo>
                <a:lnTo>
                  <a:pt x="152" y="184"/>
                </a:lnTo>
                <a:lnTo>
                  <a:pt x="158" y="180"/>
                </a:lnTo>
                <a:lnTo>
                  <a:pt x="172" y="160"/>
                </a:lnTo>
                <a:lnTo>
                  <a:pt x="172" y="222"/>
                </a:lnTo>
                <a:lnTo>
                  <a:pt x="138" y="222"/>
                </a:lnTo>
                <a:lnTo>
                  <a:pt x="138" y="222"/>
                </a:lnTo>
                <a:lnTo>
                  <a:pt x="142" y="218"/>
                </a:lnTo>
                <a:lnTo>
                  <a:pt x="144" y="216"/>
                </a:lnTo>
                <a:lnTo>
                  <a:pt x="146" y="212"/>
                </a:lnTo>
                <a:lnTo>
                  <a:pt x="146" y="212"/>
                </a:lnTo>
                <a:lnTo>
                  <a:pt x="144" y="208"/>
                </a:lnTo>
                <a:lnTo>
                  <a:pt x="142" y="204"/>
                </a:lnTo>
                <a:lnTo>
                  <a:pt x="138" y="202"/>
                </a:lnTo>
                <a:lnTo>
                  <a:pt x="134" y="202"/>
                </a:lnTo>
                <a:lnTo>
                  <a:pt x="50" y="202"/>
                </a:lnTo>
                <a:lnTo>
                  <a:pt x="50" y="202"/>
                </a:lnTo>
                <a:lnTo>
                  <a:pt x="46" y="202"/>
                </a:lnTo>
                <a:lnTo>
                  <a:pt x="42" y="204"/>
                </a:lnTo>
                <a:lnTo>
                  <a:pt x="40" y="208"/>
                </a:lnTo>
                <a:lnTo>
                  <a:pt x="38" y="212"/>
                </a:lnTo>
                <a:lnTo>
                  <a:pt x="38" y="212"/>
                </a:lnTo>
                <a:lnTo>
                  <a:pt x="40" y="216"/>
                </a:lnTo>
                <a:lnTo>
                  <a:pt x="42" y="220"/>
                </a:lnTo>
                <a:lnTo>
                  <a:pt x="46" y="222"/>
                </a:lnTo>
                <a:lnTo>
                  <a:pt x="50" y="224"/>
                </a:lnTo>
                <a:lnTo>
                  <a:pt x="104" y="224"/>
                </a:lnTo>
                <a:lnTo>
                  <a:pt x="104" y="224"/>
                </a:lnTo>
                <a:lnTo>
                  <a:pt x="100" y="224"/>
                </a:lnTo>
                <a:lnTo>
                  <a:pt x="100" y="224"/>
                </a:lnTo>
                <a:lnTo>
                  <a:pt x="98" y="226"/>
                </a:lnTo>
                <a:lnTo>
                  <a:pt x="98" y="226"/>
                </a:lnTo>
                <a:lnTo>
                  <a:pt x="94" y="228"/>
                </a:lnTo>
                <a:lnTo>
                  <a:pt x="94" y="228"/>
                </a:lnTo>
                <a:lnTo>
                  <a:pt x="6" y="318"/>
                </a:lnTo>
                <a:lnTo>
                  <a:pt x="6" y="318"/>
                </a:lnTo>
                <a:lnTo>
                  <a:pt x="0" y="324"/>
                </a:lnTo>
                <a:lnTo>
                  <a:pt x="0" y="332"/>
                </a:lnTo>
                <a:lnTo>
                  <a:pt x="0" y="338"/>
                </a:lnTo>
                <a:lnTo>
                  <a:pt x="6" y="344"/>
                </a:lnTo>
                <a:lnTo>
                  <a:pt x="6" y="344"/>
                </a:lnTo>
                <a:lnTo>
                  <a:pt x="12" y="350"/>
                </a:lnTo>
                <a:lnTo>
                  <a:pt x="20" y="350"/>
                </a:lnTo>
                <a:lnTo>
                  <a:pt x="26" y="350"/>
                </a:lnTo>
                <a:lnTo>
                  <a:pt x="32" y="344"/>
                </a:lnTo>
                <a:lnTo>
                  <a:pt x="88" y="290"/>
                </a:lnTo>
                <a:lnTo>
                  <a:pt x="88" y="370"/>
                </a:lnTo>
                <a:lnTo>
                  <a:pt x="88" y="370"/>
                </a:lnTo>
                <a:lnTo>
                  <a:pt x="90" y="378"/>
                </a:lnTo>
                <a:lnTo>
                  <a:pt x="94" y="384"/>
                </a:lnTo>
                <a:lnTo>
                  <a:pt x="100" y="388"/>
                </a:lnTo>
                <a:lnTo>
                  <a:pt x="108" y="390"/>
                </a:lnTo>
                <a:lnTo>
                  <a:pt x="108" y="390"/>
                </a:lnTo>
                <a:lnTo>
                  <a:pt x="108" y="390"/>
                </a:lnTo>
                <a:lnTo>
                  <a:pt x="116" y="388"/>
                </a:lnTo>
                <a:lnTo>
                  <a:pt x="122" y="384"/>
                </a:lnTo>
                <a:lnTo>
                  <a:pt x="126" y="378"/>
                </a:lnTo>
                <a:lnTo>
                  <a:pt x="128" y="370"/>
                </a:lnTo>
                <a:lnTo>
                  <a:pt x="128" y="284"/>
                </a:lnTo>
                <a:lnTo>
                  <a:pt x="192" y="284"/>
                </a:lnTo>
                <a:lnTo>
                  <a:pt x="216" y="284"/>
                </a:lnTo>
                <a:lnTo>
                  <a:pt x="230" y="284"/>
                </a:lnTo>
                <a:lnTo>
                  <a:pt x="230" y="284"/>
                </a:lnTo>
                <a:lnTo>
                  <a:pt x="236" y="282"/>
                </a:lnTo>
                <a:lnTo>
                  <a:pt x="244" y="278"/>
                </a:lnTo>
                <a:lnTo>
                  <a:pt x="248" y="272"/>
                </a:lnTo>
                <a:lnTo>
                  <a:pt x="248" y="264"/>
                </a:lnTo>
                <a:lnTo>
                  <a:pt x="248" y="122"/>
                </a:lnTo>
                <a:lnTo>
                  <a:pt x="248" y="122"/>
                </a:lnTo>
                <a:lnTo>
                  <a:pt x="248" y="120"/>
                </a:lnTo>
                <a:lnTo>
                  <a:pt x="248" y="120"/>
                </a:lnTo>
                <a:close/>
                <a:moveTo>
                  <a:pt x="28" y="202"/>
                </a:moveTo>
                <a:lnTo>
                  <a:pt x="28" y="202"/>
                </a:lnTo>
                <a:lnTo>
                  <a:pt x="30" y="206"/>
                </a:lnTo>
                <a:lnTo>
                  <a:pt x="36" y="208"/>
                </a:lnTo>
                <a:lnTo>
                  <a:pt x="36" y="208"/>
                </a:lnTo>
                <a:lnTo>
                  <a:pt x="38" y="208"/>
                </a:lnTo>
                <a:lnTo>
                  <a:pt x="38" y="208"/>
                </a:lnTo>
                <a:lnTo>
                  <a:pt x="42" y="206"/>
                </a:lnTo>
                <a:lnTo>
                  <a:pt x="44" y="204"/>
                </a:lnTo>
                <a:lnTo>
                  <a:pt x="44" y="200"/>
                </a:lnTo>
                <a:lnTo>
                  <a:pt x="44" y="196"/>
                </a:lnTo>
                <a:lnTo>
                  <a:pt x="18" y="122"/>
                </a:lnTo>
                <a:lnTo>
                  <a:pt x="18" y="122"/>
                </a:lnTo>
                <a:lnTo>
                  <a:pt x="16" y="118"/>
                </a:lnTo>
                <a:lnTo>
                  <a:pt x="14" y="116"/>
                </a:lnTo>
                <a:lnTo>
                  <a:pt x="10" y="116"/>
                </a:lnTo>
                <a:lnTo>
                  <a:pt x="8" y="116"/>
                </a:lnTo>
                <a:lnTo>
                  <a:pt x="8" y="116"/>
                </a:lnTo>
                <a:lnTo>
                  <a:pt x="4" y="118"/>
                </a:lnTo>
                <a:lnTo>
                  <a:pt x="2" y="120"/>
                </a:lnTo>
                <a:lnTo>
                  <a:pt x="2" y="124"/>
                </a:lnTo>
                <a:lnTo>
                  <a:pt x="2" y="126"/>
                </a:lnTo>
                <a:lnTo>
                  <a:pt x="28" y="20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3208682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Hands on exercise</a:t>
            </a:r>
            <a:br>
              <a:rPr lang="en-GB" dirty="0"/>
            </a:br>
            <a:endParaRPr lang="en-GB" dirty="0"/>
          </a:p>
        </p:txBody>
      </p:sp>
      <p:sp>
        <p:nvSpPr>
          <p:cNvPr id="8" name="Content Placeholder 7"/>
          <p:cNvSpPr>
            <a:spLocks noGrp="1"/>
          </p:cNvSpPr>
          <p:nvPr>
            <p:ph sz="quarter" idx="15"/>
          </p:nvPr>
        </p:nvSpPr>
        <p:spPr>
          <a:xfrm>
            <a:off x="533400" y="1600200"/>
            <a:ext cx="8077200" cy="4572000"/>
          </a:xfrm>
        </p:spPr>
        <p:txBody>
          <a:bodyPr/>
          <a:lstStyle/>
          <a:p>
            <a:pPr indent="0"/>
            <a:r>
              <a:rPr lang="en-GB" sz="1800" b="1" i="1" dirty="0" smtClean="0">
                <a:solidFill>
                  <a:schemeClr val="accent1"/>
                </a:solidFill>
              </a:rPr>
              <a:t>Context</a:t>
            </a:r>
            <a:endParaRPr lang="en-GB" sz="1600" b="1" i="1" dirty="0" smtClean="0">
              <a:solidFill>
                <a:schemeClr val="accent1"/>
              </a:solidFill>
            </a:endParaRPr>
          </a:p>
          <a:p>
            <a:pPr indent="0"/>
            <a:r>
              <a:rPr lang="en-GB" sz="1600" dirty="0" smtClean="0"/>
              <a:t>In this section we will let you work independently on some exercises in </a:t>
            </a:r>
            <a:r>
              <a:rPr lang="en-GB" sz="1600" dirty="0" err="1" smtClean="0"/>
              <a:t>Qlik</a:t>
            </a:r>
            <a:r>
              <a:rPr lang="en-GB" sz="1600" dirty="0" smtClean="0"/>
              <a:t> Sense</a:t>
            </a:r>
            <a:r>
              <a:rPr lang="en-GB" sz="1600" baseline="50000" dirty="0"/>
              <a:t>®</a:t>
            </a:r>
            <a:r>
              <a:rPr lang="en-GB" sz="1600" dirty="0" smtClean="0"/>
              <a:t>.</a:t>
            </a:r>
          </a:p>
          <a:p>
            <a:pPr indent="0"/>
            <a:r>
              <a:rPr lang="en-GB" sz="1600" dirty="0" smtClean="0"/>
              <a:t>You will find all the exercises in the app and other accompanying files provided by us.</a:t>
            </a:r>
          </a:p>
          <a:p>
            <a:pPr indent="0"/>
            <a:r>
              <a:rPr lang="en-GB" sz="1600" dirty="0" smtClean="0"/>
              <a:t>These exercises will contain new functionalities not covered in the CORDIS exercise to further understand the possibilities of </a:t>
            </a:r>
            <a:r>
              <a:rPr lang="en-GB" sz="1600" dirty="0" err="1" smtClean="0"/>
              <a:t>Qlik</a:t>
            </a:r>
            <a:r>
              <a:rPr lang="en-GB" sz="1600" dirty="0" smtClean="0"/>
              <a:t> Sense</a:t>
            </a:r>
            <a:r>
              <a:rPr lang="en-GB" sz="1600" baseline="50000" dirty="0"/>
              <a:t>®</a:t>
            </a:r>
            <a:r>
              <a:rPr lang="en-GB" sz="1600" dirty="0" smtClean="0"/>
              <a:t>.</a:t>
            </a:r>
          </a:p>
          <a:p>
            <a:pPr indent="0"/>
            <a:r>
              <a:rPr lang="en-GB" sz="1600" dirty="0" smtClean="0"/>
              <a:t>The data set provided is a fictional sales dataset.</a:t>
            </a:r>
          </a:p>
          <a:p>
            <a:pPr indent="0"/>
            <a:r>
              <a:rPr lang="en-GB" sz="1600" dirty="0" smtClean="0"/>
              <a:t>Here is an overview of what we will cover during these exercises:</a:t>
            </a:r>
          </a:p>
          <a:p>
            <a:pPr marL="560070" lvl="1" indent="-285750">
              <a:buFont typeface="Arial" panose="020B0604020202020204" pitchFamily="34" charset="0"/>
              <a:buChar char="•"/>
            </a:pPr>
            <a:r>
              <a:rPr lang="en-GB" sz="1600" dirty="0" smtClean="0"/>
              <a:t>Custom measures</a:t>
            </a:r>
          </a:p>
          <a:p>
            <a:pPr marL="560070" lvl="1" indent="-285750">
              <a:buFont typeface="Arial" panose="020B0604020202020204" pitchFamily="34" charset="0"/>
              <a:buChar char="•"/>
            </a:pPr>
            <a:r>
              <a:rPr lang="en-GB" sz="1600" dirty="0" smtClean="0"/>
              <a:t>Drill-down dimensions</a:t>
            </a:r>
          </a:p>
          <a:p>
            <a:pPr marL="560070" lvl="1" indent="-285750">
              <a:buFont typeface="Arial" panose="020B0604020202020204" pitchFamily="34" charset="0"/>
              <a:buChar char="•"/>
            </a:pPr>
            <a:r>
              <a:rPr lang="en-GB" sz="1600" dirty="0" smtClean="0"/>
              <a:t>Rank functions</a:t>
            </a:r>
          </a:p>
          <a:p>
            <a:pPr marL="560070" lvl="1" indent="-285750">
              <a:buFont typeface="Arial" panose="020B0604020202020204" pitchFamily="34" charset="0"/>
              <a:buChar char="•"/>
            </a:pPr>
            <a:r>
              <a:rPr lang="en-GB" sz="1600" dirty="0" smtClean="0"/>
              <a:t>Set Analysis</a:t>
            </a:r>
          </a:p>
          <a:p>
            <a:pPr marL="560070" lvl="1" indent="-285750">
              <a:buFont typeface="Arial" panose="020B0604020202020204" pitchFamily="34" charset="0"/>
              <a:buChar char="•"/>
            </a:pPr>
            <a:r>
              <a:rPr lang="en-GB" sz="1600" dirty="0" smtClean="0"/>
              <a:t>etc</a:t>
            </a:r>
            <a:r>
              <a:rPr lang="en-GB" sz="1600" dirty="0"/>
              <a:t>.</a:t>
            </a:r>
            <a:endParaRPr lang="en-GB" sz="1600" dirty="0" smtClean="0"/>
          </a:p>
          <a:p>
            <a:pPr marL="285750" indent="-28575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dirty="0"/>
          </a:p>
        </p:txBody>
      </p:sp>
      <p:sp>
        <p:nvSpPr>
          <p:cNvPr id="4" name="Date Placeholder 3"/>
          <p:cNvSpPr>
            <a:spLocks noGrp="1"/>
          </p:cNvSpPr>
          <p:nvPr>
            <p:ph type="dt" sz="half" idx="16"/>
          </p:nvPr>
        </p:nvSpPr>
        <p:spPr/>
        <p:txBody>
          <a:bodyPr/>
          <a:lstStyle/>
          <a:p>
            <a:r>
              <a:rPr lang="en-US" smtClean="0"/>
              <a:t>January 2017</a:t>
            </a:r>
            <a:endParaRPr lang="en-GB" dirty="0"/>
          </a:p>
        </p:txBody>
      </p:sp>
      <p:sp>
        <p:nvSpPr>
          <p:cNvPr id="5" name="Footer Placeholder 4"/>
          <p:cNvSpPr>
            <a:spLocks noGrp="1"/>
          </p:cNvSpPr>
          <p:nvPr>
            <p:ph type="ftr" sz="quarter" idx="17"/>
          </p:nvPr>
        </p:nvSpPr>
        <p:spPr/>
        <p:txBody>
          <a:bodyPr/>
          <a:lstStyle/>
          <a:p>
            <a:r>
              <a:rPr lang="en-GB" smtClean="0"/>
              <a:t>Data visualisation workshop - Qlik Sense</a:t>
            </a:r>
            <a:endParaRPr lang="en-GB" dirty="0"/>
          </a:p>
        </p:txBody>
      </p:sp>
      <p:sp>
        <p:nvSpPr>
          <p:cNvPr id="6" name="Slide Number Placeholder 5"/>
          <p:cNvSpPr>
            <a:spLocks noGrp="1"/>
          </p:cNvSpPr>
          <p:nvPr>
            <p:ph type="sldNum" sz="quarter" idx="18"/>
          </p:nvPr>
        </p:nvSpPr>
        <p:spPr/>
        <p:txBody>
          <a:bodyPr/>
          <a:lstStyle/>
          <a:p>
            <a:fld id="{73DE2538-1682-4691-9D76-BD63A21848D4}" type="slidenum">
              <a:rPr lang="en-GB" smtClean="0"/>
              <a:pPr/>
              <a:t>123</a:t>
            </a:fld>
            <a:endParaRPr lang="en-GB"/>
          </a:p>
        </p:txBody>
      </p:sp>
    </p:spTree>
    <p:extLst>
      <p:ext uri="{BB962C8B-B14F-4D97-AF65-F5344CB8AC3E}">
        <p14:creationId xmlns:p14="http://schemas.microsoft.com/office/powerpoint/2010/main" val="23807393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Hands on exercise</a:t>
            </a:r>
            <a:br>
              <a:rPr lang="en-GB" dirty="0"/>
            </a:br>
            <a:r>
              <a:rPr lang="en-GB" sz="2000" b="0" i="0" dirty="0"/>
              <a:t>Reference guide </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124</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Creating Variables</a:t>
            </a:r>
          </a:p>
          <a:p>
            <a:pPr>
              <a:spcAft>
                <a:spcPts val="600"/>
              </a:spcAft>
            </a:pPr>
            <a:r>
              <a:rPr lang="en-GB" sz="1800" dirty="0" smtClean="0"/>
              <a:t>Variables are objects whose values are not fixed, but are calculated according to current conditions when called within an expression.</a:t>
            </a:r>
          </a:p>
          <a:p>
            <a:pPr>
              <a:spcAft>
                <a:spcPts val="600"/>
              </a:spcAft>
            </a:pPr>
            <a:endParaRPr lang="en-GB" sz="1800" dirty="0" smtClean="0"/>
          </a:p>
          <a:p>
            <a:pPr>
              <a:spcAft>
                <a:spcPts val="600"/>
              </a:spcAft>
            </a:pPr>
            <a:r>
              <a:rPr lang="en-GB" sz="1800" dirty="0" smtClean="0"/>
              <a:t>An example of a variable is the following:</a:t>
            </a:r>
          </a:p>
          <a:p>
            <a:pPr marL="11430" indent="-285750">
              <a:spcAft>
                <a:spcPts val="600"/>
              </a:spcAft>
              <a:buFont typeface="Arial" panose="020B0604020202020204" pitchFamily="34" charset="0"/>
              <a:buChar char="•"/>
            </a:pPr>
            <a:r>
              <a:rPr lang="en-GB" sz="1800" b="1" dirty="0" smtClean="0">
                <a:latin typeface="Consolas" panose="020B0609020204030204" pitchFamily="49" charset="0"/>
                <a:cs typeface="Consolas" panose="020B0609020204030204" pitchFamily="49" charset="0"/>
              </a:rPr>
              <a:t>=max(</a:t>
            </a:r>
            <a:r>
              <a:rPr lang="en-GB" sz="1800" b="1" dirty="0" err="1" smtClean="0">
                <a:latin typeface="Consolas" panose="020B0609020204030204" pitchFamily="49" charset="0"/>
                <a:cs typeface="Consolas" panose="020B0609020204030204" pitchFamily="49" charset="0"/>
              </a:rPr>
              <a:t>MonthNum</a:t>
            </a:r>
            <a:r>
              <a:rPr lang="en-GB" sz="1800" b="1" dirty="0" smtClean="0">
                <a:latin typeface="Consolas" panose="020B0609020204030204" pitchFamily="49" charset="0"/>
                <a:cs typeface="Consolas" panose="020B0609020204030204" pitchFamily="49" charset="0"/>
              </a:rPr>
              <a:t>)-1</a:t>
            </a:r>
          </a:p>
          <a:p>
            <a:pPr indent="0">
              <a:spcAft>
                <a:spcPts val="600"/>
              </a:spcAft>
            </a:pPr>
            <a:endParaRPr lang="en-GB" sz="1800" dirty="0" smtClean="0"/>
          </a:p>
          <a:p>
            <a:pPr indent="0">
              <a:spcAft>
                <a:spcPts val="600"/>
              </a:spcAft>
            </a:pPr>
            <a:r>
              <a:rPr lang="en-GB" sz="1800" dirty="0" smtClean="0"/>
              <a:t>In this example  the variable calculates the maximum value of the </a:t>
            </a:r>
            <a:r>
              <a:rPr lang="en-GB" sz="1800" dirty="0" err="1" smtClean="0"/>
              <a:t>MonthNum</a:t>
            </a:r>
            <a:r>
              <a:rPr lang="en-GB" sz="1800" dirty="0" smtClean="0"/>
              <a:t> field and then subtracts 1. This is a common trick used to calculate previous years to a current selection.</a:t>
            </a:r>
          </a:p>
          <a:p>
            <a:pPr>
              <a:spcAft>
                <a:spcPts val="600"/>
              </a:spcAft>
            </a:pPr>
            <a:endParaRPr lang="en-GB" sz="1800" dirty="0" smtClean="0"/>
          </a:p>
          <a:p>
            <a:pPr>
              <a:spcAft>
                <a:spcPts val="600"/>
              </a:spcAft>
            </a:pPr>
            <a:endParaRPr lang="en-GB" sz="1800" b="1" i="1" dirty="0" smtClean="0">
              <a:solidFill>
                <a:schemeClr val="accent1"/>
              </a:solidFill>
            </a:endParaRPr>
          </a:p>
        </p:txBody>
      </p:sp>
    </p:spTree>
    <p:extLst>
      <p:ext uri="{BB962C8B-B14F-4D97-AF65-F5344CB8AC3E}">
        <p14:creationId xmlns:p14="http://schemas.microsoft.com/office/powerpoint/2010/main" val="313173800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Hands on exercise</a:t>
            </a:r>
            <a:br>
              <a:rPr lang="en-GB" dirty="0"/>
            </a:br>
            <a:r>
              <a:rPr lang="en-GB" sz="2000" b="0" i="0" dirty="0"/>
              <a:t>Reference guide </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125</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Calculation Condition</a:t>
            </a:r>
          </a:p>
          <a:p>
            <a:pPr>
              <a:spcAft>
                <a:spcPts val="600"/>
              </a:spcAft>
            </a:pPr>
            <a:r>
              <a:rPr lang="en-GB" sz="1600" dirty="0" smtClean="0"/>
              <a:t>In the “Add-ons” menu of some visualisations you can add a “Calculation condition” for when the chart should appear or not. </a:t>
            </a:r>
          </a:p>
          <a:p>
            <a:pPr>
              <a:spcAft>
                <a:spcPts val="600"/>
              </a:spcAft>
            </a:pPr>
            <a:r>
              <a:rPr lang="en-GB" sz="1600" dirty="0" smtClean="0"/>
              <a:t>This comes in handy when it doesn’t make sense for a chart to be drawn unless some conditions apply.</a:t>
            </a:r>
            <a:endParaRPr lang="en-GB" sz="1600" b="1" i="1" dirty="0">
              <a:solidFill>
                <a:schemeClr val="accent1"/>
              </a:solidFill>
            </a:endParaRPr>
          </a:p>
          <a:p>
            <a:pPr>
              <a:spcAft>
                <a:spcPts val="600"/>
              </a:spcAft>
            </a:pPr>
            <a:endParaRPr lang="en-GB" sz="1600" dirty="0" smtClean="0"/>
          </a:p>
          <a:p>
            <a:pPr>
              <a:spcAft>
                <a:spcPts val="600"/>
              </a:spcAft>
            </a:pPr>
            <a:r>
              <a:rPr lang="en-GB" sz="1600" dirty="0" smtClean="0"/>
              <a:t>An example of a calculation condition is the following:</a:t>
            </a:r>
            <a:endParaRPr lang="en-GB" sz="1600" dirty="0"/>
          </a:p>
          <a:p>
            <a:pPr marL="11430" indent="-285750">
              <a:spcAft>
                <a:spcPts val="600"/>
              </a:spcAft>
              <a:buFont typeface="Arial" panose="020B0604020202020204" pitchFamily="34" charset="0"/>
              <a:buChar char="•"/>
            </a:pPr>
            <a:r>
              <a:rPr lang="en-GB" sz="1600" b="1" dirty="0" smtClean="0">
                <a:latin typeface="Consolas" panose="020B0609020204030204" pitchFamily="49" charset="0"/>
                <a:cs typeface="Consolas" panose="020B0609020204030204" pitchFamily="49" charset="0"/>
              </a:rPr>
              <a:t>if(</a:t>
            </a:r>
            <a:r>
              <a:rPr lang="en-GB" sz="1600" b="1" dirty="0" err="1" smtClean="0">
                <a:latin typeface="Consolas" panose="020B0609020204030204" pitchFamily="49" charset="0"/>
                <a:cs typeface="Consolas" panose="020B0609020204030204" pitchFamily="49" charset="0"/>
              </a:rPr>
              <a:t>GetSelectedCount</a:t>
            </a:r>
            <a:r>
              <a:rPr lang="en-GB" sz="1600" b="1" dirty="0" smtClean="0">
                <a:latin typeface="Consolas" panose="020B0609020204030204" pitchFamily="49" charset="0"/>
                <a:cs typeface="Consolas" panose="020B0609020204030204" pitchFamily="49" charset="0"/>
              </a:rPr>
              <a:t>(FIELD)&gt;=</a:t>
            </a:r>
            <a:r>
              <a:rPr lang="en-GB" sz="1600" b="1" dirty="0">
                <a:latin typeface="Consolas" panose="020B0609020204030204" pitchFamily="49" charset="0"/>
                <a:cs typeface="Consolas" panose="020B0609020204030204" pitchFamily="49" charset="0"/>
              </a:rPr>
              <a:t>1,1,0)</a:t>
            </a:r>
            <a:endParaRPr lang="en-GB" sz="1600" b="1" dirty="0" smtClean="0">
              <a:latin typeface="Consolas" panose="020B0609020204030204" pitchFamily="49" charset="0"/>
              <a:cs typeface="Consolas" panose="020B0609020204030204" pitchFamily="49" charset="0"/>
            </a:endParaRPr>
          </a:p>
          <a:p>
            <a:pPr>
              <a:spcAft>
                <a:spcPts val="600"/>
              </a:spcAft>
            </a:pPr>
            <a:endParaRPr lang="en-GB" sz="1600" b="1" i="1" dirty="0" smtClean="0">
              <a:solidFill>
                <a:schemeClr val="accent1"/>
              </a:solidFill>
            </a:endParaRPr>
          </a:p>
        </p:txBody>
      </p:sp>
    </p:spTree>
    <p:extLst>
      <p:ext uri="{BB962C8B-B14F-4D97-AF65-F5344CB8AC3E}">
        <p14:creationId xmlns:p14="http://schemas.microsoft.com/office/powerpoint/2010/main" val="284654299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Hands on exercise</a:t>
            </a:r>
            <a:br>
              <a:rPr lang="en-GB" dirty="0"/>
            </a:br>
            <a:r>
              <a:rPr lang="en-GB" sz="2000" b="0" i="0" dirty="0"/>
              <a:t>Reference guide </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126</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Reference Line</a:t>
            </a:r>
          </a:p>
          <a:p>
            <a:pPr>
              <a:spcAft>
                <a:spcPts val="600"/>
              </a:spcAft>
            </a:pPr>
            <a:r>
              <a:rPr lang="en-GB" sz="1600" dirty="0" smtClean="0"/>
              <a:t>In the “Add-ons” menu of some visualisations you can add a “Reference line” to compare against.</a:t>
            </a:r>
          </a:p>
          <a:p>
            <a:pPr>
              <a:spcAft>
                <a:spcPts val="600"/>
              </a:spcAft>
            </a:pPr>
            <a:r>
              <a:rPr lang="en-GB" sz="1600" dirty="0" smtClean="0"/>
              <a:t>This is useful when you have a benchmark value you want to check against. The reference line is calculated with an expression.</a:t>
            </a:r>
          </a:p>
          <a:p>
            <a:pPr>
              <a:spcAft>
                <a:spcPts val="600"/>
              </a:spcAft>
            </a:pPr>
            <a:endParaRPr lang="en-GB" sz="1600" dirty="0" smtClean="0"/>
          </a:p>
          <a:p>
            <a:pPr>
              <a:spcAft>
                <a:spcPts val="600"/>
              </a:spcAft>
            </a:pPr>
            <a:r>
              <a:rPr lang="en-GB" sz="1600" dirty="0" smtClean="0"/>
              <a:t>An example of a reference line expression is the following:</a:t>
            </a:r>
            <a:endParaRPr lang="en-GB" sz="1600" dirty="0"/>
          </a:p>
          <a:p>
            <a:pPr marL="11430" indent="-285750">
              <a:spcAft>
                <a:spcPts val="600"/>
              </a:spcAft>
              <a:buFont typeface="Arial" panose="020B0604020202020204" pitchFamily="34" charset="0"/>
              <a:buChar char="•"/>
            </a:pPr>
            <a:r>
              <a:rPr lang="en-GB" sz="1600" b="1" dirty="0">
                <a:latin typeface="Consolas" panose="020B0609020204030204" pitchFamily="49" charset="0"/>
                <a:cs typeface="Consolas" panose="020B0609020204030204" pitchFamily="49" charset="0"/>
              </a:rPr>
              <a:t>=</a:t>
            </a:r>
            <a:r>
              <a:rPr lang="en-GB" sz="1600" b="1" dirty="0" err="1">
                <a:latin typeface="Consolas" panose="020B0609020204030204" pitchFamily="49" charset="0"/>
                <a:cs typeface="Consolas" panose="020B0609020204030204" pitchFamily="49" charset="0"/>
              </a:rPr>
              <a:t>avg</a:t>
            </a:r>
            <a:r>
              <a:rPr lang="en-GB" sz="1600" b="1" dirty="0">
                <a:latin typeface="Consolas" panose="020B0609020204030204" pitchFamily="49" charset="0"/>
                <a:cs typeface="Consolas" panose="020B0609020204030204" pitchFamily="49" charset="0"/>
              </a:rPr>
              <a:t>(TOTAL </a:t>
            </a:r>
            <a:r>
              <a:rPr lang="en-GB" sz="1600" b="1" dirty="0" err="1">
                <a:latin typeface="Consolas" panose="020B0609020204030204" pitchFamily="49" charset="0"/>
                <a:cs typeface="Consolas" panose="020B0609020204030204" pitchFamily="49" charset="0"/>
              </a:rPr>
              <a:t>Aggr</a:t>
            </a:r>
            <a:r>
              <a:rPr lang="en-GB" sz="1600" b="1" dirty="0">
                <a:latin typeface="Consolas" panose="020B0609020204030204" pitchFamily="49" charset="0"/>
                <a:cs typeface="Consolas" panose="020B0609020204030204" pitchFamily="49" charset="0"/>
              </a:rPr>
              <a:t>(sum(Sales),[%</a:t>
            </a:r>
            <a:r>
              <a:rPr lang="en-GB" sz="1600" b="1" dirty="0" err="1">
                <a:latin typeface="Consolas" panose="020B0609020204030204" pitchFamily="49" charset="0"/>
                <a:cs typeface="Consolas" panose="020B0609020204030204" pitchFamily="49" charset="0"/>
              </a:rPr>
              <a:t>OrderDate.autoCalendar.YearMonth</a:t>
            </a:r>
            <a:r>
              <a:rPr lang="en-GB" sz="1600" b="1" dirty="0" smtClean="0">
                <a:latin typeface="Consolas" panose="020B0609020204030204" pitchFamily="49" charset="0"/>
                <a:cs typeface="Consolas" panose="020B0609020204030204" pitchFamily="49" charset="0"/>
              </a:rPr>
              <a:t>]))</a:t>
            </a:r>
          </a:p>
          <a:p>
            <a:pPr indent="0">
              <a:spcAft>
                <a:spcPts val="600"/>
              </a:spcAft>
            </a:pPr>
            <a:endParaRPr lang="en-GB" sz="1600" dirty="0" smtClean="0"/>
          </a:p>
          <a:p>
            <a:pPr indent="0">
              <a:spcAft>
                <a:spcPts val="600"/>
              </a:spcAft>
            </a:pPr>
            <a:r>
              <a:rPr lang="en-GB" sz="1600" dirty="0" smtClean="0"/>
              <a:t>In </a:t>
            </a:r>
            <a:r>
              <a:rPr lang="en-GB" sz="1600" dirty="0"/>
              <a:t>this example the reference line indicates the average </a:t>
            </a:r>
            <a:r>
              <a:rPr lang="en-GB" sz="1600" dirty="0" smtClean="0"/>
              <a:t>sales.</a:t>
            </a:r>
            <a:endParaRPr lang="en-GB" sz="1600" dirty="0"/>
          </a:p>
        </p:txBody>
      </p:sp>
    </p:spTree>
    <p:extLst>
      <p:ext uri="{BB962C8B-B14F-4D97-AF65-F5344CB8AC3E}">
        <p14:creationId xmlns:p14="http://schemas.microsoft.com/office/powerpoint/2010/main" val="420767202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Hands on exercise</a:t>
            </a:r>
            <a:br>
              <a:rPr lang="en-GB" dirty="0"/>
            </a:br>
            <a:r>
              <a:rPr lang="en-GB" sz="2000" b="0" i="0" dirty="0"/>
              <a:t>Reference guide </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127</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IF Statements</a:t>
            </a:r>
          </a:p>
          <a:p>
            <a:pPr>
              <a:spcAft>
                <a:spcPts val="600"/>
              </a:spcAft>
            </a:pPr>
            <a:r>
              <a:rPr lang="en-GB" sz="1600" dirty="0" smtClean="0"/>
              <a:t>If statements are used when we need to calculate the value of a measure while taking into account multiple possibilities for our criteria. </a:t>
            </a:r>
          </a:p>
          <a:p>
            <a:pPr>
              <a:spcAft>
                <a:spcPts val="600"/>
              </a:spcAft>
            </a:pPr>
            <a:r>
              <a:rPr lang="en-GB" sz="1600" dirty="0" smtClean="0"/>
              <a:t>An IF statement always follows the </a:t>
            </a:r>
            <a:r>
              <a:rPr lang="en-GB" sz="1600" b="1" dirty="0" smtClean="0">
                <a:latin typeface="Consolas" panose="020B0609020204030204" pitchFamily="49" charset="0"/>
                <a:cs typeface="Consolas" panose="020B0609020204030204" pitchFamily="49" charset="0"/>
              </a:rPr>
              <a:t>IF(condition, then, else)</a:t>
            </a:r>
            <a:r>
              <a:rPr lang="en-GB" sz="1600" dirty="0" smtClean="0"/>
              <a:t> syntax.</a:t>
            </a:r>
          </a:p>
          <a:p>
            <a:pPr>
              <a:spcAft>
                <a:spcPts val="600"/>
              </a:spcAft>
            </a:pPr>
            <a:endParaRPr lang="en-GB" sz="1600" dirty="0" smtClean="0"/>
          </a:p>
          <a:p>
            <a:pPr>
              <a:spcAft>
                <a:spcPts val="600"/>
              </a:spcAft>
            </a:pPr>
            <a:r>
              <a:rPr lang="en-GB" sz="1600" dirty="0" smtClean="0"/>
              <a:t>An example of a reference line expression is the following:</a:t>
            </a:r>
            <a:endParaRPr lang="en-GB" sz="1600" dirty="0"/>
          </a:p>
          <a:p>
            <a:pPr marL="11430" indent="-285750">
              <a:spcAft>
                <a:spcPts val="600"/>
              </a:spcAft>
              <a:buFont typeface="Arial" panose="020B0604020202020204" pitchFamily="34" charset="0"/>
              <a:buChar char="•"/>
            </a:pPr>
            <a:r>
              <a:rPr lang="en-GB" sz="1600" b="1" dirty="0" smtClean="0">
                <a:latin typeface="Consolas" panose="020B0609020204030204" pitchFamily="49" charset="0"/>
                <a:cs typeface="Consolas" panose="020B0609020204030204" pitchFamily="49" charset="0"/>
              </a:rPr>
              <a:t>=IF(sum(Sales)&gt;=10, ‘blue’, ‘magenta’)</a:t>
            </a:r>
            <a:endParaRPr lang="en-GB" sz="1600" dirty="0" smtClean="0"/>
          </a:p>
          <a:p>
            <a:pPr indent="0">
              <a:spcAft>
                <a:spcPts val="600"/>
              </a:spcAft>
            </a:pPr>
            <a:endParaRPr lang="en-GB" sz="1600" dirty="0" smtClean="0"/>
          </a:p>
          <a:p>
            <a:pPr indent="0">
              <a:spcAft>
                <a:spcPts val="600"/>
              </a:spcAft>
            </a:pPr>
            <a:r>
              <a:rPr lang="en-GB" sz="1600" dirty="0" smtClean="0"/>
              <a:t>In this example an if statement is used to colour a field based on its possible values.</a:t>
            </a:r>
            <a:endParaRPr lang="en-GB" sz="1600" dirty="0"/>
          </a:p>
        </p:txBody>
      </p:sp>
    </p:spTree>
    <p:extLst>
      <p:ext uri="{BB962C8B-B14F-4D97-AF65-F5344CB8AC3E}">
        <p14:creationId xmlns:p14="http://schemas.microsoft.com/office/powerpoint/2010/main" val="255799378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Hands on exercise</a:t>
            </a:r>
            <a:br>
              <a:rPr lang="en-GB" dirty="0"/>
            </a:br>
            <a:r>
              <a:rPr lang="en-GB" sz="2000" b="0" i="0" dirty="0"/>
              <a:t>Reference guide </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128</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Set analysis Basics</a:t>
            </a:r>
          </a:p>
          <a:p>
            <a:pPr>
              <a:spcAft>
                <a:spcPts val="600"/>
              </a:spcAft>
            </a:pPr>
            <a:r>
              <a:rPr lang="en-GB" sz="1600" dirty="0" smtClean="0"/>
              <a:t>Set analysis is a technique used to create and view multiple concurrent subsets of our dataset. </a:t>
            </a:r>
          </a:p>
          <a:p>
            <a:pPr>
              <a:spcAft>
                <a:spcPts val="600"/>
              </a:spcAft>
            </a:pPr>
            <a:r>
              <a:rPr lang="en-GB" sz="1600" dirty="0" smtClean="0"/>
              <a:t>It is a necessary process when we need to compare between sections of our data or visualise data irrespective of the selections made.</a:t>
            </a:r>
          </a:p>
        </p:txBody>
      </p:sp>
    </p:spTree>
    <p:extLst>
      <p:ext uri="{BB962C8B-B14F-4D97-AF65-F5344CB8AC3E}">
        <p14:creationId xmlns:p14="http://schemas.microsoft.com/office/powerpoint/2010/main" val="23054721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Hands on exercise</a:t>
            </a:r>
            <a:br>
              <a:rPr lang="en-GB" dirty="0"/>
            </a:br>
            <a:r>
              <a:rPr lang="en-GB" sz="2000" b="0" i="0" dirty="0"/>
              <a:t>Reference guide </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129</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Set analysis Syntax</a:t>
            </a:r>
            <a:endParaRPr lang="en-GB" sz="1800" dirty="0"/>
          </a:p>
          <a:p>
            <a:pPr>
              <a:spcAft>
                <a:spcPts val="600"/>
              </a:spcAft>
            </a:pPr>
            <a:r>
              <a:rPr lang="en-GB" sz="1600" dirty="0" smtClean="0"/>
              <a:t>A set expression always starts and ends with curly brackets </a:t>
            </a:r>
            <a:r>
              <a:rPr lang="en-GB" sz="1600" b="1" dirty="0" smtClean="0"/>
              <a:t>{ }</a:t>
            </a:r>
            <a:endParaRPr lang="en-GB" sz="1600" dirty="0" smtClean="0"/>
          </a:p>
          <a:p>
            <a:pPr>
              <a:spcAft>
                <a:spcPts val="600"/>
              </a:spcAft>
            </a:pPr>
            <a:endParaRPr lang="en-GB" sz="1800" dirty="0"/>
          </a:p>
          <a:p>
            <a:pPr>
              <a:spcAft>
                <a:spcPts val="600"/>
              </a:spcAft>
            </a:pPr>
            <a:endParaRPr lang="en-GB" sz="1800" dirty="0" smtClean="0"/>
          </a:p>
          <a:p>
            <a:pPr>
              <a:spcAft>
                <a:spcPts val="600"/>
              </a:spcAft>
            </a:pPr>
            <a:endParaRPr lang="en-GB" sz="1800" dirty="0"/>
          </a:p>
          <a:p>
            <a:pPr>
              <a:spcAft>
                <a:spcPts val="600"/>
              </a:spcAft>
            </a:pPr>
            <a:endParaRPr lang="en-GB" sz="1800" dirty="0" smtClean="0"/>
          </a:p>
          <a:p>
            <a:pPr>
              <a:spcAft>
                <a:spcPts val="600"/>
              </a:spcAft>
            </a:pPr>
            <a:endParaRPr lang="en-GB" sz="1800" dirty="0"/>
          </a:p>
          <a:p>
            <a:pPr>
              <a:spcAft>
                <a:spcPts val="600"/>
              </a:spcAft>
            </a:pPr>
            <a:endParaRPr lang="en-GB" sz="1800" dirty="0" smtClean="0"/>
          </a:p>
          <a:p>
            <a:pPr>
              <a:spcAft>
                <a:spcPts val="600"/>
              </a:spcAft>
            </a:pPr>
            <a:endParaRPr lang="en-GB" sz="1800" dirty="0"/>
          </a:p>
          <a:p>
            <a:pPr>
              <a:spcAft>
                <a:spcPts val="600"/>
              </a:spcAft>
            </a:pPr>
            <a:endParaRPr lang="en-GB" sz="1800" dirty="0" smtClean="0"/>
          </a:p>
          <a:p>
            <a:pPr>
              <a:spcAft>
                <a:spcPts val="600"/>
              </a:spcAft>
            </a:pPr>
            <a:endParaRPr lang="en-GB" b="1" dirty="0">
              <a:latin typeface="Consolas" panose="020B0609020204030204" pitchFamily="49" charset="0"/>
              <a:cs typeface="Consolas" panose="020B0609020204030204" pitchFamily="49"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439262"/>
            <a:ext cx="7353937" cy="2933954"/>
          </a:xfrm>
          <a:prstGeom prst="rect">
            <a:avLst/>
          </a:prstGeom>
        </p:spPr>
      </p:pic>
    </p:spTree>
    <p:extLst>
      <p:ext uri="{BB962C8B-B14F-4D97-AF65-F5344CB8AC3E}">
        <p14:creationId xmlns:p14="http://schemas.microsoft.com/office/powerpoint/2010/main" val="2482719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Visualisation Process</a:t>
            </a:r>
            <a:br>
              <a:rPr lang="en-GB" dirty="0"/>
            </a:br>
            <a:r>
              <a:rPr lang="en-GB" sz="2000" b="0" i="0" dirty="0"/>
              <a:t>Different stages of visualisation</a:t>
            </a:r>
          </a:p>
        </p:txBody>
      </p:sp>
      <p:sp>
        <p:nvSpPr>
          <p:cNvPr id="3" name="Content Placeholder 2"/>
          <p:cNvSpPr>
            <a:spLocks noGrp="1"/>
          </p:cNvSpPr>
          <p:nvPr>
            <p:ph sz="quarter" idx="15"/>
          </p:nvPr>
        </p:nvSpPr>
        <p:spPr/>
        <p:txBody>
          <a:bodyPr/>
          <a:lstStyle/>
          <a:p>
            <a:pPr>
              <a:spcAft>
                <a:spcPts val="600"/>
              </a:spcAft>
            </a:pPr>
            <a:r>
              <a:rPr lang="en-GB" sz="1600" dirty="0" smtClean="0"/>
              <a:t>In order to choose a good medium a couple of questions should be asked. Some examples could be:</a:t>
            </a:r>
          </a:p>
          <a:p>
            <a:pPr marL="11430" indent="-285750">
              <a:spcAft>
                <a:spcPts val="600"/>
              </a:spcAft>
              <a:buFont typeface="Arial" panose="020B0604020202020204" pitchFamily="34" charset="0"/>
              <a:buChar char="•"/>
            </a:pPr>
            <a:r>
              <a:rPr lang="en-GB" sz="1600" dirty="0" smtClean="0"/>
              <a:t>Will the visualisation be </a:t>
            </a:r>
            <a:r>
              <a:rPr lang="en-GB" sz="1600" b="1" dirty="0" smtClean="0">
                <a:solidFill>
                  <a:schemeClr val="accent5"/>
                </a:solidFill>
              </a:rPr>
              <a:t>printed or digital</a:t>
            </a:r>
            <a:r>
              <a:rPr lang="en-GB" sz="1600" dirty="0" smtClean="0"/>
              <a:t>?</a:t>
            </a:r>
          </a:p>
          <a:p>
            <a:pPr marL="560070" lvl="1" indent="-285750">
              <a:spcAft>
                <a:spcPts val="600"/>
              </a:spcAft>
              <a:buFont typeface="Wingdings" panose="05000000000000000000" pitchFamily="2" charset="2"/>
              <a:buChar char="§"/>
            </a:pPr>
            <a:r>
              <a:rPr lang="en-GB" sz="1600" dirty="0" smtClean="0"/>
              <a:t>In print we have a set space that we can predefine, while digitally we have to take into account how it will look on different screen types and sizes.</a:t>
            </a:r>
          </a:p>
          <a:p>
            <a:pPr marL="560070" lvl="1" indent="-285750">
              <a:spcAft>
                <a:spcPts val="1800"/>
              </a:spcAft>
              <a:buFont typeface="Wingdings" panose="05000000000000000000" pitchFamily="2" charset="2"/>
              <a:buChar char="§"/>
            </a:pPr>
            <a:r>
              <a:rPr lang="en-GB" sz="1600" dirty="0" smtClean="0"/>
              <a:t>In print the colour output can be tested and set, but </a:t>
            </a:r>
            <a:r>
              <a:rPr lang="en-GB" sz="1600" dirty="0"/>
              <a:t>digitally colours </a:t>
            </a:r>
            <a:r>
              <a:rPr lang="en-GB" sz="1600" dirty="0" smtClean="0"/>
              <a:t>can appear differently from screen to screen, and ruin the outcome.</a:t>
            </a:r>
          </a:p>
          <a:p>
            <a:pPr marL="11430" indent="-285750">
              <a:spcAft>
                <a:spcPts val="600"/>
              </a:spcAft>
              <a:buFont typeface="Arial" panose="020B0604020202020204" pitchFamily="34" charset="0"/>
              <a:buChar char="•"/>
            </a:pPr>
            <a:r>
              <a:rPr lang="en-GB" sz="1600" dirty="0" smtClean="0"/>
              <a:t>Will it be </a:t>
            </a:r>
            <a:r>
              <a:rPr lang="en-GB" sz="1600" b="1" dirty="0" smtClean="0">
                <a:solidFill>
                  <a:schemeClr val="accent5"/>
                </a:solidFill>
              </a:rPr>
              <a:t>static or interactive</a:t>
            </a:r>
            <a:r>
              <a:rPr lang="en-GB" sz="1600" dirty="0" smtClean="0"/>
              <a:t>?</a:t>
            </a:r>
          </a:p>
          <a:p>
            <a:pPr marL="560070" lvl="1" indent="-285750">
              <a:spcAft>
                <a:spcPts val="1800"/>
              </a:spcAft>
              <a:buFont typeface="Wingdings" panose="05000000000000000000" pitchFamily="2" charset="2"/>
              <a:buChar char="§"/>
            </a:pPr>
            <a:r>
              <a:rPr lang="en-GB" sz="1600" dirty="0" smtClean="0"/>
              <a:t>If it is static all we need to do is design a single layout. But if it’s interactive we have to consider how elements change and how this affects the information conveyed and the aesthetics of the bigger picture.</a:t>
            </a:r>
          </a:p>
          <a:p>
            <a:pPr marL="11430" indent="-285750">
              <a:spcAft>
                <a:spcPts val="1800"/>
              </a:spcAft>
              <a:buFont typeface="Arial" panose="020B0604020202020204" pitchFamily="34" charset="0"/>
              <a:buChar char="•"/>
            </a:pPr>
            <a:endParaRPr lang="en-GB" sz="1600" b="1" dirty="0">
              <a:solidFill>
                <a:schemeClr val="accent5"/>
              </a:solidFill>
            </a:endParaRPr>
          </a:p>
        </p:txBody>
      </p:sp>
      <p:sp>
        <p:nvSpPr>
          <p:cNvPr id="8" name="Date Placeholder 7"/>
          <p:cNvSpPr>
            <a:spLocks noGrp="1"/>
          </p:cNvSpPr>
          <p:nvPr>
            <p:ph type="dt" sz="half" idx="16"/>
          </p:nvPr>
        </p:nvSpPr>
        <p:spPr/>
        <p:txBody>
          <a:bodyPr/>
          <a:lstStyle/>
          <a:p>
            <a:r>
              <a:rPr lang="en-US" dirty="0"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13</a:t>
            </a:fld>
            <a:endParaRPr lang="en-GB"/>
          </a:p>
        </p:txBody>
      </p:sp>
      <p:sp>
        <p:nvSpPr>
          <p:cNvPr id="10" name="AutoShape 65"/>
          <p:cNvSpPr>
            <a:spLocks noChangeArrowheads="1"/>
          </p:cNvSpPr>
          <p:nvPr/>
        </p:nvSpPr>
        <p:spPr bwMode="auto">
          <a:xfrm>
            <a:off x="530352" y="5259742"/>
            <a:ext cx="2085482" cy="936105"/>
          </a:xfrm>
          <a:prstGeom prst="chevron">
            <a:avLst>
              <a:gd name="adj" fmla="val 38168"/>
            </a:avLst>
          </a:prstGeom>
          <a:solidFill>
            <a:schemeClr val="accent2"/>
          </a:solidFill>
          <a:ln w="19050" algn="ctr">
            <a:solidFill>
              <a:srgbClr val="FFFFFF"/>
            </a:solidFill>
            <a:miter lim="800000"/>
            <a:headEnd/>
            <a:tailEnd/>
          </a:ln>
        </p:spPr>
        <p:txBody>
          <a:bodyPr lIns="69145" tIns="0" rIns="0" bIns="0" anchor="ctr"/>
          <a:lstStyle/>
          <a:p>
            <a:pPr algn="ctr" defTabSz="995363">
              <a:buSzPct val="90000"/>
              <a:defRPr/>
            </a:pPr>
            <a:r>
              <a:rPr lang="en-US" sz="1300" b="1" kern="0" dirty="0">
                <a:solidFill>
                  <a:schemeClr val="bg2"/>
                </a:solidFill>
                <a:latin typeface="+mj-lt"/>
                <a:cs typeface="Arial" charset="0"/>
              </a:rPr>
              <a:t>Consider medium</a:t>
            </a:r>
          </a:p>
        </p:txBody>
      </p:sp>
      <p:sp>
        <p:nvSpPr>
          <p:cNvPr id="11" name="TextBox 10"/>
          <p:cNvSpPr txBox="1"/>
          <p:nvPr/>
        </p:nvSpPr>
        <p:spPr>
          <a:xfrm>
            <a:off x="762288" y="4755685"/>
            <a:ext cx="576064" cy="493203"/>
          </a:xfrm>
          <a:prstGeom prst="rect">
            <a:avLst/>
          </a:prstGeom>
          <a:noFill/>
        </p:spPr>
        <p:txBody>
          <a:bodyPr vert="horz" wrap="square" lIns="0" tIns="0" rIns="0" bIns="0" rtlCol="0">
            <a:noAutofit/>
          </a:bodyPr>
          <a:lstStyle/>
          <a:p>
            <a:pPr indent="-274320">
              <a:spcAft>
                <a:spcPts val="900"/>
              </a:spcAft>
            </a:pPr>
            <a:r>
              <a:rPr lang="en-GB" sz="3000" b="1" i="1" dirty="0" smtClean="0">
                <a:solidFill>
                  <a:srgbClr val="FFDC6D"/>
                </a:solidFill>
                <a:latin typeface="Georgia" pitchFamily="18" charset="0"/>
              </a:rPr>
              <a:t>3</a:t>
            </a:r>
          </a:p>
        </p:txBody>
      </p:sp>
    </p:spTree>
    <p:extLst>
      <p:ext uri="{BB962C8B-B14F-4D97-AF65-F5344CB8AC3E}">
        <p14:creationId xmlns:p14="http://schemas.microsoft.com/office/powerpoint/2010/main" val="87987861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Hands on exercise</a:t>
            </a:r>
            <a:br>
              <a:rPr lang="en-GB" dirty="0"/>
            </a:br>
            <a:r>
              <a:rPr lang="en-GB" sz="2000" b="0" i="0" dirty="0"/>
              <a:t>Reference guide </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130</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Set analysis Dataset Selectors</a:t>
            </a:r>
          </a:p>
          <a:p>
            <a:pPr>
              <a:spcAft>
                <a:spcPts val="600"/>
              </a:spcAft>
            </a:pPr>
            <a:endParaRPr lang="en-GB" sz="1800" b="1" i="1" dirty="0">
              <a:solidFill>
                <a:schemeClr val="accent1"/>
              </a:solidFill>
            </a:endParaRPr>
          </a:p>
          <a:p>
            <a:pPr>
              <a:spcAft>
                <a:spcPts val="600"/>
              </a:spcAft>
            </a:pPr>
            <a:r>
              <a:rPr lang="en-GB" sz="1600" dirty="0" smtClean="0"/>
              <a:t>The </a:t>
            </a:r>
            <a:r>
              <a:rPr lang="en-GB" sz="1600" b="1" dirty="0" smtClean="0"/>
              <a:t>$</a:t>
            </a:r>
            <a:r>
              <a:rPr lang="en-GB" sz="1600" dirty="0" smtClean="0"/>
              <a:t> operator indicates to calculate the set based on current selection.</a:t>
            </a:r>
            <a:endParaRPr lang="en-GB" sz="1600" dirty="0"/>
          </a:p>
          <a:p>
            <a:pPr>
              <a:spcAft>
                <a:spcPts val="600"/>
              </a:spcAft>
            </a:pPr>
            <a:endParaRPr lang="en-GB" sz="1600" dirty="0" smtClean="0"/>
          </a:p>
          <a:p>
            <a:pPr>
              <a:spcAft>
                <a:spcPts val="600"/>
              </a:spcAft>
            </a:pPr>
            <a:r>
              <a:rPr lang="en-GB" sz="1600" dirty="0" smtClean="0"/>
              <a:t>The </a:t>
            </a:r>
            <a:r>
              <a:rPr lang="en-GB" sz="1600" b="1" dirty="0" smtClean="0"/>
              <a:t>1</a:t>
            </a:r>
            <a:r>
              <a:rPr lang="en-GB" sz="1600" dirty="0" smtClean="0"/>
              <a:t> </a:t>
            </a:r>
            <a:r>
              <a:rPr lang="en-GB" sz="1600" dirty="0"/>
              <a:t>operator indicates to calculate the set based on </a:t>
            </a:r>
            <a:r>
              <a:rPr lang="en-GB" sz="1600" dirty="0" smtClean="0"/>
              <a:t>the whole dataset and irrespective of </a:t>
            </a:r>
            <a:r>
              <a:rPr lang="en-GB" sz="1600" dirty="0"/>
              <a:t>selection</a:t>
            </a:r>
            <a:r>
              <a:rPr lang="en-GB" sz="1600" dirty="0" smtClean="0"/>
              <a:t>.</a:t>
            </a:r>
          </a:p>
          <a:p>
            <a:pPr>
              <a:spcAft>
                <a:spcPts val="600"/>
              </a:spcAft>
            </a:pPr>
            <a:endParaRPr lang="en-GB" sz="1600" dirty="0"/>
          </a:p>
          <a:p>
            <a:pPr>
              <a:spcAft>
                <a:spcPts val="600"/>
              </a:spcAft>
            </a:pPr>
            <a:r>
              <a:rPr lang="en-GB" sz="1600" b="1" dirty="0" smtClean="0"/>
              <a:t>Remember!</a:t>
            </a:r>
            <a:r>
              <a:rPr lang="en-GB" sz="1600" dirty="0" smtClean="0"/>
              <a:t> Everything is case sensitive in </a:t>
            </a:r>
            <a:r>
              <a:rPr lang="en-GB" sz="1600" dirty="0" err="1" smtClean="0"/>
              <a:t>Qlik</a:t>
            </a:r>
            <a:r>
              <a:rPr lang="en-GB" sz="1600" dirty="0" smtClean="0"/>
              <a:t> Sense</a:t>
            </a:r>
            <a:r>
              <a:rPr lang="en-GB" sz="1600" baseline="50000" dirty="0"/>
              <a:t>®</a:t>
            </a:r>
            <a:r>
              <a:rPr lang="en-GB" sz="1600" dirty="0" smtClean="0"/>
              <a:t> expressions, this includes field, dimension, measure and variable names, and field  values.</a:t>
            </a:r>
            <a:endParaRPr lang="en-GB" sz="1600" b="1" dirty="0" smtClean="0">
              <a:latin typeface="Consolas" panose="020B0609020204030204" pitchFamily="49" charset="0"/>
              <a:cs typeface="Consolas" panose="020B0609020204030204" pitchFamily="49" charset="0"/>
            </a:endParaRPr>
          </a:p>
          <a:p>
            <a:pPr>
              <a:spcAft>
                <a:spcPts val="600"/>
              </a:spcAft>
            </a:pPr>
            <a:endParaRPr lang="en-GB" sz="16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6454513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Hands on exercise</a:t>
            </a:r>
            <a:br>
              <a:rPr lang="en-GB" dirty="0"/>
            </a:br>
            <a:r>
              <a:rPr lang="en-GB" sz="2000" b="0" i="0" dirty="0"/>
              <a:t>Reference guide </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131</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Set analysis Wildcards</a:t>
            </a:r>
          </a:p>
          <a:p>
            <a:pPr indent="0">
              <a:spcAft>
                <a:spcPts val="600"/>
              </a:spcAft>
            </a:pPr>
            <a:r>
              <a:rPr lang="en-GB" sz="1600" dirty="0" smtClean="0"/>
              <a:t>When creating items such as measures, dimensions and variables there are certain “wildcard” characters that can be used:</a:t>
            </a:r>
          </a:p>
          <a:p>
            <a:pPr marL="11430" indent="-285750">
              <a:spcAft>
                <a:spcPts val="600"/>
              </a:spcAft>
              <a:buFont typeface="Arial" panose="020B0604020202020204" pitchFamily="34" charset="0"/>
              <a:buChar char="•"/>
            </a:pPr>
            <a:r>
              <a:rPr lang="en-GB" sz="1600" dirty="0" smtClean="0"/>
              <a:t>The question mark </a:t>
            </a:r>
            <a:r>
              <a:rPr lang="en-GB" sz="1600" b="1" dirty="0" smtClean="0"/>
              <a:t>?</a:t>
            </a:r>
            <a:r>
              <a:rPr lang="en-GB" sz="1600" dirty="0" smtClean="0"/>
              <a:t> symbol indicates a single unknown character.</a:t>
            </a:r>
            <a:endParaRPr lang="en-GB" sz="1600" b="1" i="1" dirty="0"/>
          </a:p>
          <a:p>
            <a:pPr marL="11430" indent="-285750">
              <a:spcAft>
                <a:spcPts val="600"/>
              </a:spcAft>
              <a:buFont typeface="Arial" panose="020B0604020202020204" pitchFamily="34" charset="0"/>
              <a:buChar char="•"/>
            </a:pPr>
            <a:r>
              <a:rPr lang="en-GB" sz="1600" dirty="0" smtClean="0"/>
              <a:t>The asterisk </a:t>
            </a:r>
            <a:r>
              <a:rPr lang="en-GB" sz="1600" b="1" dirty="0" smtClean="0"/>
              <a:t>*</a:t>
            </a:r>
            <a:r>
              <a:rPr lang="en-GB" sz="1600" dirty="0" smtClean="0"/>
              <a:t> symbol indicates none, one, or more unknown characters.</a:t>
            </a:r>
          </a:p>
        </p:txBody>
      </p:sp>
    </p:spTree>
    <p:extLst>
      <p:ext uri="{BB962C8B-B14F-4D97-AF65-F5344CB8AC3E}">
        <p14:creationId xmlns:p14="http://schemas.microsoft.com/office/powerpoint/2010/main" val="344943291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Hands on exercise</a:t>
            </a:r>
            <a:br>
              <a:rPr lang="en-GB" dirty="0"/>
            </a:br>
            <a:r>
              <a:rPr lang="en-GB" sz="2000" b="0" i="0" dirty="0"/>
              <a:t>Reference guide </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132</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Quotes in expressions</a:t>
            </a:r>
            <a:endParaRPr lang="en-GB" sz="1800" dirty="0"/>
          </a:p>
          <a:p>
            <a:pPr>
              <a:spcAft>
                <a:spcPts val="600"/>
              </a:spcAft>
            </a:pPr>
            <a:endParaRPr lang="en-GB" sz="1600" b="1" i="1" dirty="0">
              <a:solidFill>
                <a:schemeClr val="accent1"/>
              </a:solidFill>
            </a:endParaRPr>
          </a:p>
          <a:p>
            <a:pPr>
              <a:spcAft>
                <a:spcPts val="600"/>
              </a:spcAft>
            </a:pPr>
            <a:r>
              <a:rPr lang="en-GB" sz="1600" dirty="0"/>
              <a:t>The </a:t>
            </a:r>
            <a:r>
              <a:rPr lang="en-GB" sz="1600" dirty="0" smtClean="0"/>
              <a:t>single quotes </a:t>
            </a:r>
            <a:r>
              <a:rPr lang="en-GB" sz="1600" b="1" dirty="0" smtClean="0"/>
              <a:t>‘ ’</a:t>
            </a:r>
            <a:r>
              <a:rPr lang="en-GB" sz="1600" dirty="0" smtClean="0"/>
              <a:t> indicate a value. They are use for example to indicate the values in a comparison expression e.g. </a:t>
            </a:r>
            <a:r>
              <a:rPr lang="en-GB" sz="1600" dirty="0" err="1" smtClean="0"/>
              <a:t>CustomerName</a:t>
            </a:r>
            <a:r>
              <a:rPr lang="en-GB" sz="1600" dirty="0" smtClean="0"/>
              <a:t>=</a:t>
            </a:r>
            <a:r>
              <a:rPr lang="en-GB" sz="1600" b="1" dirty="0" smtClean="0"/>
              <a:t>‘</a:t>
            </a:r>
            <a:r>
              <a:rPr lang="en-GB" sz="1600" dirty="0" smtClean="0"/>
              <a:t>John</a:t>
            </a:r>
            <a:r>
              <a:rPr lang="en-GB" sz="1600" b="1" dirty="0" smtClean="0"/>
              <a:t>’</a:t>
            </a:r>
            <a:endParaRPr lang="en-GB" sz="1600" b="1" dirty="0"/>
          </a:p>
          <a:p>
            <a:pPr>
              <a:spcAft>
                <a:spcPts val="600"/>
              </a:spcAft>
            </a:pPr>
            <a:endParaRPr lang="en-GB" sz="1600" dirty="0"/>
          </a:p>
          <a:p>
            <a:pPr>
              <a:spcAft>
                <a:spcPts val="600"/>
              </a:spcAft>
            </a:pPr>
            <a:r>
              <a:rPr lang="en-GB" sz="1600" dirty="0"/>
              <a:t>The </a:t>
            </a:r>
            <a:r>
              <a:rPr lang="en-GB" sz="1600" dirty="0" smtClean="0"/>
              <a:t>double quotes </a:t>
            </a:r>
            <a:r>
              <a:rPr lang="en-GB" sz="1600" b="1" dirty="0" smtClean="0"/>
              <a:t>“ ”</a:t>
            </a:r>
            <a:r>
              <a:rPr lang="en-GB" sz="1600" dirty="0" smtClean="0"/>
              <a:t> </a:t>
            </a:r>
            <a:r>
              <a:rPr lang="en-GB" sz="1600" dirty="0"/>
              <a:t>operator indicates to calculate </a:t>
            </a:r>
            <a:r>
              <a:rPr lang="en-GB" sz="1600" dirty="0" smtClean="0"/>
              <a:t>a value according to some criteria, such as by using wildcards.</a:t>
            </a:r>
            <a:endParaRPr lang="en-GB" sz="1600" dirty="0"/>
          </a:p>
          <a:p>
            <a:pPr>
              <a:spcAft>
                <a:spcPts val="600"/>
              </a:spcAft>
            </a:pPr>
            <a:endParaRPr lang="en-GB" sz="1600" dirty="0"/>
          </a:p>
          <a:p>
            <a:pPr>
              <a:spcAft>
                <a:spcPts val="600"/>
              </a:spcAft>
            </a:pPr>
            <a:r>
              <a:rPr lang="en-GB" sz="1600" b="1" dirty="0"/>
              <a:t>Remember!</a:t>
            </a:r>
            <a:r>
              <a:rPr lang="en-GB" sz="1600" dirty="0"/>
              <a:t> </a:t>
            </a:r>
            <a:r>
              <a:rPr lang="en-GB" sz="1600" dirty="0" smtClean="0"/>
              <a:t>Single </a:t>
            </a:r>
            <a:r>
              <a:rPr lang="en-GB" sz="1600" b="1" dirty="0"/>
              <a:t>‘</a:t>
            </a:r>
            <a:r>
              <a:rPr lang="en-GB" sz="1600" dirty="0"/>
              <a:t>  </a:t>
            </a:r>
            <a:r>
              <a:rPr lang="en-GB" sz="1600" b="1" dirty="0"/>
              <a:t>’</a:t>
            </a:r>
            <a:r>
              <a:rPr lang="en-GB" sz="1600" dirty="0" smtClean="0"/>
              <a:t> and double </a:t>
            </a:r>
            <a:r>
              <a:rPr lang="en-GB" sz="1600" b="1" dirty="0"/>
              <a:t>“ </a:t>
            </a:r>
            <a:r>
              <a:rPr lang="en-GB" sz="1600" b="1" dirty="0" smtClean="0"/>
              <a:t>” </a:t>
            </a:r>
            <a:r>
              <a:rPr lang="en-GB" sz="1600" dirty="0" smtClean="0"/>
              <a:t>quotes shouldn’t be used interchangeably.</a:t>
            </a:r>
            <a:r>
              <a:rPr lang="en-GB" sz="1600" b="1" dirty="0"/>
              <a:t/>
            </a:r>
            <a:br>
              <a:rPr lang="en-GB" sz="1600" b="1" dirty="0"/>
            </a:br>
            <a:endParaRPr lang="en-GB" sz="1600" dirty="0" smtClean="0"/>
          </a:p>
          <a:p>
            <a:pPr>
              <a:spcAft>
                <a:spcPts val="600"/>
              </a:spcAft>
            </a:pPr>
            <a:endParaRPr lang="en-GB" sz="1600" dirty="0"/>
          </a:p>
          <a:p>
            <a:pPr>
              <a:spcAft>
                <a:spcPts val="600"/>
              </a:spcAft>
            </a:pPr>
            <a:endParaRPr lang="en-GB" sz="1600" dirty="0" smtClean="0"/>
          </a:p>
          <a:p>
            <a:pPr>
              <a:spcAft>
                <a:spcPts val="600"/>
              </a:spcAft>
            </a:pPr>
            <a:endParaRPr lang="en-GB" sz="1600" dirty="0"/>
          </a:p>
          <a:p>
            <a:pPr>
              <a:spcAft>
                <a:spcPts val="600"/>
              </a:spcAft>
            </a:pPr>
            <a:endParaRPr lang="en-GB" sz="1600" dirty="0" smtClean="0"/>
          </a:p>
          <a:p>
            <a:pPr>
              <a:spcAft>
                <a:spcPts val="600"/>
              </a:spcAft>
            </a:pPr>
            <a:endParaRPr lang="en-GB" sz="1800" dirty="0"/>
          </a:p>
          <a:p>
            <a:pPr>
              <a:spcAft>
                <a:spcPts val="600"/>
              </a:spcAft>
            </a:pPr>
            <a:endParaRPr lang="en-GB" sz="1800" dirty="0" smtClean="0"/>
          </a:p>
          <a:p>
            <a:pPr>
              <a:spcAft>
                <a:spcPts val="600"/>
              </a:spcAft>
            </a:pPr>
            <a:endParaRPr lang="en-GB"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0251046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buClr>
                <a:schemeClr val="bg1"/>
              </a:buClr>
            </a:pPr>
            <a:r>
              <a:rPr lang="en-GB" dirty="0"/>
              <a:t>Individual Projects</a:t>
            </a:r>
          </a:p>
        </p:txBody>
      </p:sp>
      <p:sp>
        <p:nvSpPr>
          <p:cNvPr id="8" name="Slide Number Placeholder 7"/>
          <p:cNvSpPr>
            <a:spLocks noGrp="1"/>
          </p:cNvSpPr>
          <p:nvPr>
            <p:ph type="sldNum" sz="quarter" idx="12"/>
          </p:nvPr>
        </p:nvSpPr>
        <p:spPr/>
        <p:txBody>
          <a:bodyPr/>
          <a:lstStyle/>
          <a:p>
            <a:fld id="{73DE2538-1682-4691-9D76-BD63A21848D4}" type="slidenum">
              <a:rPr lang="en-GB" smtClean="0"/>
              <a:pPr/>
              <a:t>133</a:t>
            </a:fld>
            <a:endParaRPr lang="en-GB" dirty="0"/>
          </a:p>
        </p:txBody>
      </p:sp>
      <p:sp>
        <p:nvSpPr>
          <p:cNvPr id="9" name="Date Placeholder 8"/>
          <p:cNvSpPr>
            <a:spLocks noGrp="1"/>
          </p:cNvSpPr>
          <p:nvPr>
            <p:ph type="dt" sz="half" idx="10"/>
          </p:nvPr>
        </p:nvSpPr>
        <p:spPr/>
        <p:txBody>
          <a:bodyPr/>
          <a:lstStyle/>
          <a:p>
            <a:r>
              <a:rPr lang="en-US" smtClean="0"/>
              <a:t>January 2017</a:t>
            </a:r>
            <a:endParaRPr lang="en-GB" dirty="0"/>
          </a:p>
        </p:txBody>
      </p:sp>
      <p:sp>
        <p:nvSpPr>
          <p:cNvPr id="10" name="Footer Placeholder 9"/>
          <p:cNvSpPr>
            <a:spLocks noGrp="1"/>
          </p:cNvSpPr>
          <p:nvPr>
            <p:ph type="ftr" sz="quarter" idx="11"/>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6" name="Freeform 4900"/>
          <p:cNvSpPr>
            <a:spLocks noEditPoints="1"/>
          </p:cNvSpPr>
          <p:nvPr/>
        </p:nvSpPr>
        <p:spPr bwMode="auto">
          <a:xfrm>
            <a:off x="3153540" y="2353728"/>
            <a:ext cx="2836920" cy="2803464"/>
          </a:xfrm>
          <a:custGeom>
            <a:avLst/>
            <a:gdLst>
              <a:gd name="T0" fmla="*/ 76 w 336"/>
              <a:gd name="T1" fmla="*/ 356 h 396"/>
              <a:gd name="T2" fmla="*/ 66 w 336"/>
              <a:gd name="T3" fmla="*/ 356 h 396"/>
              <a:gd name="T4" fmla="*/ 62 w 336"/>
              <a:gd name="T5" fmla="*/ 342 h 396"/>
              <a:gd name="T6" fmla="*/ 110 w 336"/>
              <a:gd name="T7" fmla="*/ 266 h 396"/>
              <a:gd name="T8" fmla="*/ 120 w 336"/>
              <a:gd name="T9" fmla="*/ 270 h 396"/>
              <a:gd name="T10" fmla="*/ 120 w 336"/>
              <a:gd name="T11" fmla="*/ 280 h 396"/>
              <a:gd name="T12" fmla="*/ 164 w 336"/>
              <a:gd name="T13" fmla="*/ 296 h 396"/>
              <a:gd name="T14" fmla="*/ 160 w 336"/>
              <a:gd name="T15" fmla="*/ 386 h 396"/>
              <a:gd name="T16" fmla="*/ 170 w 336"/>
              <a:gd name="T17" fmla="*/ 396 h 396"/>
              <a:gd name="T18" fmla="*/ 180 w 336"/>
              <a:gd name="T19" fmla="*/ 390 h 396"/>
              <a:gd name="T20" fmla="*/ 180 w 336"/>
              <a:gd name="T21" fmla="*/ 298 h 396"/>
              <a:gd name="T22" fmla="*/ 170 w 336"/>
              <a:gd name="T23" fmla="*/ 292 h 396"/>
              <a:gd name="T24" fmla="*/ 76 w 336"/>
              <a:gd name="T25" fmla="*/ 18 h 396"/>
              <a:gd name="T26" fmla="*/ 34 w 336"/>
              <a:gd name="T27" fmla="*/ 0 h 396"/>
              <a:gd name="T28" fmla="*/ 2 w 336"/>
              <a:gd name="T29" fmla="*/ 48 h 396"/>
              <a:gd name="T30" fmla="*/ 2 w 336"/>
              <a:gd name="T31" fmla="*/ 66 h 396"/>
              <a:gd name="T32" fmla="*/ 44 w 336"/>
              <a:gd name="T33" fmla="*/ 88 h 396"/>
              <a:gd name="T34" fmla="*/ 82 w 336"/>
              <a:gd name="T35" fmla="*/ 40 h 396"/>
              <a:gd name="T36" fmla="*/ 82 w 336"/>
              <a:gd name="T37" fmla="*/ 28 h 396"/>
              <a:gd name="T38" fmla="*/ 242 w 336"/>
              <a:gd name="T39" fmla="*/ 130 h 396"/>
              <a:gd name="T40" fmla="*/ 238 w 336"/>
              <a:gd name="T41" fmla="*/ 120 h 396"/>
              <a:gd name="T42" fmla="*/ 98 w 336"/>
              <a:gd name="T43" fmla="*/ 42 h 396"/>
              <a:gd name="T44" fmla="*/ 70 w 336"/>
              <a:gd name="T45" fmla="*/ 86 h 396"/>
              <a:gd name="T46" fmla="*/ 70 w 336"/>
              <a:gd name="T47" fmla="*/ 98 h 396"/>
              <a:gd name="T48" fmla="*/ 146 w 336"/>
              <a:gd name="T49" fmla="*/ 132 h 396"/>
              <a:gd name="T50" fmla="*/ 170 w 336"/>
              <a:gd name="T51" fmla="*/ 120 h 396"/>
              <a:gd name="T52" fmla="*/ 194 w 336"/>
              <a:gd name="T53" fmla="*/ 130 h 396"/>
              <a:gd name="T54" fmla="*/ 204 w 336"/>
              <a:gd name="T55" fmla="*/ 154 h 396"/>
              <a:gd name="T56" fmla="*/ 204 w 336"/>
              <a:gd name="T57" fmla="*/ 176 h 396"/>
              <a:gd name="T58" fmla="*/ 214 w 336"/>
              <a:gd name="T59" fmla="*/ 176 h 396"/>
              <a:gd name="T60" fmla="*/ 304 w 336"/>
              <a:gd name="T61" fmla="*/ 180 h 396"/>
              <a:gd name="T62" fmla="*/ 188 w 336"/>
              <a:gd name="T63" fmla="*/ 184 h 396"/>
              <a:gd name="T64" fmla="*/ 162 w 336"/>
              <a:gd name="T65" fmla="*/ 188 h 396"/>
              <a:gd name="T66" fmla="*/ 118 w 336"/>
              <a:gd name="T67" fmla="*/ 248 h 396"/>
              <a:gd name="T68" fmla="*/ 122 w 336"/>
              <a:gd name="T69" fmla="*/ 258 h 396"/>
              <a:gd name="T70" fmla="*/ 136 w 336"/>
              <a:gd name="T71" fmla="*/ 254 h 396"/>
              <a:gd name="T72" fmla="*/ 162 w 336"/>
              <a:gd name="T73" fmla="*/ 274 h 396"/>
              <a:gd name="T74" fmla="*/ 170 w 336"/>
              <a:gd name="T75" fmla="*/ 280 h 396"/>
              <a:gd name="T76" fmla="*/ 180 w 336"/>
              <a:gd name="T77" fmla="*/ 270 h 396"/>
              <a:gd name="T78" fmla="*/ 208 w 336"/>
              <a:gd name="T79" fmla="*/ 258 h 396"/>
              <a:gd name="T80" fmla="*/ 218 w 336"/>
              <a:gd name="T81" fmla="*/ 258 h 396"/>
              <a:gd name="T82" fmla="*/ 222 w 336"/>
              <a:gd name="T83" fmla="*/ 244 h 396"/>
              <a:gd name="T84" fmla="*/ 328 w 336"/>
              <a:gd name="T85" fmla="*/ 172 h 396"/>
              <a:gd name="T86" fmla="*/ 294 w 336"/>
              <a:gd name="T87" fmla="*/ 216 h 396"/>
              <a:gd name="T88" fmla="*/ 296 w 336"/>
              <a:gd name="T89" fmla="*/ 228 h 396"/>
              <a:gd name="T90" fmla="*/ 304 w 336"/>
              <a:gd name="T91" fmla="*/ 232 h 396"/>
              <a:gd name="T92" fmla="*/ 334 w 336"/>
              <a:gd name="T93" fmla="*/ 186 h 396"/>
              <a:gd name="T94" fmla="*/ 332 w 336"/>
              <a:gd name="T95" fmla="*/ 172 h 396"/>
              <a:gd name="T96" fmla="*/ 234 w 336"/>
              <a:gd name="T97" fmla="*/ 268 h 396"/>
              <a:gd name="T98" fmla="*/ 224 w 336"/>
              <a:gd name="T99" fmla="*/ 266 h 396"/>
              <a:gd name="T100" fmla="*/ 220 w 336"/>
              <a:gd name="T101" fmla="*/ 280 h 396"/>
              <a:gd name="T102" fmla="*/ 270 w 336"/>
              <a:gd name="T103" fmla="*/ 358 h 396"/>
              <a:gd name="T104" fmla="*/ 278 w 336"/>
              <a:gd name="T105" fmla="*/ 354 h 396"/>
              <a:gd name="T106" fmla="*/ 238 w 336"/>
              <a:gd name="T107" fmla="*/ 270 h 396"/>
              <a:gd name="T108" fmla="*/ 182 w 336"/>
              <a:gd name="T109" fmla="*/ 168 h 396"/>
              <a:gd name="T110" fmla="*/ 164 w 336"/>
              <a:gd name="T111" fmla="*/ 170 h 396"/>
              <a:gd name="T112" fmla="*/ 152 w 336"/>
              <a:gd name="T113" fmla="*/ 154 h 396"/>
              <a:gd name="T114" fmla="*/ 170 w 336"/>
              <a:gd name="T115" fmla="*/ 136 h 396"/>
              <a:gd name="T116" fmla="*/ 186 w 336"/>
              <a:gd name="T117" fmla="*/ 14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6" h="396">
                <a:moveTo>
                  <a:pt x="120" y="280"/>
                </a:moveTo>
                <a:lnTo>
                  <a:pt x="78" y="352"/>
                </a:lnTo>
                <a:lnTo>
                  <a:pt x="78" y="352"/>
                </a:lnTo>
                <a:lnTo>
                  <a:pt x="76" y="356"/>
                </a:lnTo>
                <a:lnTo>
                  <a:pt x="70" y="358"/>
                </a:lnTo>
                <a:lnTo>
                  <a:pt x="70" y="358"/>
                </a:lnTo>
                <a:lnTo>
                  <a:pt x="66" y="356"/>
                </a:lnTo>
                <a:lnTo>
                  <a:pt x="66" y="356"/>
                </a:lnTo>
                <a:lnTo>
                  <a:pt x="62" y="354"/>
                </a:lnTo>
                <a:lnTo>
                  <a:pt x="60" y="350"/>
                </a:lnTo>
                <a:lnTo>
                  <a:pt x="60" y="346"/>
                </a:lnTo>
                <a:lnTo>
                  <a:pt x="62" y="342"/>
                </a:lnTo>
                <a:lnTo>
                  <a:pt x="104" y="270"/>
                </a:lnTo>
                <a:lnTo>
                  <a:pt x="104" y="270"/>
                </a:lnTo>
                <a:lnTo>
                  <a:pt x="106" y="268"/>
                </a:lnTo>
                <a:lnTo>
                  <a:pt x="110" y="266"/>
                </a:lnTo>
                <a:lnTo>
                  <a:pt x="112" y="266"/>
                </a:lnTo>
                <a:lnTo>
                  <a:pt x="116" y="266"/>
                </a:lnTo>
                <a:lnTo>
                  <a:pt x="116" y="266"/>
                </a:lnTo>
                <a:lnTo>
                  <a:pt x="120" y="270"/>
                </a:lnTo>
                <a:lnTo>
                  <a:pt x="122" y="272"/>
                </a:lnTo>
                <a:lnTo>
                  <a:pt x="122" y="276"/>
                </a:lnTo>
                <a:lnTo>
                  <a:pt x="120" y="280"/>
                </a:lnTo>
                <a:lnTo>
                  <a:pt x="120" y="280"/>
                </a:lnTo>
                <a:close/>
                <a:moveTo>
                  <a:pt x="170" y="292"/>
                </a:moveTo>
                <a:lnTo>
                  <a:pt x="170" y="292"/>
                </a:lnTo>
                <a:lnTo>
                  <a:pt x="166" y="292"/>
                </a:lnTo>
                <a:lnTo>
                  <a:pt x="164" y="296"/>
                </a:lnTo>
                <a:lnTo>
                  <a:pt x="162" y="298"/>
                </a:lnTo>
                <a:lnTo>
                  <a:pt x="160" y="302"/>
                </a:lnTo>
                <a:lnTo>
                  <a:pt x="160" y="386"/>
                </a:lnTo>
                <a:lnTo>
                  <a:pt x="160" y="386"/>
                </a:lnTo>
                <a:lnTo>
                  <a:pt x="162" y="390"/>
                </a:lnTo>
                <a:lnTo>
                  <a:pt x="164" y="394"/>
                </a:lnTo>
                <a:lnTo>
                  <a:pt x="166" y="396"/>
                </a:lnTo>
                <a:lnTo>
                  <a:pt x="170" y="396"/>
                </a:lnTo>
                <a:lnTo>
                  <a:pt x="170" y="396"/>
                </a:lnTo>
                <a:lnTo>
                  <a:pt x="174" y="396"/>
                </a:lnTo>
                <a:lnTo>
                  <a:pt x="178" y="394"/>
                </a:lnTo>
                <a:lnTo>
                  <a:pt x="180" y="390"/>
                </a:lnTo>
                <a:lnTo>
                  <a:pt x="180" y="386"/>
                </a:lnTo>
                <a:lnTo>
                  <a:pt x="180" y="302"/>
                </a:lnTo>
                <a:lnTo>
                  <a:pt x="180" y="302"/>
                </a:lnTo>
                <a:lnTo>
                  <a:pt x="180" y="298"/>
                </a:lnTo>
                <a:lnTo>
                  <a:pt x="178" y="296"/>
                </a:lnTo>
                <a:lnTo>
                  <a:pt x="174" y="292"/>
                </a:lnTo>
                <a:lnTo>
                  <a:pt x="170" y="292"/>
                </a:lnTo>
                <a:lnTo>
                  <a:pt x="170" y="292"/>
                </a:lnTo>
                <a:close/>
                <a:moveTo>
                  <a:pt x="82" y="28"/>
                </a:moveTo>
                <a:lnTo>
                  <a:pt x="82" y="28"/>
                </a:lnTo>
                <a:lnTo>
                  <a:pt x="80" y="22"/>
                </a:lnTo>
                <a:lnTo>
                  <a:pt x="76" y="18"/>
                </a:lnTo>
                <a:lnTo>
                  <a:pt x="46" y="2"/>
                </a:lnTo>
                <a:lnTo>
                  <a:pt x="46" y="2"/>
                </a:lnTo>
                <a:lnTo>
                  <a:pt x="40" y="0"/>
                </a:lnTo>
                <a:lnTo>
                  <a:pt x="34" y="0"/>
                </a:lnTo>
                <a:lnTo>
                  <a:pt x="28" y="2"/>
                </a:lnTo>
                <a:lnTo>
                  <a:pt x="24" y="8"/>
                </a:lnTo>
                <a:lnTo>
                  <a:pt x="2" y="48"/>
                </a:lnTo>
                <a:lnTo>
                  <a:pt x="2" y="48"/>
                </a:lnTo>
                <a:lnTo>
                  <a:pt x="0" y="54"/>
                </a:lnTo>
                <a:lnTo>
                  <a:pt x="0" y="60"/>
                </a:lnTo>
                <a:lnTo>
                  <a:pt x="0" y="60"/>
                </a:lnTo>
                <a:lnTo>
                  <a:pt x="2" y="66"/>
                </a:lnTo>
                <a:lnTo>
                  <a:pt x="8" y="70"/>
                </a:lnTo>
                <a:lnTo>
                  <a:pt x="36" y="86"/>
                </a:lnTo>
                <a:lnTo>
                  <a:pt x="36" y="86"/>
                </a:lnTo>
                <a:lnTo>
                  <a:pt x="44" y="88"/>
                </a:lnTo>
                <a:lnTo>
                  <a:pt x="44" y="88"/>
                </a:lnTo>
                <a:lnTo>
                  <a:pt x="52" y="86"/>
                </a:lnTo>
                <a:lnTo>
                  <a:pt x="58" y="80"/>
                </a:lnTo>
                <a:lnTo>
                  <a:pt x="82" y="40"/>
                </a:lnTo>
                <a:lnTo>
                  <a:pt x="82" y="40"/>
                </a:lnTo>
                <a:lnTo>
                  <a:pt x="84" y="34"/>
                </a:lnTo>
                <a:lnTo>
                  <a:pt x="82" y="28"/>
                </a:lnTo>
                <a:lnTo>
                  <a:pt x="82" y="28"/>
                </a:lnTo>
                <a:close/>
                <a:moveTo>
                  <a:pt x="236" y="140"/>
                </a:moveTo>
                <a:lnTo>
                  <a:pt x="242" y="132"/>
                </a:lnTo>
                <a:lnTo>
                  <a:pt x="242" y="132"/>
                </a:lnTo>
                <a:lnTo>
                  <a:pt x="242" y="130"/>
                </a:lnTo>
                <a:lnTo>
                  <a:pt x="242" y="126"/>
                </a:lnTo>
                <a:lnTo>
                  <a:pt x="242" y="126"/>
                </a:lnTo>
                <a:lnTo>
                  <a:pt x="240" y="122"/>
                </a:lnTo>
                <a:lnTo>
                  <a:pt x="238" y="120"/>
                </a:lnTo>
                <a:lnTo>
                  <a:pt x="106" y="44"/>
                </a:lnTo>
                <a:lnTo>
                  <a:pt x="106" y="44"/>
                </a:lnTo>
                <a:lnTo>
                  <a:pt x="102" y="42"/>
                </a:lnTo>
                <a:lnTo>
                  <a:pt x="98" y="42"/>
                </a:lnTo>
                <a:lnTo>
                  <a:pt x="96" y="44"/>
                </a:lnTo>
                <a:lnTo>
                  <a:pt x="92" y="46"/>
                </a:lnTo>
                <a:lnTo>
                  <a:pt x="70" y="86"/>
                </a:lnTo>
                <a:lnTo>
                  <a:pt x="70" y="86"/>
                </a:lnTo>
                <a:lnTo>
                  <a:pt x="68" y="90"/>
                </a:lnTo>
                <a:lnTo>
                  <a:pt x="68" y="94"/>
                </a:lnTo>
                <a:lnTo>
                  <a:pt x="68" y="94"/>
                </a:lnTo>
                <a:lnTo>
                  <a:pt x="70" y="98"/>
                </a:lnTo>
                <a:lnTo>
                  <a:pt x="72" y="100"/>
                </a:lnTo>
                <a:lnTo>
                  <a:pt x="140" y="138"/>
                </a:lnTo>
                <a:lnTo>
                  <a:pt x="140" y="138"/>
                </a:lnTo>
                <a:lnTo>
                  <a:pt x="146" y="132"/>
                </a:lnTo>
                <a:lnTo>
                  <a:pt x="152" y="126"/>
                </a:lnTo>
                <a:lnTo>
                  <a:pt x="160" y="122"/>
                </a:lnTo>
                <a:lnTo>
                  <a:pt x="170" y="120"/>
                </a:lnTo>
                <a:lnTo>
                  <a:pt x="170" y="120"/>
                </a:lnTo>
                <a:lnTo>
                  <a:pt x="178" y="122"/>
                </a:lnTo>
                <a:lnTo>
                  <a:pt x="184" y="124"/>
                </a:lnTo>
                <a:lnTo>
                  <a:pt x="190" y="126"/>
                </a:lnTo>
                <a:lnTo>
                  <a:pt x="194" y="130"/>
                </a:lnTo>
                <a:lnTo>
                  <a:pt x="198" y="136"/>
                </a:lnTo>
                <a:lnTo>
                  <a:pt x="202" y="142"/>
                </a:lnTo>
                <a:lnTo>
                  <a:pt x="204" y="148"/>
                </a:lnTo>
                <a:lnTo>
                  <a:pt x="204" y="154"/>
                </a:lnTo>
                <a:lnTo>
                  <a:pt x="204" y="154"/>
                </a:lnTo>
                <a:lnTo>
                  <a:pt x="202" y="164"/>
                </a:lnTo>
                <a:lnTo>
                  <a:pt x="198" y="172"/>
                </a:lnTo>
                <a:lnTo>
                  <a:pt x="204" y="176"/>
                </a:lnTo>
                <a:lnTo>
                  <a:pt x="204" y="176"/>
                </a:lnTo>
                <a:lnTo>
                  <a:pt x="210" y="178"/>
                </a:lnTo>
                <a:lnTo>
                  <a:pt x="210" y="178"/>
                </a:lnTo>
                <a:lnTo>
                  <a:pt x="214" y="176"/>
                </a:lnTo>
                <a:lnTo>
                  <a:pt x="218" y="172"/>
                </a:lnTo>
                <a:lnTo>
                  <a:pt x="222" y="164"/>
                </a:lnTo>
                <a:lnTo>
                  <a:pt x="290" y="204"/>
                </a:lnTo>
                <a:lnTo>
                  <a:pt x="304" y="180"/>
                </a:lnTo>
                <a:lnTo>
                  <a:pt x="236" y="140"/>
                </a:lnTo>
                <a:close/>
                <a:moveTo>
                  <a:pt x="222" y="244"/>
                </a:moveTo>
                <a:lnTo>
                  <a:pt x="188" y="184"/>
                </a:lnTo>
                <a:lnTo>
                  <a:pt x="188" y="184"/>
                </a:lnTo>
                <a:lnTo>
                  <a:pt x="180" y="188"/>
                </a:lnTo>
                <a:lnTo>
                  <a:pt x="170" y="188"/>
                </a:lnTo>
                <a:lnTo>
                  <a:pt x="170" y="188"/>
                </a:lnTo>
                <a:lnTo>
                  <a:pt x="162" y="188"/>
                </a:lnTo>
                <a:lnTo>
                  <a:pt x="154" y="184"/>
                </a:lnTo>
                <a:lnTo>
                  <a:pt x="118" y="244"/>
                </a:lnTo>
                <a:lnTo>
                  <a:pt x="118" y="244"/>
                </a:lnTo>
                <a:lnTo>
                  <a:pt x="118" y="248"/>
                </a:lnTo>
                <a:lnTo>
                  <a:pt x="118" y="252"/>
                </a:lnTo>
                <a:lnTo>
                  <a:pt x="120" y="254"/>
                </a:lnTo>
                <a:lnTo>
                  <a:pt x="122" y="258"/>
                </a:lnTo>
                <a:lnTo>
                  <a:pt x="122" y="258"/>
                </a:lnTo>
                <a:lnTo>
                  <a:pt x="126" y="258"/>
                </a:lnTo>
                <a:lnTo>
                  <a:pt x="130" y="258"/>
                </a:lnTo>
                <a:lnTo>
                  <a:pt x="134" y="256"/>
                </a:lnTo>
                <a:lnTo>
                  <a:pt x="136" y="254"/>
                </a:lnTo>
                <a:lnTo>
                  <a:pt x="160" y="212"/>
                </a:lnTo>
                <a:lnTo>
                  <a:pt x="160" y="270"/>
                </a:lnTo>
                <a:lnTo>
                  <a:pt x="160" y="270"/>
                </a:lnTo>
                <a:lnTo>
                  <a:pt x="162" y="274"/>
                </a:lnTo>
                <a:lnTo>
                  <a:pt x="164" y="278"/>
                </a:lnTo>
                <a:lnTo>
                  <a:pt x="166" y="280"/>
                </a:lnTo>
                <a:lnTo>
                  <a:pt x="170" y="280"/>
                </a:lnTo>
                <a:lnTo>
                  <a:pt x="170" y="280"/>
                </a:lnTo>
                <a:lnTo>
                  <a:pt x="174" y="280"/>
                </a:lnTo>
                <a:lnTo>
                  <a:pt x="178" y="278"/>
                </a:lnTo>
                <a:lnTo>
                  <a:pt x="180" y="274"/>
                </a:lnTo>
                <a:lnTo>
                  <a:pt x="180" y="270"/>
                </a:lnTo>
                <a:lnTo>
                  <a:pt x="180" y="212"/>
                </a:lnTo>
                <a:lnTo>
                  <a:pt x="204" y="254"/>
                </a:lnTo>
                <a:lnTo>
                  <a:pt x="204" y="254"/>
                </a:lnTo>
                <a:lnTo>
                  <a:pt x="208" y="258"/>
                </a:lnTo>
                <a:lnTo>
                  <a:pt x="214" y="258"/>
                </a:lnTo>
                <a:lnTo>
                  <a:pt x="214" y="258"/>
                </a:lnTo>
                <a:lnTo>
                  <a:pt x="218" y="258"/>
                </a:lnTo>
                <a:lnTo>
                  <a:pt x="218" y="258"/>
                </a:lnTo>
                <a:lnTo>
                  <a:pt x="222" y="254"/>
                </a:lnTo>
                <a:lnTo>
                  <a:pt x="222" y="252"/>
                </a:lnTo>
                <a:lnTo>
                  <a:pt x="224" y="248"/>
                </a:lnTo>
                <a:lnTo>
                  <a:pt x="222" y="244"/>
                </a:lnTo>
                <a:lnTo>
                  <a:pt x="222" y="244"/>
                </a:lnTo>
                <a:close/>
                <a:moveTo>
                  <a:pt x="332" y="172"/>
                </a:moveTo>
                <a:lnTo>
                  <a:pt x="332" y="172"/>
                </a:lnTo>
                <a:lnTo>
                  <a:pt x="328" y="172"/>
                </a:lnTo>
                <a:lnTo>
                  <a:pt x="324" y="172"/>
                </a:lnTo>
                <a:lnTo>
                  <a:pt x="320" y="174"/>
                </a:lnTo>
                <a:lnTo>
                  <a:pt x="318" y="176"/>
                </a:lnTo>
                <a:lnTo>
                  <a:pt x="294" y="216"/>
                </a:lnTo>
                <a:lnTo>
                  <a:pt x="294" y="216"/>
                </a:lnTo>
                <a:lnTo>
                  <a:pt x="294" y="220"/>
                </a:lnTo>
                <a:lnTo>
                  <a:pt x="294" y="224"/>
                </a:lnTo>
                <a:lnTo>
                  <a:pt x="296" y="228"/>
                </a:lnTo>
                <a:lnTo>
                  <a:pt x="298" y="230"/>
                </a:lnTo>
                <a:lnTo>
                  <a:pt x="298" y="230"/>
                </a:lnTo>
                <a:lnTo>
                  <a:pt x="304" y="232"/>
                </a:lnTo>
                <a:lnTo>
                  <a:pt x="304" y="232"/>
                </a:lnTo>
                <a:lnTo>
                  <a:pt x="308" y="230"/>
                </a:lnTo>
                <a:lnTo>
                  <a:pt x="312" y="226"/>
                </a:lnTo>
                <a:lnTo>
                  <a:pt x="334" y="186"/>
                </a:lnTo>
                <a:lnTo>
                  <a:pt x="334" y="186"/>
                </a:lnTo>
                <a:lnTo>
                  <a:pt x="336" y="182"/>
                </a:lnTo>
                <a:lnTo>
                  <a:pt x="336" y="180"/>
                </a:lnTo>
                <a:lnTo>
                  <a:pt x="334" y="176"/>
                </a:lnTo>
                <a:lnTo>
                  <a:pt x="332" y="172"/>
                </a:lnTo>
                <a:lnTo>
                  <a:pt x="332" y="172"/>
                </a:lnTo>
                <a:close/>
                <a:moveTo>
                  <a:pt x="238" y="270"/>
                </a:moveTo>
                <a:lnTo>
                  <a:pt x="238" y="270"/>
                </a:lnTo>
                <a:lnTo>
                  <a:pt x="234" y="268"/>
                </a:lnTo>
                <a:lnTo>
                  <a:pt x="232" y="266"/>
                </a:lnTo>
                <a:lnTo>
                  <a:pt x="228" y="266"/>
                </a:lnTo>
                <a:lnTo>
                  <a:pt x="224" y="266"/>
                </a:lnTo>
                <a:lnTo>
                  <a:pt x="224" y="266"/>
                </a:lnTo>
                <a:lnTo>
                  <a:pt x="220" y="270"/>
                </a:lnTo>
                <a:lnTo>
                  <a:pt x="220" y="272"/>
                </a:lnTo>
                <a:lnTo>
                  <a:pt x="218" y="276"/>
                </a:lnTo>
                <a:lnTo>
                  <a:pt x="220" y="280"/>
                </a:lnTo>
                <a:lnTo>
                  <a:pt x="262" y="352"/>
                </a:lnTo>
                <a:lnTo>
                  <a:pt x="262" y="352"/>
                </a:lnTo>
                <a:lnTo>
                  <a:pt x="266" y="356"/>
                </a:lnTo>
                <a:lnTo>
                  <a:pt x="270" y="358"/>
                </a:lnTo>
                <a:lnTo>
                  <a:pt x="270" y="358"/>
                </a:lnTo>
                <a:lnTo>
                  <a:pt x="276" y="356"/>
                </a:lnTo>
                <a:lnTo>
                  <a:pt x="276" y="356"/>
                </a:lnTo>
                <a:lnTo>
                  <a:pt x="278" y="354"/>
                </a:lnTo>
                <a:lnTo>
                  <a:pt x="280" y="350"/>
                </a:lnTo>
                <a:lnTo>
                  <a:pt x="280" y="346"/>
                </a:lnTo>
                <a:lnTo>
                  <a:pt x="280" y="342"/>
                </a:lnTo>
                <a:lnTo>
                  <a:pt x="238" y="270"/>
                </a:lnTo>
                <a:close/>
                <a:moveTo>
                  <a:pt x="188" y="154"/>
                </a:moveTo>
                <a:lnTo>
                  <a:pt x="188" y="154"/>
                </a:lnTo>
                <a:lnTo>
                  <a:pt x="186" y="162"/>
                </a:lnTo>
                <a:lnTo>
                  <a:pt x="182" y="168"/>
                </a:lnTo>
                <a:lnTo>
                  <a:pt x="178" y="170"/>
                </a:lnTo>
                <a:lnTo>
                  <a:pt x="170" y="172"/>
                </a:lnTo>
                <a:lnTo>
                  <a:pt x="170" y="172"/>
                </a:lnTo>
                <a:lnTo>
                  <a:pt x="164" y="170"/>
                </a:lnTo>
                <a:lnTo>
                  <a:pt x="158" y="168"/>
                </a:lnTo>
                <a:lnTo>
                  <a:pt x="154" y="162"/>
                </a:lnTo>
                <a:lnTo>
                  <a:pt x="152" y="154"/>
                </a:lnTo>
                <a:lnTo>
                  <a:pt x="152" y="154"/>
                </a:lnTo>
                <a:lnTo>
                  <a:pt x="154" y="148"/>
                </a:lnTo>
                <a:lnTo>
                  <a:pt x="158" y="142"/>
                </a:lnTo>
                <a:lnTo>
                  <a:pt x="164" y="138"/>
                </a:lnTo>
                <a:lnTo>
                  <a:pt x="170" y="136"/>
                </a:lnTo>
                <a:lnTo>
                  <a:pt x="170" y="136"/>
                </a:lnTo>
                <a:lnTo>
                  <a:pt x="178" y="138"/>
                </a:lnTo>
                <a:lnTo>
                  <a:pt x="182" y="142"/>
                </a:lnTo>
                <a:lnTo>
                  <a:pt x="186" y="148"/>
                </a:lnTo>
                <a:lnTo>
                  <a:pt x="188" y="154"/>
                </a:lnTo>
                <a:lnTo>
                  <a:pt x="188" y="15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6688850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buClr>
                <a:schemeClr val="bg1"/>
              </a:buClr>
            </a:pPr>
            <a:r>
              <a:rPr lang="en-GB" dirty="0" smtClean="0"/>
              <a:t>Questions</a:t>
            </a:r>
            <a:endParaRPr lang="en-GB" dirty="0"/>
          </a:p>
        </p:txBody>
      </p:sp>
      <p:sp>
        <p:nvSpPr>
          <p:cNvPr id="8" name="Slide Number Placeholder 7"/>
          <p:cNvSpPr>
            <a:spLocks noGrp="1"/>
          </p:cNvSpPr>
          <p:nvPr>
            <p:ph type="sldNum" sz="quarter" idx="12"/>
          </p:nvPr>
        </p:nvSpPr>
        <p:spPr/>
        <p:txBody>
          <a:bodyPr/>
          <a:lstStyle/>
          <a:p>
            <a:fld id="{73DE2538-1682-4691-9D76-BD63A21848D4}" type="slidenum">
              <a:rPr lang="en-GB" smtClean="0"/>
              <a:pPr/>
              <a:t>134</a:t>
            </a:fld>
            <a:endParaRPr lang="en-GB" dirty="0"/>
          </a:p>
        </p:txBody>
      </p:sp>
      <p:sp>
        <p:nvSpPr>
          <p:cNvPr id="9" name="Date Placeholder 8"/>
          <p:cNvSpPr>
            <a:spLocks noGrp="1"/>
          </p:cNvSpPr>
          <p:nvPr>
            <p:ph type="dt" sz="half" idx="10"/>
          </p:nvPr>
        </p:nvSpPr>
        <p:spPr/>
        <p:txBody>
          <a:bodyPr/>
          <a:lstStyle/>
          <a:p>
            <a:r>
              <a:rPr lang="en-US" smtClean="0"/>
              <a:t>January 2017</a:t>
            </a:r>
            <a:endParaRPr lang="en-GB" dirty="0"/>
          </a:p>
        </p:txBody>
      </p:sp>
      <p:sp>
        <p:nvSpPr>
          <p:cNvPr id="10" name="Footer Placeholder 9"/>
          <p:cNvSpPr>
            <a:spLocks noGrp="1"/>
          </p:cNvSpPr>
          <p:nvPr>
            <p:ph type="ftr" sz="quarter" idx="11"/>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6" name="Freeform 4985"/>
          <p:cNvSpPr>
            <a:spLocks noEditPoints="1"/>
          </p:cNvSpPr>
          <p:nvPr/>
        </p:nvSpPr>
        <p:spPr bwMode="auto">
          <a:xfrm>
            <a:off x="3045070" y="2544675"/>
            <a:ext cx="3053861" cy="2252477"/>
          </a:xfrm>
          <a:custGeom>
            <a:avLst/>
            <a:gdLst>
              <a:gd name="T0" fmla="*/ 282 w 320"/>
              <a:gd name="T1" fmla="*/ 112 h 292"/>
              <a:gd name="T2" fmla="*/ 294 w 320"/>
              <a:gd name="T3" fmla="*/ 114 h 292"/>
              <a:gd name="T4" fmla="*/ 308 w 320"/>
              <a:gd name="T5" fmla="*/ 120 h 292"/>
              <a:gd name="T6" fmla="*/ 320 w 320"/>
              <a:gd name="T7" fmla="*/ 138 h 292"/>
              <a:gd name="T8" fmla="*/ 320 w 320"/>
              <a:gd name="T9" fmla="*/ 196 h 292"/>
              <a:gd name="T10" fmla="*/ 320 w 320"/>
              <a:gd name="T11" fmla="*/ 202 h 292"/>
              <a:gd name="T12" fmla="*/ 316 w 320"/>
              <a:gd name="T13" fmla="*/ 214 h 292"/>
              <a:gd name="T14" fmla="*/ 304 w 320"/>
              <a:gd name="T15" fmla="*/ 228 h 292"/>
              <a:gd name="T16" fmla="*/ 282 w 320"/>
              <a:gd name="T17" fmla="*/ 234 h 292"/>
              <a:gd name="T18" fmla="*/ 252 w 320"/>
              <a:gd name="T19" fmla="*/ 234 h 292"/>
              <a:gd name="T20" fmla="*/ 260 w 320"/>
              <a:gd name="T21" fmla="*/ 264 h 292"/>
              <a:gd name="T22" fmla="*/ 272 w 320"/>
              <a:gd name="T23" fmla="*/ 286 h 292"/>
              <a:gd name="T24" fmla="*/ 278 w 320"/>
              <a:gd name="T25" fmla="*/ 292 h 292"/>
              <a:gd name="T26" fmla="*/ 254 w 320"/>
              <a:gd name="T27" fmla="*/ 278 h 292"/>
              <a:gd name="T28" fmla="*/ 234 w 320"/>
              <a:gd name="T29" fmla="*/ 260 h 292"/>
              <a:gd name="T30" fmla="*/ 218 w 320"/>
              <a:gd name="T31" fmla="*/ 234 h 292"/>
              <a:gd name="T32" fmla="*/ 198 w 320"/>
              <a:gd name="T33" fmla="*/ 234 h 292"/>
              <a:gd name="T34" fmla="*/ 186 w 320"/>
              <a:gd name="T35" fmla="*/ 232 h 292"/>
              <a:gd name="T36" fmla="*/ 172 w 320"/>
              <a:gd name="T37" fmla="*/ 224 h 292"/>
              <a:gd name="T38" fmla="*/ 162 w 320"/>
              <a:gd name="T39" fmla="*/ 208 h 292"/>
              <a:gd name="T40" fmla="*/ 160 w 320"/>
              <a:gd name="T41" fmla="*/ 150 h 292"/>
              <a:gd name="T42" fmla="*/ 160 w 320"/>
              <a:gd name="T43" fmla="*/ 144 h 292"/>
              <a:gd name="T44" fmla="*/ 164 w 320"/>
              <a:gd name="T45" fmla="*/ 130 h 292"/>
              <a:gd name="T46" fmla="*/ 176 w 320"/>
              <a:gd name="T47" fmla="*/ 118 h 292"/>
              <a:gd name="T48" fmla="*/ 198 w 320"/>
              <a:gd name="T49" fmla="*/ 112 h 292"/>
              <a:gd name="T50" fmla="*/ 140 w 320"/>
              <a:gd name="T51" fmla="*/ 150 h 292"/>
              <a:gd name="T52" fmla="*/ 142 w 320"/>
              <a:gd name="T53" fmla="*/ 142 h 292"/>
              <a:gd name="T54" fmla="*/ 148 w 320"/>
              <a:gd name="T55" fmla="*/ 122 h 292"/>
              <a:gd name="T56" fmla="*/ 162 w 320"/>
              <a:gd name="T57" fmla="*/ 104 h 292"/>
              <a:gd name="T58" fmla="*/ 184 w 320"/>
              <a:gd name="T59" fmla="*/ 94 h 292"/>
              <a:gd name="T60" fmla="*/ 282 w 320"/>
              <a:gd name="T61" fmla="*/ 92 h 292"/>
              <a:gd name="T62" fmla="*/ 288 w 320"/>
              <a:gd name="T63" fmla="*/ 94 h 292"/>
              <a:gd name="T64" fmla="*/ 288 w 320"/>
              <a:gd name="T65" fmla="*/ 52 h 292"/>
              <a:gd name="T66" fmla="*/ 286 w 320"/>
              <a:gd name="T67" fmla="*/ 36 h 292"/>
              <a:gd name="T68" fmla="*/ 276 w 320"/>
              <a:gd name="T69" fmla="*/ 16 h 292"/>
              <a:gd name="T70" fmla="*/ 254 w 320"/>
              <a:gd name="T71" fmla="*/ 2 h 292"/>
              <a:gd name="T72" fmla="*/ 236 w 320"/>
              <a:gd name="T73" fmla="*/ 0 h 292"/>
              <a:gd name="T74" fmla="*/ 52 w 320"/>
              <a:gd name="T75" fmla="*/ 0 h 292"/>
              <a:gd name="T76" fmla="*/ 34 w 320"/>
              <a:gd name="T77" fmla="*/ 2 h 292"/>
              <a:gd name="T78" fmla="*/ 16 w 320"/>
              <a:gd name="T79" fmla="*/ 12 h 292"/>
              <a:gd name="T80" fmla="*/ 2 w 320"/>
              <a:gd name="T81" fmla="*/ 34 h 292"/>
              <a:gd name="T82" fmla="*/ 0 w 320"/>
              <a:gd name="T83" fmla="*/ 52 h 292"/>
              <a:gd name="T84" fmla="*/ 0 w 320"/>
              <a:gd name="T85" fmla="*/ 112 h 292"/>
              <a:gd name="T86" fmla="*/ 2 w 320"/>
              <a:gd name="T87" fmla="*/ 130 h 292"/>
              <a:gd name="T88" fmla="*/ 12 w 320"/>
              <a:gd name="T89" fmla="*/ 148 h 292"/>
              <a:gd name="T90" fmla="*/ 34 w 320"/>
              <a:gd name="T91" fmla="*/ 162 h 292"/>
              <a:gd name="T92" fmla="*/ 52 w 320"/>
              <a:gd name="T93" fmla="*/ 164 h 292"/>
              <a:gd name="T94" fmla="*/ 64 w 320"/>
              <a:gd name="T95" fmla="*/ 164 h 292"/>
              <a:gd name="T96" fmla="*/ 54 w 320"/>
              <a:gd name="T97" fmla="*/ 206 h 292"/>
              <a:gd name="T98" fmla="*/ 44 w 320"/>
              <a:gd name="T99" fmla="*/ 226 h 292"/>
              <a:gd name="T100" fmla="*/ 30 w 320"/>
              <a:gd name="T101" fmla="*/ 244 h 292"/>
              <a:gd name="T102" fmla="*/ 40 w 320"/>
              <a:gd name="T103" fmla="*/ 240 h 292"/>
              <a:gd name="T104" fmla="*/ 62 w 320"/>
              <a:gd name="T105" fmla="*/ 226 h 292"/>
              <a:gd name="T106" fmla="*/ 90 w 320"/>
              <a:gd name="T107" fmla="*/ 200 h 292"/>
              <a:gd name="T108" fmla="*/ 110 w 320"/>
              <a:gd name="T109" fmla="*/ 164 h 292"/>
              <a:gd name="T110" fmla="*/ 140 w 320"/>
              <a:gd name="T111" fmla="*/ 15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 h="292">
                <a:moveTo>
                  <a:pt x="282" y="112"/>
                </a:moveTo>
                <a:lnTo>
                  <a:pt x="282" y="112"/>
                </a:lnTo>
                <a:lnTo>
                  <a:pt x="288" y="112"/>
                </a:lnTo>
                <a:lnTo>
                  <a:pt x="294" y="114"/>
                </a:lnTo>
                <a:lnTo>
                  <a:pt x="302" y="116"/>
                </a:lnTo>
                <a:lnTo>
                  <a:pt x="308" y="120"/>
                </a:lnTo>
                <a:lnTo>
                  <a:pt x="314" y="128"/>
                </a:lnTo>
                <a:lnTo>
                  <a:pt x="320" y="138"/>
                </a:lnTo>
                <a:lnTo>
                  <a:pt x="320" y="150"/>
                </a:lnTo>
                <a:lnTo>
                  <a:pt x="320" y="196"/>
                </a:lnTo>
                <a:lnTo>
                  <a:pt x="320" y="196"/>
                </a:lnTo>
                <a:lnTo>
                  <a:pt x="320" y="202"/>
                </a:lnTo>
                <a:lnTo>
                  <a:pt x="318" y="208"/>
                </a:lnTo>
                <a:lnTo>
                  <a:pt x="316" y="214"/>
                </a:lnTo>
                <a:lnTo>
                  <a:pt x="312" y="222"/>
                </a:lnTo>
                <a:lnTo>
                  <a:pt x="304" y="228"/>
                </a:lnTo>
                <a:lnTo>
                  <a:pt x="294" y="232"/>
                </a:lnTo>
                <a:lnTo>
                  <a:pt x="282" y="234"/>
                </a:lnTo>
                <a:lnTo>
                  <a:pt x="252" y="234"/>
                </a:lnTo>
                <a:lnTo>
                  <a:pt x="252" y="234"/>
                </a:lnTo>
                <a:lnTo>
                  <a:pt x="256" y="248"/>
                </a:lnTo>
                <a:lnTo>
                  <a:pt x="260" y="264"/>
                </a:lnTo>
                <a:lnTo>
                  <a:pt x="268" y="280"/>
                </a:lnTo>
                <a:lnTo>
                  <a:pt x="272" y="286"/>
                </a:lnTo>
                <a:lnTo>
                  <a:pt x="278" y="292"/>
                </a:lnTo>
                <a:lnTo>
                  <a:pt x="278" y="292"/>
                </a:lnTo>
                <a:lnTo>
                  <a:pt x="272" y="290"/>
                </a:lnTo>
                <a:lnTo>
                  <a:pt x="254" y="278"/>
                </a:lnTo>
                <a:lnTo>
                  <a:pt x="244" y="270"/>
                </a:lnTo>
                <a:lnTo>
                  <a:pt x="234" y="260"/>
                </a:lnTo>
                <a:lnTo>
                  <a:pt x="226" y="248"/>
                </a:lnTo>
                <a:lnTo>
                  <a:pt x="218" y="234"/>
                </a:lnTo>
                <a:lnTo>
                  <a:pt x="198" y="234"/>
                </a:lnTo>
                <a:lnTo>
                  <a:pt x="198" y="234"/>
                </a:lnTo>
                <a:lnTo>
                  <a:pt x="192" y="234"/>
                </a:lnTo>
                <a:lnTo>
                  <a:pt x="186" y="232"/>
                </a:lnTo>
                <a:lnTo>
                  <a:pt x="180" y="230"/>
                </a:lnTo>
                <a:lnTo>
                  <a:pt x="172" y="224"/>
                </a:lnTo>
                <a:lnTo>
                  <a:pt x="166" y="218"/>
                </a:lnTo>
                <a:lnTo>
                  <a:pt x="162" y="208"/>
                </a:lnTo>
                <a:lnTo>
                  <a:pt x="160" y="196"/>
                </a:lnTo>
                <a:lnTo>
                  <a:pt x="160" y="150"/>
                </a:lnTo>
                <a:lnTo>
                  <a:pt x="160" y="150"/>
                </a:lnTo>
                <a:lnTo>
                  <a:pt x="160" y="144"/>
                </a:lnTo>
                <a:lnTo>
                  <a:pt x="162" y="138"/>
                </a:lnTo>
                <a:lnTo>
                  <a:pt x="164" y="130"/>
                </a:lnTo>
                <a:lnTo>
                  <a:pt x="170" y="124"/>
                </a:lnTo>
                <a:lnTo>
                  <a:pt x="176" y="118"/>
                </a:lnTo>
                <a:lnTo>
                  <a:pt x="186" y="114"/>
                </a:lnTo>
                <a:lnTo>
                  <a:pt x="198" y="112"/>
                </a:lnTo>
                <a:lnTo>
                  <a:pt x="282" y="112"/>
                </a:lnTo>
                <a:close/>
                <a:moveTo>
                  <a:pt x="140" y="150"/>
                </a:moveTo>
                <a:lnTo>
                  <a:pt x="140" y="150"/>
                </a:lnTo>
                <a:lnTo>
                  <a:pt x="142" y="142"/>
                </a:lnTo>
                <a:lnTo>
                  <a:pt x="144" y="132"/>
                </a:lnTo>
                <a:lnTo>
                  <a:pt x="148" y="122"/>
                </a:lnTo>
                <a:lnTo>
                  <a:pt x="154" y="112"/>
                </a:lnTo>
                <a:lnTo>
                  <a:pt x="162" y="104"/>
                </a:lnTo>
                <a:lnTo>
                  <a:pt x="172" y="98"/>
                </a:lnTo>
                <a:lnTo>
                  <a:pt x="184" y="94"/>
                </a:lnTo>
                <a:lnTo>
                  <a:pt x="198" y="92"/>
                </a:lnTo>
                <a:lnTo>
                  <a:pt x="282" y="92"/>
                </a:lnTo>
                <a:lnTo>
                  <a:pt x="282" y="92"/>
                </a:lnTo>
                <a:lnTo>
                  <a:pt x="288" y="94"/>
                </a:lnTo>
                <a:lnTo>
                  <a:pt x="288" y="52"/>
                </a:lnTo>
                <a:lnTo>
                  <a:pt x="288" y="52"/>
                </a:lnTo>
                <a:lnTo>
                  <a:pt x="288" y="44"/>
                </a:lnTo>
                <a:lnTo>
                  <a:pt x="286" y="36"/>
                </a:lnTo>
                <a:lnTo>
                  <a:pt x="282" y="26"/>
                </a:lnTo>
                <a:lnTo>
                  <a:pt x="276" y="16"/>
                </a:lnTo>
                <a:lnTo>
                  <a:pt x="266" y="8"/>
                </a:lnTo>
                <a:lnTo>
                  <a:pt x="254" y="2"/>
                </a:lnTo>
                <a:lnTo>
                  <a:pt x="246" y="0"/>
                </a:lnTo>
                <a:lnTo>
                  <a:pt x="236" y="0"/>
                </a:lnTo>
                <a:lnTo>
                  <a:pt x="52" y="0"/>
                </a:lnTo>
                <a:lnTo>
                  <a:pt x="52" y="0"/>
                </a:lnTo>
                <a:lnTo>
                  <a:pt x="44" y="0"/>
                </a:lnTo>
                <a:lnTo>
                  <a:pt x="34" y="2"/>
                </a:lnTo>
                <a:lnTo>
                  <a:pt x="26" y="6"/>
                </a:lnTo>
                <a:lnTo>
                  <a:pt x="16" y="12"/>
                </a:lnTo>
                <a:lnTo>
                  <a:pt x="8" y="22"/>
                </a:lnTo>
                <a:lnTo>
                  <a:pt x="2" y="34"/>
                </a:lnTo>
                <a:lnTo>
                  <a:pt x="0" y="42"/>
                </a:lnTo>
                <a:lnTo>
                  <a:pt x="0" y="52"/>
                </a:lnTo>
                <a:lnTo>
                  <a:pt x="0" y="112"/>
                </a:lnTo>
                <a:lnTo>
                  <a:pt x="0" y="112"/>
                </a:lnTo>
                <a:lnTo>
                  <a:pt x="0" y="120"/>
                </a:lnTo>
                <a:lnTo>
                  <a:pt x="2" y="130"/>
                </a:lnTo>
                <a:lnTo>
                  <a:pt x="6" y="138"/>
                </a:lnTo>
                <a:lnTo>
                  <a:pt x="12" y="148"/>
                </a:lnTo>
                <a:lnTo>
                  <a:pt x="22" y="156"/>
                </a:lnTo>
                <a:lnTo>
                  <a:pt x="34" y="162"/>
                </a:lnTo>
                <a:lnTo>
                  <a:pt x="42" y="164"/>
                </a:lnTo>
                <a:lnTo>
                  <a:pt x="52" y="164"/>
                </a:lnTo>
                <a:lnTo>
                  <a:pt x="64" y="164"/>
                </a:lnTo>
                <a:lnTo>
                  <a:pt x="64" y="164"/>
                </a:lnTo>
                <a:lnTo>
                  <a:pt x="60" y="186"/>
                </a:lnTo>
                <a:lnTo>
                  <a:pt x="54" y="206"/>
                </a:lnTo>
                <a:lnTo>
                  <a:pt x="50" y="218"/>
                </a:lnTo>
                <a:lnTo>
                  <a:pt x="44" y="226"/>
                </a:lnTo>
                <a:lnTo>
                  <a:pt x="38" y="236"/>
                </a:lnTo>
                <a:lnTo>
                  <a:pt x="30" y="244"/>
                </a:lnTo>
                <a:lnTo>
                  <a:pt x="30" y="244"/>
                </a:lnTo>
                <a:lnTo>
                  <a:pt x="40" y="240"/>
                </a:lnTo>
                <a:lnTo>
                  <a:pt x="50" y="234"/>
                </a:lnTo>
                <a:lnTo>
                  <a:pt x="62" y="226"/>
                </a:lnTo>
                <a:lnTo>
                  <a:pt x="76" y="214"/>
                </a:lnTo>
                <a:lnTo>
                  <a:pt x="90" y="200"/>
                </a:lnTo>
                <a:lnTo>
                  <a:pt x="102" y="184"/>
                </a:lnTo>
                <a:lnTo>
                  <a:pt x="110" y="164"/>
                </a:lnTo>
                <a:lnTo>
                  <a:pt x="140" y="164"/>
                </a:lnTo>
                <a:lnTo>
                  <a:pt x="140" y="1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1672695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Disclaimers</a:t>
            </a:r>
            <a:endParaRPr lang="en-GB" dirty="0"/>
          </a:p>
        </p:txBody>
      </p:sp>
      <p:sp>
        <p:nvSpPr>
          <p:cNvPr id="5" name="Text Placeholder 4"/>
          <p:cNvSpPr>
            <a:spLocks noGrp="1"/>
          </p:cNvSpPr>
          <p:nvPr>
            <p:ph type="body" sz="quarter" idx="10"/>
          </p:nvPr>
        </p:nvSpPr>
        <p:spPr/>
        <p:txBody>
          <a:bodyPr/>
          <a:lstStyle/>
          <a:p>
            <a:pPr algn="just"/>
            <a:r>
              <a:rPr lang="en-GB" dirty="0" smtClean="0"/>
              <a:t/>
            </a:r>
            <a:br>
              <a:rPr lang="en-GB" dirty="0" smtClean="0"/>
            </a:br>
            <a:r>
              <a:rPr lang="en-GB" smtClean="0"/>
              <a:t>© 2016 </a:t>
            </a:r>
            <a:r>
              <a:rPr lang="en-GB" dirty="0" smtClean="0"/>
              <a:t>PricewaterhouseCoopers. All rights reserved. “PricewaterhouseCoopers” refers to the network of member firms of PricewaterhouseCoopers International Limited, each of which is a separate and independent legal entity.</a:t>
            </a:r>
            <a:endParaRPr lang="en-GB" dirty="0"/>
          </a:p>
        </p:txBody>
      </p:sp>
      <p:sp>
        <p:nvSpPr>
          <p:cNvPr id="3" name="TextBox 3"/>
          <p:cNvSpPr txBox="1"/>
          <p:nvPr/>
        </p:nvSpPr>
        <p:spPr>
          <a:xfrm>
            <a:off x="251520" y="1844824"/>
            <a:ext cx="8359080" cy="3240360"/>
          </a:xfrm>
          <a:prstGeom prst="rect">
            <a:avLst/>
          </a:prstGeom>
          <a:noFill/>
        </p:spPr>
        <p:txBody>
          <a:bodyPr wrap="square" lIns="0" tIns="0" rIns="0" bIns="0" rtlCol="0">
            <a:noAutofit/>
          </a:bodyPr>
          <a:lstStyle/>
          <a:p>
            <a:pPr marL="273050" indent="-6350" algn="just">
              <a:spcAft>
                <a:spcPts val="900"/>
              </a:spcAft>
            </a:pPr>
            <a:r>
              <a:rPr lang="en-GB" sz="1400" dirty="0">
                <a:latin typeface="+mj-lt"/>
              </a:rPr>
              <a:t>This presentation has been carefully compiled by PwC, but no representation is made or warranty given (either express or implied) as to the completeness or accuracy of the information it contains. PwC is not liable for the information in this presentation or any decision or consequence based on the use of it. PwC will not be liable for any damages arising from the use of the information contained in this presentation. The information contained in this presentation is of a general nature and is solely for guidance on matters of general interest. This presentation is not a substitute for professional advice on any particular matter. No reader should act on the basis of any matter contained in this publication without considering appropriate professional advice</a:t>
            </a:r>
            <a:r>
              <a:rPr lang="en-GB" sz="1400" dirty="0" smtClean="0">
                <a:latin typeface="+mj-lt"/>
              </a:rPr>
              <a:t>.</a:t>
            </a:r>
          </a:p>
          <a:p>
            <a:pPr marL="273050" indent="-6350" algn="just">
              <a:spcAft>
                <a:spcPts val="900"/>
              </a:spcAft>
            </a:pPr>
            <a:endParaRPr lang="en-GB" sz="1400" dirty="0">
              <a:latin typeface="+mj-lt"/>
            </a:endParaRPr>
          </a:p>
          <a:p>
            <a:pPr marL="273050" indent="-6350" algn="just">
              <a:spcAft>
                <a:spcPts val="900"/>
              </a:spcAft>
            </a:pPr>
            <a:r>
              <a:rPr lang="en-GB" sz="1400" dirty="0">
                <a:latin typeface="+mj-lt"/>
              </a:rPr>
              <a:t>The contents of all datasets used in this </a:t>
            </a:r>
            <a:r>
              <a:rPr lang="en-GB" sz="1400" dirty="0" smtClean="0">
                <a:latin typeface="+mj-lt"/>
              </a:rPr>
              <a:t>workshop </a:t>
            </a:r>
            <a:r>
              <a:rPr lang="en-GB" sz="1400" dirty="0">
                <a:latin typeface="+mj-lt"/>
              </a:rPr>
              <a:t>are fictional, if not stated otherwise. Any resemblance to actual persons, places</a:t>
            </a:r>
            <a:r>
              <a:rPr lang="en-GB" sz="1400" dirty="0" smtClean="0">
                <a:latin typeface="+mj-lt"/>
              </a:rPr>
              <a:t>, </a:t>
            </a:r>
            <a:r>
              <a:rPr lang="en-GB" sz="1400" dirty="0">
                <a:latin typeface="+mj-lt"/>
              </a:rPr>
              <a:t>organisations </a:t>
            </a:r>
            <a:r>
              <a:rPr lang="en-GB" sz="1400" dirty="0" smtClean="0">
                <a:latin typeface="+mj-lt"/>
              </a:rPr>
              <a:t>or products is </a:t>
            </a:r>
            <a:r>
              <a:rPr lang="en-GB" sz="1400" dirty="0">
                <a:latin typeface="+mj-lt"/>
              </a:rPr>
              <a:t>purely coincidental.</a:t>
            </a:r>
          </a:p>
          <a:p>
            <a:pPr marL="273050" indent="-6350" algn="just">
              <a:spcAft>
                <a:spcPts val="900"/>
              </a:spcAft>
            </a:pPr>
            <a:endParaRPr lang="en-GB" sz="1400"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lIns="72000" rIns="72000"/>
          <a:lstStyle/>
          <a:p>
            <a:pPr algn="just"/>
            <a:r>
              <a:rPr lang="en-GB" sz="1600" dirty="0" smtClean="0"/>
              <a:t>Now </a:t>
            </a:r>
            <a:r>
              <a:rPr lang="en-GB" sz="1600" dirty="0"/>
              <a:t>is it time to decide </a:t>
            </a:r>
            <a:r>
              <a:rPr lang="en-GB" sz="1600" dirty="0" smtClean="0"/>
              <a:t>on the </a:t>
            </a:r>
            <a:r>
              <a:rPr lang="en-GB" sz="1600" dirty="0"/>
              <a:t>appearance of the visualisation itself. </a:t>
            </a:r>
            <a:endParaRPr lang="en-GB" sz="1600" dirty="0" smtClean="0"/>
          </a:p>
          <a:p>
            <a:r>
              <a:rPr lang="en-GB" sz="1600" dirty="0"/>
              <a:t>The optimal visualisation design depends on two factors, primarily: </a:t>
            </a:r>
          </a:p>
          <a:p>
            <a:pPr marL="285750" indent="-285750">
              <a:buFont typeface="Arial" panose="020B0604020202020204" pitchFamily="34" charset="0"/>
              <a:buChar char="•"/>
            </a:pPr>
            <a:r>
              <a:rPr lang="en-GB" sz="1600" dirty="0"/>
              <a:t>the </a:t>
            </a:r>
            <a:r>
              <a:rPr lang="en-GB" sz="1600" b="1" dirty="0">
                <a:solidFill>
                  <a:schemeClr val="accent5"/>
                </a:solidFill>
              </a:rPr>
              <a:t>message </a:t>
            </a:r>
            <a:r>
              <a:rPr lang="en-GB" sz="1600" dirty="0"/>
              <a:t>to be conveyed to the audience or the question to be answered</a:t>
            </a:r>
          </a:p>
          <a:p>
            <a:pPr marL="285750" indent="-285750">
              <a:buFont typeface="Arial" panose="020B0604020202020204" pitchFamily="34" charset="0"/>
              <a:buChar char="•"/>
            </a:pPr>
            <a:r>
              <a:rPr lang="en-GB" sz="1600" dirty="0"/>
              <a:t>and the </a:t>
            </a:r>
            <a:r>
              <a:rPr lang="en-GB" sz="1600" b="1" dirty="0">
                <a:solidFill>
                  <a:schemeClr val="accent5"/>
                </a:solidFill>
              </a:rPr>
              <a:t>variables</a:t>
            </a:r>
            <a:r>
              <a:rPr lang="en-GB" sz="1600" dirty="0"/>
              <a:t> to be shown.</a:t>
            </a:r>
          </a:p>
          <a:p>
            <a:endParaRPr lang="en-GB" sz="1600" dirty="0"/>
          </a:p>
          <a:p>
            <a:endParaRPr lang="en-GB" sz="1600" dirty="0"/>
          </a:p>
          <a:p>
            <a:endParaRPr lang="en-GB" sz="1600" dirty="0"/>
          </a:p>
        </p:txBody>
      </p:sp>
      <p:sp>
        <p:nvSpPr>
          <p:cNvPr id="2" name="Title 1"/>
          <p:cNvSpPr>
            <a:spLocks noGrp="1"/>
          </p:cNvSpPr>
          <p:nvPr>
            <p:ph type="title"/>
          </p:nvPr>
        </p:nvSpPr>
        <p:spPr/>
        <p:txBody>
          <a:bodyPr/>
          <a:lstStyle/>
          <a:p>
            <a:r>
              <a:rPr lang="en-GB" dirty="0"/>
              <a:t>Visualisation Process</a:t>
            </a:r>
            <a:br>
              <a:rPr lang="en-GB" dirty="0"/>
            </a:br>
            <a:r>
              <a:rPr lang="en-GB" sz="2000" b="0" i="0" dirty="0"/>
              <a:t>Different stages of visualisation</a:t>
            </a:r>
            <a:endParaRPr lang="en-GB" b="0" i="0" dirty="0"/>
          </a:p>
        </p:txBody>
      </p:sp>
      <p:sp>
        <p:nvSpPr>
          <p:cNvPr id="13" name="Content Placeholder 12"/>
          <p:cNvSpPr>
            <a:spLocks noGrp="1"/>
          </p:cNvSpPr>
          <p:nvPr>
            <p:ph sz="quarter" idx="15"/>
          </p:nvPr>
        </p:nvSpPr>
        <p:spPr/>
        <p:txBody>
          <a:bodyPr/>
          <a:lstStyle/>
          <a:p>
            <a:r>
              <a:rPr lang="en-GB" sz="1600" b="1" dirty="0" smtClean="0">
                <a:solidFill>
                  <a:schemeClr val="accent5"/>
                </a:solidFill>
              </a:rPr>
              <a:t>Different types of visualisation </a:t>
            </a:r>
            <a:r>
              <a:rPr lang="en-GB" sz="1600" dirty="0" smtClean="0"/>
              <a:t>are available such as:</a:t>
            </a:r>
          </a:p>
          <a:p>
            <a:pPr marL="285750" indent="-285750">
              <a:spcAft>
                <a:spcPts val="600"/>
              </a:spcAft>
              <a:buFont typeface="Arial" panose="020B0604020202020204" pitchFamily="34" charset="0"/>
              <a:buChar char="•"/>
            </a:pPr>
            <a:r>
              <a:rPr lang="en-GB" sz="1600" dirty="0" smtClean="0"/>
              <a:t>Charts (</a:t>
            </a:r>
            <a:r>
              <a:rPr lang="en-GB" sz="1600" dirty="0" err="1" smtClean="0"/>
              <a:t>barchart</a:t>
            </a:r>
            <a:r>
              <a:rPr lang="en-GB" sz="1600" dirty="0" smtClean="0"/>
              <a:t>, </a:t>
            </a:r>
            <a:r>
              <a:rPr lang="en-GB" sz="1600" dirty="0" err="1" smtClean="0"/>
              <a:t>linechart</a:t>
            </a:r>
            <a:r>
              <a:rPr lang="en-GB" sz="1600" dirty="0" smtClean="0"/>
              <a:t>, </a:t>
            </a:r>
            <a:r>
              <a:rPr lang="en-GB" sz="1600" dirty="0" err="1" smtClean="0"/>
              <a:t>piechart</a:t>
            </a:r>
            <a:r>
              <a:rPr lang="en-GB" sz="1600" dirty="0" smtClean="0"/>
              <a:t>, etc.)</a:t>
            </a:r>
          </a:p>
          <a:p>
            <a:pPr marL="285750" indent="-285750">
              <a:spcAft>
                <a:spcPts val="600"/>
              </a:spcAft>
              <a:buFont typeface="Arial" panose="020B0604020202020204" pitchFamily="34" charset="0"/>
              <a:buChar char="•"/>
            </a:pPr>
            <a:r>
              <a:rPr lang="en-GB" sz="1600" dirty="0" smtClean="0"/>
              <a:t>Static </a:t>
            </a:r>
            <a:r>
              <a:rPr lang="en-GB" sz="1600" dirty="0" err="1" smtClean="0"/>
              <a:t>powerpoints</a:t>
            </a:r>
            <a:endParaRPr lang="en-GB" sz="1600" dirty="0" smtClean="0"/>
          </a:p>
          <a:p>
            <a:pPr marL="285750" indent="-285750">
              <a:spcAft>
                <a:spcPts val="600"/>
              </a:spcAft>
              <a:buFont typeface="Arial" panose="020B0604020202020204" pitchFamily="34" charset="0"/>
              <a:buChar char="•"/>
            </a:pPr>
            <a:r>
              <a:rPr lang="en-GB" sz="1600" dirty="0" smtClean="0"/>
              <a:t>Interactive dashboards</a:t>
            </a:r>
          </a:p>
          <a:p>
            <a:pPr marL="285750" indent="-285750">
              <a:spcAft>
                <a:spcPts val="600"/>
              </a:spcAft>
              <a:buFont typeface="Arial" panose="020B0604020202020204" pitchFamily="34" charset="0"/>
              <a:buChar char="•"/>
            </a:pPr>
            <a:r>
              <a:rPr lang="en-GB" sz="1600" dirty="0" smtClean="0"/>
              <a:t>Pictures</a:t>
            </a:r>
          </a:p>
          <a:p>
            <a:pPr marL="285750" indent="-285750">
              <a:spcAft>
                <a:spcPts val="600"/>
              </a:spcAft>
              <a:buFont typeface="Arial" panose="020B0604020202020204" pitchFamily="34" charset="0"/>
              <a:buChar char="•"/>
            </a:pPr>
            <a:r>
              <a:rPr lang="en-GB" sz="1600" dirty="0" smtClean="0"/>
              <a:t>Infomercials</a:t>
            </a:r>
          </a:p>
          <a:p>
            <a:pPr marL="285750" indent="-285750">
              <a:spcAft>
                <a:spcPts val="600"/>
              </a:spcAft>
              <a:buFont typeface="Arial" panose="020B0604020202020204" pitchFamily="34" charset="0"/>
              <a:buChar char="•"/>
            </a:pPr>
            <a:r>
              <a:rPr lang="en-GB" sz="1600" dirty="0" smtClean="0"/>
              <a:t>Movies</a:t>
            </a:r>
          </a:p>
          <a:p>
            <a:pPr marL="285750" indent="-285750">
              <a:spcAft>
                <a:spcPts val="600"/>
              </a:spcAft>
              <a:buFont typeface="Arial" panose="020B0604020202020204" pitchFamily="34" charset="0"/>
              <a:buChar char="•"/>
            </a:pPr>
            <a:r>
              <a:rPr lang="en-GB" sz="1600" dirty="0" smtClean="0"/>
              <a:t>Etc.</a:t>
            </a:r>
          </a:p>
          <a:p>
            <a:pPr marL="68580" indent="-342900">
              <a:buFont typeface="Arial" panose="020B0604020202020204" pitchFamily="34" charset="0"/>
              <a:buChar char="•"/>
            </a:pPr>
            <a:endParaRPr lang="en-GB" sz="1600" dirty="0"/>
          </a:p>
        </p:txBody>
      </p:sp>
      <p:sp>
        <p:nvSpPr>
          <p:cNvPr id="5" name="Date Placeholder 4"/>
          <p:cNvSpPr>
            <a:spLocks noGrp="1"/>
          </p:cNvSpPr>
          <p:nvPr>
            <p:ph type="dt" sz="half" idx="16"/>
          </p:nvPr>
        </p:nvSpPr>
        <p:spPr/>
        <p:txBody>
          <a:bodyPr/>
          <a:lstStyle/>
          <a:p>
            <a:r>
              <a:rPr lang="en-US" dirty="0" smtClean="0"/>
              <a:t>January 2017</a:t>
            </a:r>
            <a:endParaRPr lang="en-GB" dirty="0"/>
          </a:p>
        </p:txBody>
      </p:sp>
      <p:sp>
        <p:nvSpPr>
          <p:cNvPr id="6" name="Footer Placeholder 5"/>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4" name="Slide Number Placeholder 3"/>
          <p:cNvSpPr>
            <a:spLocks noGrp="1"/>
          </p:cNvSpPr>
          <p:nvPr>
            <p:ph type="sldNum" sz="quarter" idx="18"/>
          </p:nvPr>
        </p:nvSpPr>
        <p:spPr/>
        <p:txBody>
          <a:bodyPr/>
          <a:lstStyle/>
          <a:p>
            <a:fld id="{F5E609D5-BB2C-4735-B62A-4AB7F7AFBFEB}" type="slidenum">
              <a:rPr lang="en-GB" smtClean="0"/>
              <a:pPr/>
              <a:t>14</a:t>
            </a:fld>
            <a:endParaRPr lang="en-GB"/>
          </a:p>
        </p:txBody>
      </p:sp>
      <p:sp>
        <p:nvSpPr>
          <p:cNvPr id="11" name="AutoShape 65"/>
          <p:cNvSpPr>
            <a:spLocks noChangeArrowheads="1"/>
          </p:cNvSpPr>
          <p:nvPr/>
        </p:nvSpPr>
        <p:spPr bwMode="auto">
          <a:xfrm>
            <a:off x="533400" y="5178387"/>
            <a:ext cx="2085482" cy="936105"/>
          </a:xfrm>
          <a:prstGeom prst="chevron">
            <a:avLst>
              <a:gd name="adj" fmla="val 38168"/>
            </a:avLst>
          </a:prstGeom>
          <a:solidFill>
            <a:schemeClr val="accent5"/>
          </a:solidFill>
          <a:ln w="19050" algn="ctr">
            <a:solidFill>
              <a:srgbClr val="FFFFFF"/>
            </a:solidFill>
            <a:miter lim="800000"/>
            <a:headEnd/>
            <a:tailEnd/>
          </a:ln>
        </p:spPr>
        <p:txBody>
          <a:bodyPr lIns="69145" tIns="0" rIns="0" bIns="0" anchor="ctr"/>
          <a:lstStyle/>
          <a:p>
            <a:pPr algn="ctr" defTabSz="995363">
              <a:buSzPct val="90000"/>
              <a:defRPr/>
            </a:pPr>
            <a:r>
              <a:rPr lang="en-US" sz="1300" b="1" kern="0" dirty="0">
                <a:solidFill>
                  <a:schemeClr val="bg2"/>
                </a:solidFill>
                <a:latin typeface="+mj-lt"/>
                <a:cs typeface="Arial" charset="0"/>
              </a:rPr>
              <a:t>Develop visual representation</a:t>
            </a:r>
          </a:p>
        </p:txBody>
      </p:sp>
      <p:sp>
        <p:nvSpPr>
          <p:cNvPr id="12" name="TextBox 11"/>
          <p:cNvSpPr txBox="1"/>
          <p:nvPr/>
        </p:nvSpPr>
        <p:spPr>
          <a:xfrm>
            <a:off x="832437" y="4674331"/>
            <a:ext cx="576064" cy="493203"/>
          </a:xfrm>
          <a:prstGeom prst="rect">
            <a:avLst/>
          </a:prstGeom>
          <a:noFill/>
        </p:spPr>
        <p:txBody>
          <a:bodyPr vert="horz" wrap="square" lIns="0" tIns="0" rIns="0" bIns="0" rtlCol="0">
            <a:noAutofit/>
          </a:bodyPr>
          <a:lstStyle/>
          <a:p>
            <a:pPr indent="-274320">
              <a:spcAft>
                <a:spcPts val="900"/>
              </a:spcAft>
            </a:pPr>
            <a:r>
              <a:rPr lang="en-GB" sz="3000" b="1" i="1" dirty="0">
                <a:solidFill>
                  <a:srgbClr val="A32020"/>
                </a:solidFill>
                <a:latin typeface="Georgia" pitchFamily="18" charset="0"/>
              </a:rPr>
              <a:t>4</a:t>
            </a:r>
            <a:endParaRPr lang="en-GB" sz="3000" b="1" i="1" dirty="0" smtClean="0">
              <a:solidFill>
                <a:srgbClr val="A32020"/>
              </a:solidFill>
              <a:latin typeface="Georgia" pitchFamily="18" charset="0"/>
            </a:endParaRPr>
          </a:p>
        </p:txBody>
      </p:sp>
    </p:spTree>
    <p:extLst>
      <p:ext uri="{BB962C8B-B14F-4D97-AF65-F5344CB8AC3E}">
        <p14:creationId xmlns:p14="http://schemas.microsoft.com/office/powerpoint/2010/main" val="1751746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Introduction to </a:t>
            </a:r>
            <a:r>
              <a:rPr lang="en-GB" dirty="0" err="1" smtClean="0"/>
              <a:t>Qlik</a:t>
            </a:r>
            <a:r>
              <a:rPr lang="en-GB" baseline="50000" dirty="0">
                <a:solidFill>
                  <a:schemeClr val="tx1"/>
                </a:solidFill>
              </a:rPr>
              <a:t> </a:t>
            </a:r>
            <a:r>
              <a:rPr lang="en-GB" dirty="0" smtClean="0"/>
              <a:t>Sense</a:t>
            </a:r>
            <a:r>
              <a:rPr lang="en-GB" baseline="50000" dirty="0" smtClean="0"/>
              <a:t>®</a:t>
            </a:r>
            <a:endParaRPr lang="en-GB" dirty="0"/>
          </a:p>
        </p:txBody>
      </p:sp>
      <p:sp>
        <p:nvSpPr>
          <p:cNvPr id="8" name="Slide Number Placeholder 7"/>
          <p:cNvSpPr>
            <a:spLocks noGrp="1"/>
          </p:cNvSpPr>
          <p:nvPr>
            <p:ph type="sldNum" sz="quarter" idx="12"/>
          </p:nvPr>
        </p:nvSpPr>
        <p:spPr/>
        <p:txBody>
          <a:bodyPr/>
          <a:lstStyle/>
          <a:p>
            <a:fld id="{73DE2538-1682-4691-9D76-BD63A21848D4}" type="slidenum">
              <a:rPr lang="en-GB" smtClean="0"/>
              <a:pPr/>
              <a:t>15</a:t>
            </a:fld>
            <a:endParaRPr lang="en-GB" dirty="0"/>
          </a:p>
        </p:txBody>
      </p:sp>
      <p:sp>
        <p:nvSpPr>
          <p:cNvPr id="9" name="Date Placeholder 8"/>
          <p:cNvSpPr>
            <a:spLocks noGrp="1"/>
          </p:cNvSpPr>
          <p:nvPr>
            <p:ph type="dt" sz="half" idx="10"/>
          </p:nvPr>
        </p:nvSpPr>
        <p:spPr/>
        <p:txBody>
          <a:bodyPr/>
          <a:lstStyle/>
          <a:p>
            <a:r>
              <a:rPr lang="en-US" smtClean="0"/>
              <a:t>January 2017</a:t>
            </a:r>
            <a:endParaRPr lang="en-GB" dirty="0"/>
          </a:p>
        </p:txBody>
      </p:sp>
      <p:sp>
        <p:nvSpPr>
          <p:cNvPr id="10" name="Footer Placeholder 9"/>
          <p:cNvSpPr>
            <a:spLocks noGrp="1"/>
          </p:cNvSpPr>
          <p:nvPr>
            <p:ph type="ftr" sz="quarter" idx="11"/>
          </p:nvPr>
        </p:nvSpPr>
        <p:spPr/>
        <p:txBody>
          <a:bodyPr/>
          <a:lstStyle/>
          <a:p>
            <a:r>
              <a:rPr lang="en-GB" dirty="0" smtClean="0"/>
              <a:t>Data visualisation workshop - </a:t>
            </a:r>
            <a:r>
              <a:rPr lang="en-GB" dirty="0" err="1" smtClean="0"/>
              <a:t>Qlik</a:t>
            </a:r>
            <a:r>
              <a:rPr lang="en-GB" dirty="0" smtClean="0"/>
              <a:t> Sense</a:t>
            </a:r>
            <a:endParaRPr lang="en-GB" dirty="0"/>
          </a:p>
        </p:txBody>
      </p:sp>
    </p:spTree>
    <p:extLst>
      <p:ext uri="{BB962C8B-B14F-4D97-AF65-F5344CB8AC3E}">
        <p14:creationId xmlns:p14="http://schemas.microsoft.com/office/powerpoint/2010/main" val="1963612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to </a:t>
            </a:r>
            <a:r>
              <a:rPr lang="en-GB" dirty="0" err="1" smtClean="0"/>
              <a:t>Qlik</a:t>
            </a:r>
            <a:r>
              <a:rPr lang="en-GB" dirty="0" smtClean="0"/>
              <a:t> Sense</a:t>
            </a:r>
            <a:r>
              <a:rPr lang="en-GB" sz="2000" baseline="50000" dirty="0" smtClean="0"/>
              <a:t>®</a:t>
            </a:r>
            <a:r>
              <a:rPr lang="en-GB" dirty="0"/>
              <a:t/>
            </a:r>
            <a:br>
              <a:rPr lang="en-GB" dirty="0"/>
            </a:br>
            <a:r>
              <a:rPr lang="en-GB" sz="2000" b="0" i="0" dirty="0" smtClean="0"/>
              <a:t>What is </a:t>
            </a:r>
            <a:r>
              <a:rPr lang="en-GB" sz="2000" b="0" i="0" dirty="0" err="1" smtClean="0"/>
              <a:t>Qlik</a:t>
            </a:r>
            <a:r>
              <a:rPr lang="en-GB" sz="2000" b="0" i="0" dirty="0" smtClean="0"/>
              <a:t> Sense</a:t>
            </a:r>
            <a:r>
              <a:rPr lang="en-GB" sz="1600" baseline="50000" dirty="0" smtClean="0"/>
              <a:t>®</a:t>
            </a:r>
            <a:r>
              <a:rPr lang="en-GB" sz="2000" b="0" i="0" dirty="0" smtClean="0"/>
              <a:t>?</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16</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a:t>– ta </a:t>
            </a:r>
            <a:r>
              <a:rPr lang="en-GB" dirty="0" smtClean="0"/>
              <a:t>visualisation </a:t>
            </a:r>
            <a:r>
              <a:rPr lang="en-GB" dirty="0"/>
              <a:t>workshop - </a:t>
            </a:r>
            <a:r>
              <a:rPr lang="en-GB" dirty="0" err="1" smtClean="0"/>
              <a:t>Qlik</a:t>
            </a:r>
            <a:r>
              <a:rPr lang="en-GB" dirty="0" smtClean="0"/>
              <a:t> Sense</a:t>
            </a:r>
            <a:endParaRPr lang="en-GB" dirty="0"/>
          </a:p>
        </p:txBody>
      </p:sp>
      <p:sp>
        <p:nvSpPr>
          <p:cNvPr id="4" name="Content Placeholder 3"/>
          <p:cNvSpPr>
            <a:spLocks noGrp="1"/>
          </p:cNvSpPr>
          <p:nvPr>
            <p:ph sz="quarter" idx="15"/>
          </p:nvPr>
        </p:nvSpPr>
        <p:spPr>
          <a:xfrm>
            <a:off x="1691680" y="2008820"/>
            <a:ext cx="6918920" cy="3292388"/>
          </a:xfrm>
        </p:spPr>
        <p:txBody>
          <a:bodyPr/>
          <a:lstStyle/>
          <a:p>
            <a:pPr marL="285750" indent="-285750">
              <a:buFont typeface="Arial" panose="020B0604020202020204" pitchFamily="34" charset="0"/>
              <a:buChar char="•"/>
            </a:pPr>
            <a:r>
              <a:rPr lang="en-GB" sz="1800" dirty="0" err="1" smtClean="0"/>
              <a:t>Qlik</a:t>
            </a:r>
            <a:r>
              <a:rPr lang="en-GB" sz="1800" dirty="0" smtClean="0"/>
              <a:t> Sense</a:t>
            </a:r>
            <a:r>
              <a:rPr lang="en-GB" sz="1800" baseline="50000" dirty="0"/>
              <a:t>®</a:t>
            </a:r>
            <a:r>
              <a:rPr lang="en-GB" sz="1800" dirty="0" smtClean="0"/>
              <a:t> </a:t>
            </a:r>
            <a:r>
              <a:rPr lang="en-GB" sz="1800" dirty="0"/>
              <a:t>is a </a:t>
            </a:r>
            <a:r>
              <a:rPr lang="en-GB" sz="1800" b="1" i="1" dirty="0">
                <a:solidFill>
                  <a:schemeClr val="accent5"/>
                </a:solidFill>
              </a:rPr>
              <a:t>platform for visual data analysis</a:t>
            </a:r>
            <a:r>
              <a:rPr lang="en-GB" sz="1800" dirty="0"/>
              <a:t>. It allows users to easily analyse data and uncover useful insights.</a:t>
            </a:r>
          </a:p>
          <a:p>
            <a:pPr marL="285750" indent="-285750">
              <a:buFont typeface="Arial" panose="020B0604020202020204" pitchFamily="34" charset="0"/>
              <a:buChar char="•"/>
            </a:pPr>
            <a:endParaRPr lang="en-GB" sz="1800" dirty="0"/>
          </a:p>
          <a:p>
            <a:pPr marL="285750" indent="-285750" algn="just">
              <a:buFont typeface="Arial" panose="020B0604020202020204" pitchFamily="34" charset="0"/>
              <a:buChar char="•"/>
            </a:pPr>
            <a:r>
              <a:rPr lang="en-GB" sz="1800" dirty="0"/>
              <a:t>It is highly </a:t>
            </a:r>
            <a:r>
              <a:rPr lang="en-GB" sz="1800" b="1" dirty="0"/>
              <a:t>flexible</a:t>
            </a:r>
            <a:r>
              <a:rPr lang="en-GB" sz="1800" dirty="0"/>
              <a:t> and aims to create </a:t>
            </a:r>
            <a:r>
              <a:rPr lang="en-GB" sz="1800" dirty="0" smtClean="0"/>
              <a:t>actionable </a:t>
            </a:r>
            <a:r>
              <a:rPr lang="en-GB" sz="1800" dirty="0"/>
              <a:t>insights that </a:t>
            </a:r>
            <a:r>
              <a:rPr lang="en-GB" sz="1800" dirty="0" smtClean="0"/>
              <a:t>can lead </a:t>
            </a:r>
            <a:r>
              <a:rPr lang="en-GB" sz="1800" dirty="0"/>
              <a:t>to meaningful </a:t>
            </a:r>
            <a:r>
              <a:rPr lang="en-GB" sz="1800" dirty="0" smtClean="0"/>
              <a:t>impact</a:t>
            </a:r>
            <a:r>
              <a:rPr lang="en-GB" sz="1800" dirty="0"/>
              <a:t>. </a:t>
            </a:r>
          </a:p>
          <a:p>
            <a:pPr marL="285750" indent="-285750" algn="just">
              <a:buFont typeface="Arial" panose="020B0604020202020204" pitchFamily="34" charset="0"/>
              <a:buChar char="•"/>
            </a:pPr>
            <a:endParaRPr lang="en-GB" sz="1800" dirty="0"/>
          </a:p>
          <a:p>
            <a:pPr marL="285750" indent="-285750" algn="just">
              <a:buFont typeface="Arial" panose="020B0604020202020204" pitchFamily="34" charset="0"/>
              <a:buChar char="•"/>
            </a:pPr>
            <a:r>
              <a:rPr lang="en-GB" sz="1800" dirty="0" err="1" smtClean="0"/>
              <a:t>Qlik</a:t>
            </a:r>
            <a:r>
              <a:rPr lang="en-GB" sz="1800" dirty="0"/>
              <a:t> </a:t>
            </a:r>
            <a:r>
              <a:rPr lang="en-GB" sz="1800" dirty="0" smtClean="0"/>
              <a:t>Sense</a:t>
            </a:r>
            <a:r>
              <a:rPr lang="en-GB" sz="1800" baseline="50000" dirty="0"/>
              <a:t>®</a:t>
            </a:r>
            <a:r>
              <a:rPr lang="en-GB" sz="1800" dirty="0" smtClean="0"/>
              <a:t> , </a:t>
            </a:r>
            <a:r>
              <a:rPr lang="en-GB" sz="1800" dirty="0"/>
              <a:t>allows to </a:t>
            </a:r>
            <a:r>
              <a:rPr lang="en-GB" sz="1800" b="1" dirty="0"/>
              <a:t>share</a:t>
            </a:r>
            <a:r>
              <a:rPr lang="en-GB" sz="1800" dirty="0"/>
              <a:t> this </a:t>
            </a:r>
            <a:r>
              <a:rPr lang="en-GB" sz="1800" b="1" dirty="0"/>
              <a:t>knowledge</a:t>
            </a:r>
            <a:r>
              <a:rPr lang="en-GB" sz="1800" dirty="0"/>
              <a:t> with others. It also provides the opportunity to analyse in groups or across different organisations.</a:t>
            </a:r>
          </a:p>
          <a:p>
            <a:pPr algn="just"/>
            <a:endParaRPr lang="en-GB" sz="1800" dirty="0"/>
          </a:p>
        </p:txBody>
      </p:sp>
      <p:sp>
        <p:nvSpPr>
          <p:cNvPr id="10" name="Content Placeholder 3"/>
          <p:cNvSpPr txBox="1">
            <a:spLocks/>
          </p:cNvSpPr>
          <p:nvPr/>
        </p:nvSpPr>
        <p:spPr>
          <a:xfrm>
            <a:off x="530352" y="5949280"/>
            <a:ext cx="8077200" cy="299120"/>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endParaRPr lang="en-GB" sz="1300" dirty="0"/>
          </a:p>
        </p:txBody>
      </p:sp>
      <p:pic>
        <p:nvPicPr>
          <p:cNvPr id="1026" name="Picture 2" descr="Afbeeldingsresultaat voor qlik sens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932620"/>
            <a:ext cx="819175" cy="8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186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to </a:t>
            </a:r>
            <a:r>
              <a:rPr lang="en-GB" dirty="0" err="1" smtClean="0"/>
              <a:t>Qlik</a:t>
            </a:r>
            <a:r>
              <a:rPr lang="en-GB" dirty="0" smtClean="0"/>
              <a:t> Sense</a:t>
            </a:r>
            <a:r>
              <a:rPr lang="en-GB" baseline="50000" dirty="0"/>
              <a:t>®</a:t>
            </a:r>
            <a:r>
              <a:rPr lang="en-GB" dirty="0"/>
              <a:t/>
            </a:r>
            <a:br>
              <a:rPr lang="en-GB" dirty="0"/>
            </a:br>
            <a:r>
              <a:rPr lang="en-GB" sz="2000" b="0" i="0" dirty="0" smtClean="0"/>
              <a:t>What are the key strengths?</a:t>
            </a:r>
            <a:endParaRPr lang="en-GB" dirty="0"/>
          </a:p>
        </p:txBody>
      </p:sp>
      <p:sp>
        <p:nvSpPr>
          <p:cNvPr id="4" name="Date Placeholder 3"/>
          <p:cNvSpPr>
            <a:spLocks noGrp="1"/>
          </p:cNvSpPr>
          <p:nvPr>
            <p:ph type="dt" sz="half" idx="16"/>
          </p:nvPr>
        </p:nvSpPr>
        <p:spPr/>
        <p:txBody>
          <a:bodyPr/>
          <a:lstStyle/>
          <a:p>
            <a:r>
              <a:rPr lang="en-US" smtClean="0"/>
              <a:t>January 2017</a:t>
            </a:r>
            <a:endParaRPr lang="en-GB" dirty="0"/>
          </a:p>
        </p:txBody>
      </p:sp>
      <p:sp>
        <p:nvSpPr>
          <p:cNvPr id="5" name="Footer Placeholder 4"/>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6" name="Slide Number Placeholder 5"/>
          <p:cNvSpPr>
            <a:spLocks noGrp="1"/>
          </p:cNvSpPr>
          <p:nvPr>
            <p:ph type="sldNum" sz="quarter" idx="18"/>
          </p:nvPr>
        </p:nvSpPr>
        <p:spPr/>
        <p:txBody>
          <a:bodyPr/>
          <a:lstStyle/>
          <a:p>
            <a:fld id="{F5E609D5-BB2C-4735-B62A-4AB7F7AFBFEB}" type="slidenum">
              <a:rPr lang="en-GB" smtClean="0"/>
              <a:pPr/>
              <a:t>17</a:t>
            </a:fld>
            <a:endParaRPr lang="en-GB" dirty="0"/>
          </a:p>
        </p:txBody>
      </p:sp>
      <p:grpSp>
        <p:nvGrpSpPr>
          <p:cNvPr id="89" name="Group 88"/>
          <p:cNvGrpSpPr/>
          <p:nvPr/>
        </p:nvGrpSpPr>
        <p:grpSpPr>
          <a:xfrm>
            <a:off x="822972" y="1933061"/>
            <a:ext cx="7498057" cy="2991879"/>
            <a:chOff x="530352" y="2391475"/>
            <a:chExt cx="7498057" cy="2991879"/>
          </a:xfrm>
        </p:grpSpPr>
        <p:grpSp>
          <p:nvGrpSpPr>
            <p:cNvPr id="86" name="Group 85"/>
            <p:cNvGrpSpPr/>
            <p:nvPr/>
          </p:nvGrpSpPr>
          <p:grpSpPr>
            <a:xfrm>
              <a:off x="530352" y="2391475"/>
              <a:ext cx="2237416" cy="2991879"/>
              <a:chOff x="530352" y="2401612"/>
              <a:chExt cx="2237416" cy="2991879"/>
            </a:xfrm>
          </p:grpSpPr>
          <p:grpSp>
            <p:nvGrpSpPr>
              <p:cNvPr id="30" name="Group 29"/>
              <p:cNvGrpSpPr/>
              <p:nvPr/>
            </p:nvGrpSpPr>
            <p:grpSpPr>
              <a:xfrm>
                <a:off x="530352" y="2401612"/>
                <a:ext cx="2237416" cy="2991879"/>
                <a:chOff x="678401" y="1609478"/>
                <a:chExt cx="1530000" cy="1872091"/>
              </a:xfrm>
            </p:grpSpPr>
            <p:sp>
              <p:nvSpPr>
                <p:cNvPr id="27" name="AutoShape 3"/>
                <p:cNvSpPr>
                  <a:spLocks noChangeArrowheads="1"/>
                </p:cNvSpPr>
                <p:nvPr/>
              </p:nvSpPr>
              <p:spPr bwMode="auto">
                <a:xfrm rot="16200000" flipH="1">
                  <a:off x="1146526" y="1141354"/>
                  <a:ext cx="593609" cy="1529858"/>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09" h="1477802">
                      <a:moveTo>
                        <a:pt x="0" y="0"/>
                      </a:moveTo>
                      <a:lnTo>
                        <a:pt x="373838" y="0"/>
                      </a:lnTo>
                      <a:lnTo>
                        <a:pt x="593609" y="747613"/>
                      </a:lnTo>
                      <a:lnTo>
                        <a:pt x="373838" y="1477802"/>
                      </a:lnTo>
                      <a:lnTo>
                        <a:pt x="0" y="1477802"/>
                      </a:lnTo>
                      <a:lnTo>
                        <a:pt x="0" y="0"/>
                      </a:lnTo>
                      <a:close/>
                    </a:path>
                  </a:pathLst>
                </a:custGeom>
                <a:solidFill>
                  <a:schemeClr val="accent4"/>
                </a:solidFill>
                <a:ln w="12700">
                  <a:solidFill>
                    <a:schemeClr val="accent4"/>
                  </a:solidFill>
                  <a:miter lim="800000"/>
                  <a:headEnd/>
                  <a:tailEnd/>
                </a:ln>
              </p:spPr>
              <p:txBody>
                <a:bodyPr vert="eaVert" lIns="52153" tIns="52153" rIns="52153" bIns="52153">
                  <a:noAutofit/>
                </a:bodyPr>
                <a:lstStyle/>
                <a:p>
                  <a:pPr algn="ctr" defTabSz="1042988" eaLnBrk="0" hangingPunct="0">
                    <a:spcAft>
                      <a:spcPts val="400"/>
                    </a:spcAft>
                  </a:pPr>
                  <a:r>
                    <a:rPr lang="en-GB" sz="1400" b="1" dirty="0" smtClean="0">
                      <a:solidFill>
                        <a:srgbClr val="FFFFFF"/>
                      </a:solidFill>
                      <a:latin typeface="Georgia" pitchFamily="18" charset="0"/>
                      <a:cs typeface="Arial" pitchFamily="34" charset="0"/>
                    </a:rPr>
                    <a:t>Interactive interface</a:t>
                  </a:r>
                  <a:endParaRPr lang="en-GB" sz="1400" b="1" i="1" dirty="0">
                    <a:solidFill>
                      <a:srgbClr val="FFFFFF"/>
                    </a:solidFill>
                    <a:latin typeface="Georgia" pitchFamily="18" charset="0"/>
                    <a:cs typeface="Arial" pitchFamily="34" charset="0"/>
                  </a:endParaRPr>
                </a:p>
              </p:txBody>
            </p:sp>
            <p:sp>
              <p:nvSpPr>
                <p:cNvPr id="28" name="Freeform 4"/>
                <p:cNvSpPr>
                  <a:spLocks/>
                </p:cNvSpPr>
                <p:nvPr/>
              </p:nvSpPr>
              <p:spPr bwMode="auto">
                <a:xfrm>
                  <a:off x="678401" y="2042290"/>
                  <a:ext cx="1530000" cy="1439279"/>
                </a:xfrm>
                <a:custGeom>
                  <a:avLst/>
                  <a:gdLst>
                    <a:gd name="T0" fmla="*/ 2147483647 w 1590"/>
                    <a:gd name="T1" fmla="*/ 0 h 1901"/>
                    <a:gd name="T2" fmla="*/ 2147483647 w 1590"/>
                    <a:gd name="T3" fmla="*/ 2147483647 h 1901"/>
                    <a:gd name="T4" fmla="*/ 2147483647 w 1590"/>
                    <a:gd name="T5" fmla="*/ 0 h 1901"/>
                    <a:gd name="T6" fmla="*/ 2147483647 w 1590"/>
                    <a:gd name="T7" fmla="*/ 2147483647 h 1901"/>
                    <a:gd name="T8" fmla="*/ 0 w 1590"/>
                    <a:gd name="T9" fmla="*/ 2147483647 h 1901"/>
                    <a:gd name="T10" fmla="*/ 2147483647 w 1590"/>
                    <a:gd name="T11" fmla="*/ 2147483647 h 1901"/>
                    <a:gd name="T12" fmla="*/ 2147483647 w 1590"/>
                    <a:gd name="T13" fmla="*/ 2147483647 h 1901"/>
                    <a:gd name="T14" fmla="*/ 2147483647 w 1590"/>
                    <a:gd name="T15" fmla="*/ 2147483647 h 1901"/>
                    <a:gd name="T16" fmla="*/ 2147483647 w 1590"/>
                    <a:gd name="T17" fmla="*/ 0 h 1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0"/>
                    <a:gd name="T28" fmla="*/ 0 h 1901"/>
                    <a:gd name="T29" fmla="*/ 1590 w 1590"/>
                    <a:gd name="T30" fmla="*/ 1901 h 1901"/>
                    <a:gd name="connsiteX0" fmla="*/ 25 w 9994"/>
                    <a:gd name="connsiteY0" fmla="*/ 0 h 9995"/>
                    <a:gd name="connsiteX1" fmla="*/ 5013 w 9994"/>
                    <a:gd name="connsiteY1" fmla="*/ 1273 h 9995"/>
                    <a:gd name="connsiteX2" fmla="*/ 9994 w 9994"/>
                    <a:gd name="connsiteY2" fmla="*/ 0 h 9995"/>
                    <a:gd name="connsiteX3" fmla="*/ 9994 w 9994"/>
                    <a:gd name="connsiteY3" fmla="*/ 9995 h 9995"/>
                    <a:gd name="connsiteX4" fmla="*/ 0 w 9994"/>
                    <a:gd name="connsiteY4" fmla="*/ 9995 h 9995"/>
                    <a:gd name="connsiteX5" fmla="*/ 151 w 9994"/>
                    <a:gd name="connsiteY5" fmla="*/ 9995 h 9995"/>
                    <a:gd name="connsiteX6" fmla="*/ 50 w 9994"/>
                    <a:gd name="connsiteY6" fmla="*/ 9995 h 9995"/>
                    <a:gd name="connsiteX7" fmla="*/ 25 w 9994"/>
                    <a:gd name="connsiteY7" fmla="*/ 9995 h 9995"/>
                    <a:gd name="connsiteX8" fmla="*/ 25 w 9994"/>
                    <a:gd name="connsiteY8" fmla="*/ 0 h 9995"/>
                    <a:gd name="connsiteX0" fmla="*/ 25 w 10000"/>
                    <a:gd name="connsiteY0" fmla="*/ 0 h 10000"/>
                    <a:gd name="connsiteX1" fmla="*/ 5075 w 10000"/>
                    <a:gd name="connsiteY1" fmla="*/ 1516 h 10000"/>
                    <a:gd name="connsiteX2" fmla="*/ 10000 w 10000"/>
                    <a:gd name="connsiteY2" fmla="*/ 0 h 10000"/>
                    <a:gd name="connsiteX3" fmla="*/ 10000 w 10000"/>
                    <a:gd name="connsiteY3" fmla="*/ 10000 h 10000"/>
                    <a:gd name="connsiteX4" fmla="*/ 0 w 10000"/>
                    <a:gd name="connsiteY4" fmla="*/ 10000 h 10000"/>
                    <a:gd name="connsiteX5" fmla="*/ 151 w 10000"/>
                    <a:gd name="connsiteY5" fmla="*/ 10000 h 10000"/>
                    <a:gd name="connsiteX6" fmla="*/ 50 w 10000"/>
                    <a:gd name="connsiteY6" fmla="*/ 10000 h 10000"/>
                    <a:gd name="connsiteX7" fmla="*/ 25 w 10000"/>
                    <a:gd name="connsiteY7" fmla="*/ 10000 h 10000"/>
                    <a:gd name="connsiteX8" fmla="*/ 25 w 10000"/>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25" y="0"/>
                      </a:moveTo>
                      <a:lnTo>
                        <a:pt x="5075" y="1516"/>
                      </a:lnTo>
                      <a:lnTo>
                        <a:pt x="10000" y="0"/>
                      </a:lnTo>
                      <a:lnTo>
                        <a:pt x="10000" y="10000"/>
                      </a:lnTo>
                      <a:lnTo>
                        <a:pt x="0" y="10000"/>
                      </a:lnTo>
                      <a:lnTo>
                        <a:pt x="151" y="10000"/>
                      </a:lnTo>
                      <a:lnTo>
                        <a:pt x="50" y="10000"/>
                      </a:lnTo>
                      <a:lnTo>
                        <a:pt x="25" y="10000"/>
                      </a:lnTo>
                      <a:lnTo>
                        <a:pt x="25" y="0"/>
                      </a:lnTo>
                    </a:path>
                  </a:pathLst>
                </a:custGeom>
                <a:noFill/>
                <a:ln w="12700" cap="rnd">
                  <a:solidFill>
                    <a:schemeClr val="accent4"/>
                  </a:solidFill>
                  <a:round/>
                  <a:headEnd/>
                  <a:tailEnd/>
                </a:ln>
              </p:spPr>
              <p:txBody>
                <a:bodyPr lIns="52153" tIns="52153" rIns="52153" bIns="52153">
                  <a:noAutofit/>
                </a:bodyPr>
                <a:lstStyle/>
                <a:p>
                  <a:pPr defTabSz="1042988">
                    <a:spcAft>
                      <a:spcPts val="400"/>
                    </a:spcAft>
                  </a:pPr>
                  <a:endParaRPr lang="en-GB" sz="1200" dirty="0">
                    <a:solidFill>
                      <a:srgbClr val="FFFFFF"/>
                    </a:solidFill>
                    <a:latin typeface="Georgia" pitchFamily="18" charset="0"/>
                    <a:cs typeface="Arial" pitchFamily="34" charset="0"/>
                  </a:endParaRPr>
                </a:p>
              </p:txBody>
            </p:sp>
            <p:sp>
              <p:nvSpPr>
                <p:cNvPr id="29" name="Rectangle 11"/>
                <p:cNvSpPr>
                  <a:spLocks noChangeArrowheads="1"/>
                </p:cNvSpPr>
                <p:nvPr/>
              </p:nvSpPr>
              <p:spPr bwMode="auto">
                <a:xfrm>
                  <a:off x="767395" y="2328289"/>
                  <a:ext cx="1313729" cy="980243"/>
                </a:xfrm>
                <a:prstGeom prst="rect">
                  <a:avLst/>
                </a:prstGeom>
                <a:noFill/>
                <a:ln w="12700">
                  <a:noFill/>
                  <a:miter lim="800000"/>
                  <a:headEnd/>
                  <a:tailEnd/>
                </a:ln>
                <a:effectLst/>
              </p:spPr>
              <p:txBody>
                <a:bodyPr lIns="0" tIns="0" rIns="0" bIns="0">
                  <a:noAutofit/>
                </a:bodyPr>
                <a:lstStyle/>
                <a:p>
                  <a:pPr marL="231775" lvl="1" indent="-231775" defTabSz="995363" eaLnBrk="0" hangingPunct="0">
                    <a:spcAft>
                      <a:spcPts val="400"/>
                    </a:spcAft>
                    <a:buSzPct val="100000"/>
                    <a:buFont typeface="Arial" pitchFamily="34" charset="0"/>
                    <a:buChar char="•"/>
                    <a:defRPr/>
                  </a:pPr>
                  <a:r>
                    <a:rPr lang="en-US" sz="1400" kern="0" dirty="0" smtClean="0">
                      <a:solidFill>
                        <a:srgbClr val="000000"/>
                      </a:solidFill>
                      <a:latin typeface="Georgia" pitchFamily="18" charset="0"/>
                      <a:cs typeface="Arial" pitchFamily="34" charset="0"/>
                    </a:rPr>
                    <a:t>Easy handling of follow-up questions</a:t>
                  </a:r>
                  <a:endParaRPr lang="en-US" sz="1400" kern="0" dirty="0">
                    <a:solidFill>
                      <a:srgbClr val="000000"/>
                    </a:solidFill>
                    <a:latin typeface="Georgia" pitchFamily="18" charset="0"/>
                    <a:cs typeface="Arial" pitchFamily="34" charset="0"/>
                  </a:endParaRPr>
                </a:p>
                <a:p>
                  <a:pPr marL="231775" lvl="1" indent="-231775" defTabSz="995363" eaLnBrk="0" hangingPunct="0">
                    <a:spcAft>
                      <a:spcPts val="400"/>
                    </a:spcAft>
                    <a:buSzPct val="100000"/>
                    <a:buFont typeface="Arial" pitchFamily="34" charset="0"/>
                    <a:buChar char="•"/>
                    <a:defRPr/>
                  </a:pPr>
                  <a:r>
                    <a:rPr lang="en-US" sz="1400" kern="0" dirty="0" smtClean="0">
                      <a:solidFill>
                        <a:srgbClr val="000000"/>
                      </a:solidFill>
                      <a:latin typeface="Georgia" pitchFamily="18" charset="0"/>
                      <a:cs typeface="Arial" pitchFamily="34" charset="0"/>
                    </a:rPr>
                    <a:t>Allows for a dynamic iterative process</a:t>
                  </a:r>
                  <a:endParaRPr lang="en-US" sz="1400" kern="0" dirty="0">
                    <a:solidFill>
                      <a:srgbClr val="000000"/>
                    </a:solidFill>
                    <a:latin typeface="Georgia" pitchFamily="18" charset="0"/>
                    <a:cs typeface="Arial" pitchFamily="34" charset="0"/>
                  </a:endParaRPr>
                </a:p>
              </p:txBody>
            </p:sp>
          </p:grpSp>
          <p:sp>
            <p:nvSpPr>
              <p:cNvPr id="81" name="Freeform 4846"/>
              <p:cNvSpPr>
                <a:spLocks noEditPoints="1"/>
              </p:cNvSpPr>
              <p:nvPr/>
            </p:nvSpPr>
            <p:spPr bwMode="auto">
              <a:xfrm>
                <a:off x="1403790" y="2790984"/>
                <a:ext cx="472787" cy="389928"/>
              </a:xfrm>
              <a:custGeom>
                <a:avLst/>
                <a:gdLst>
                  <a:gd name="T0" fmla="*/ 234 w 388"/>
                  <a:gd name="T1" fmla="*/ 108 h 320"/>
                  <a:gd name="T2" fmla="*/ 206 w 388"/>
                  <a:gd name="T3" fmla="*/ 22 h 320"/>
                  <a:gd name="T4" fmla="*/ 150 w 388"/>
                  <a:gd name="T5" fmla="*/ 24 h 320"/>
                  <a:gd name="T6" fmla="*/ 110 w 388"/>
                  <a:gd name="T7" fmla="*/ 24 h 320"/>
                  <a:gd name="T8" fmla="*/ 24 w 388"/>
                  <a:gd name="T9" fmla="*/ 52 h 320"/>
                  <a:gd name="T10" fmla="*/ 26 w 388"/>
                  <a:gd name="T11" fmla="*/ 108 h 320"/>
                  <a:gd name="T12" fmla="*/ 26 w 388"/>
                  <a:gd name="T13" fmla="*/ 148 h 320"/>
                  <a:gd name="T14" fmla="*/ 52 w 388"/>
                  <a:gd name="T15" fmla="*/ 234 h 320"/>
                  <a:gd name="T16" fmla="*/ 110 w 388"/>
                  <a:gd name="T17" fmla="*/ 232 h 320"/>
                  <a:gd name="T18" fmla="*/ 150 w 388"/>
                  <a:gd name="T19" fmla="*/ 232 h 320"/>
                  <a:gd name="T20" fmla="*/ 236 w 388"/>
                  <a:gd name="T21" fmla="*/ 206 h 320"/>
                  <a:gd name="T22" fmla="*/ 234 w 388"/>
                  <a:gd name="T23" fmla="*/ 148 h 320"/>
                  <a:gd name="T24" fmla="*/ 114 w 388"/>
                  <a:gd name="T25" fmla="*/ 208 h 320"/>
                  <a:gd name="T26" fmla="*/ 62 w 388"/>
                  <a:gd name="T27" fmla="*/ 174 h 320"/>
                  <a:gd name="T28" fmla="*/ 48 w 388"/>
                  <a:gd name="T29" fmla="*/ 128 h 320"/>
                  <a:gd name="T30" fmla="*/ 72 w 388"/>
                  <a:gd name="T31" fmla="*/ 70 h 320"/>
                  <a:gd name="T32" fmla="*/ 130 w 388"/>
                  <a:gd name="T33" fmla="*/ 46 h 320"/>
                  <a:gd name="T34" fmla="*/ 176 w 388"/>
                  <a:gd name="T35" fmla="*/ 60 h 320"/>
                  <a:gd name="T36" fmla="*/ 210 w 388"/>
                  <a:gd name="T37" fmla="*/ 112 h 320"/>
                  <a:gd name="T38" fmla="*/ 206 w 388"/>
                  <a:gd name="T39" fmla="*/ 160 h 320"/>
                  <a:gd name="T40" fmla="*/ 162 w 388"/>
                  <a:gd name="T41" fmla="*/ 204 h 320"/>
                  <a:gd name="T42" fmla="*/ 130 w 388"/>
                  <a:gd name="T43" fmla="*/ 66 h 320"/>
                  <a:gd name="T44" fmla="*/ 94 w 388"/>
                  <a:gd name="T45" fmla="*/ 76 h 320"/>
                  <a:gd name="T46" fmla="*/ 68 w 388"/>
                  <a:gd name="T47" fmla="*/ 116 h 320"/>
                  <a:gd name="T48" fmla="*/ 72 w 388"/>
                  <a:gd name="T49" fmla="*/ 152 h 320"/>
                  <a:gd name="T50" fmla="*/ 106 w 388"/>
                  <a:gd name="T51" fmla="*/ 186 h 320"/>
                  <a:gd name="T52" fmla="*/ 142 w 388"/>
                  <a:gd name="T53" fmla="*/ 190 h 320"/>
                  <a:gd name="T54" fmla="*/ 182 w 388"/>
                  <a:gd name="T55" fmla="*/ 162 h 320"/>
                  <a:gd name="T56" fmla="*/ 192 w 388"/>
                  <a:gd name="T57" fmla="*/ 128 h 320"/>
                  <a:gd name="T58" fmla="*/ 174 w 388"/>
                  <a:gd name="T59" fmla="*/ 84 h 320"/>
                  <a:gd name="T60" fmla="*/ 130 w 388"/>
                  <a:gd name="T61" fmla="*/ 66 h 320"/>
                  <a:gd name="T62" fmla="*/ 120 w 388"/>
                  <a:gd name="T63" fmla="*/ 152 h 320"/>
                  <a:gd name="T64" fmla="*/ 102 w 388"/>
                  <a:gd name="T65" fmla="*/ 128 h 320"/>
                  <a:gd name="T66" fmla="*/ 130 w 388"/>
                  <a:gd name="T67" fmla="*/ 102 h 320"/>
                  <a:gd name="T68" fmla="*/ 154 w 388"/>
                  <a:gd name="T69" fmla="*/ 118 h 320"/>
                  <a:gd name="T70" fmla="*/ 148 w 388"/>
                  <a:gd name="T71" fmla="*/ 148 h 320"/>
                  <a:gd name="T72" fmla="*/ 370 w 388"/>
                  <a:gd name="T73" fmla="*/ 248 h 320"/>
                  <a:gd name="T74" fmla="*/ 364 w 388"/>
                  <a:gd name="T75" fmla="*/ 214 h 320"/>
                  <a:gd name="T76" fmla="*/ 320 w 388"/>
                  <a:gd name="T77" fmla="*/ 162 h 320"/>
                  <a:gd name="T78" fmla="*/ 286 w 388"/>
                  <a:gd name="T79" fmla="*/ 186 h 320"/>
                  <a:gd name="T80" fmla="*/ 260 w 388"/>
                  <a:gd name="T81" fmla="*/ 208 h 320"/>
                  <a:gd name="T82" fmla="*/ 236 w 388"/>
                  <a:gd name="T83" fmla="*/ 272 h 320"/>
                  <a:gd name="T84" fmla="*/ 274 w 388"/>
                  <a:gd name="T85" fmla="*/ 290 h 320"/>
                  <a:gd name="T86" fmla="*/ 306 w 388"/>
                  <a:gd name="T87" fmla="*/ 302 h 320"/>
                  <a:gd name="T88" fmla="*/ 372 w 388"/>
                  <a:gd name="T89" fmla="*/ 290 h 320"/>
                  <a:gd name="T90" fmla="*/ 370 w 388"/>
                  <a:gd name="T91" fmla="*/ 248 h 320"/>
                  <a:gd name="T92" fmla="*/ 310 w 388"/>
                  <a:gd name="T93" fmla="*/ 266 h 320"/>
                  <a:gd name="T94" fmla="*/ 288 w 388"/>
                  <a:gd name="T95" fmla="*/ 252 h 320"/>
                  <a:gd name="T96" fmla="*/ 300 w 388"/>
                  <a:gd name="T97" fmla="*/ 220 h 320"/>
                  <a:gd name="T98" fmla="*/ 326 w 388"/>
                  <a:gd name="T99" fmla="*/ 224 h 320"/>
                  <a:gd name="T100" fmla="*/ 332 w 388"/>
                  <a:gd name="T101" fmla="*/ 25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8" h="320">
                    <a:moveTo>
                      <a:pt x="258" y="148"/>
                    </a:moveTo>
                    <a:lnTo>
                      <a:pt x="258" y="108"/>
                    </a:lnTo>
                    <a:lnTo>
                      <a:pt x="234" y="108"/>
                    </a:lnTo>
                    <a:lnTo>
                      <a:pt x="234" y="108"/>
                    </a:lnTo>
                    <a:lnTo>
                      <a:pt x="226" y="88"/>
                    </a:lnTo>
                    <a:lnTo>
                      <a:pt x="216" y="70"/>
                    </a:lnTo>
                    <a:lnTo>
                      <a:pt x="236" y="52"/>
                    </a:lnTo>
                    <a:lnTo>
                      <a:pt x="206" y="22"/>
                    </a:lnTo>
                    <a:lnTo>
                      <a:pt x="188" y="40"/>
                    </a:lnTo>
                    <a:lnTo>
                      <a:pt x="188" y="40"/>
                    </a:lnTo>
                    <a:lnTo>
                      <a:pt x="170" y="30"/>
                    </a:lnTo>
                    <a:lnTo>
                      <a:pt x="150" y="24"/>
                    </a:lnTo>
                    <a:lnTo>
                      <a:pt x="150" y="0"/>
                    </a:lnTo>
                    <a:lnTo>
                      <a:pt x="110" y="0"/>
                    </a:lnTo>
                    <a:lnTo>
                      <a:pt x="110" y="24"/>
                    </a:lnTo>
                    <a:lnTo>
                      <a:pt x="110" y="24"/>
                    </a:lnTo>
                    <a:lnTo>
                      <a:pt x="90" y="30"/>
                    </a:lnTo>
                    <a:lnTo>
                      <a:pt x="70" y="40"/>
                    </a:lnTo>
                    <a:lnTo>
                      <a:pt x="52" y="22"/>
                    </a:lnTo>
                    <a:lnTo>
                      <a:pt x="24" y="52"/>
                    </a:lnTo>
                    <a:lnTo>
                      <a:pt x="42" y="70"/>
                    </a:lnTo>
                    <a:lnTo>
                      <a:pt x="42" y="70"/>
                    </a:lnTo>
                    <a:lnTo>
                      <a:pt x="32" y="88"/>
                    </a:lnTo>
                    <a:lnTo>
                      <a:pt x="26" y="108"/>
                    </a:lnTo>
                    <a:lnTo>
                      <a:pt x="0" y="108"/>
                    </a:lnTo>
                    <a:lnTo>
                      <a:pt x="0" y="148"/>
                    </a:lnTo>
                    <a:lnTo>
                      <a:pt x="26" y="148"/>
                    </a:lnTo>
                    <a:lnTo>
                      <a:pt x="26" y="148"/>
                    </a:lnTo>
                    <a:lnTo>
                      <a:pt x="32" y="168"/>
                    </a:lnTo>
                    <a:lnTo>
                      <a:pt x="42" y="188"/>
                    </a:lnTo>
                    <a:lnTo>
                      <a:pt x="24" y="206"/>
                    </a:lnTo>
                    <a:lnTo>
                      <a:pt x="52" y="234"/>
                    </a:lnTo>
                    <a:lnTo>
                      <a:pt x="70" y="216"/>
                    </a:lnTo>
                    <a:lnTo>
                      <a:pt x="70" y="216"/>
                    </a:lnTo>
                    <a:lnTo>
                      <a:pt x="90" y="226"/>
                    </a:lnTo>
                    <a:lnTo>
                      <a:pt x="110" y="232"/>
                    </a:lnTo>
                    <a:lnTo>
                      <a:pt x="110" y="258"/>
                    </a:lnTo>
                    <a:lnTo>
                      <a:pt x="150" y="258"/>
                    </a:lnTo>
                    <a:lnTo>
                      <a:pt x="150" y="232"/>
                    </a:lnTo>
                    <a:lnTo>
                      <a:pt x="150" y="232"/>
                    </a:lnTo>
                    <a:lnTo>
                      <a:pt x="170" y="226"/>
                    </a:lnTo>
                    <a:lnTo>
                      <a:pt x="188" y="216"/>
                    </a:lnTo>
                    <a:lnTo>
                      <a:pt x="206" y="234"/>
                    </a:lnTo>
                    <a:lnTo>
                      <a:pt x="236" y="206"/>
                    </a:lnTo>
                    <a:lnTo>
                      <a:pt x="216" y="188"/>
                    </a:lnTo>
                    <a:lnTo>
                      <a:pt x="216" y="188"/>
                    </a:lnTo>
                    <a:lnTo>
                      <a:pt x="226" y="168"/>
                    </a:lnTo>
                    <a:lnTo>
                      <a:pt x="234" y="148"/>
                    </a:lnTo>
                    <a:lnTo>
                      <a:pt x="258" y="148"/>
                    </a:lnTo>
                    <a:close/>
                    <a:moveTo>
                      <a:pt x="130" y="210"/>
                    </a:moveTo>
                    <a:lnTo>
                      <a:pt x="130" y="210"/>
                    </a:lnTo>
                    <a:lnTo>
                      <a:pt x="114" y="208"/>
                    </a:lnTo>
                    <a:lnTo>
                      <a:pt x="98" y="204"/>
                    </a:lnTo>
                    <a:lnTo>
                      <a:pt x="84" y="196"/>
                    </a:lnTo>
                    <a:lnTo>
                      <a:pt x="72" y="186"/>
                    </a:lnTo>
                    <a:lnTo>
                      <a:pt x="62" y="174"/>
                    </a:lnTo>
                    <a:lnTo>
                      <a:pt x="54" y="160"/>
                    </a:lnTo>
                    <a:lnTo>
                      <a:pt x="50" y="144"/>
                    </a:lnTo>
                    <a:lnTo>
                      <a:pt x="48" y="128"/>
                    </a:lnTo>
                    <a:lnTo>
                      <a:pt x="48" y="128"/>
                    </a:lnTo>
                    <a:lnTo>
                      <a:pt x="50" y="112"/>
                    </a:lnTo>
                    <a:lnTo>
                      <a:pt x="54" y="96"/>
                    </a:lnTo>
                    <a:lnTo>
                      <a:pt x="62" y="82"/>
                    </a:lnTo>
                    <a:lnTo>
                      <a:pt x="72" y="70"/>
                    </a:lnTo>
                    <a:lnTo>
                      <a:pt x="84" y="60"/>
                    </a:lnTo>
                    <a:lnTo>
                      <a:pt x="98" y="52"/>
                    </a:lnTo>
                    <a:lnTo>
                      <a:pt x="114" y="48"/>
                    </a:lnTo>
                    <a:lnTo>
                      <a:pt x="130" y="46"/>
                    </a:lnTo>
                    <a:lnTo>
                      <a:pt x="130" y="46"/>
                    </a:lnTo>
                    <a:lnTo>
                      <a:pt x="146" y="48"/>
                    </a:lnTo>
                    <a:lnTo>
                      <a:pt x="162" y="52"/>
                    </a:lnTo>
                    <a:lnTo>
                      <a:pt x="176" y="60"/>
                    </a:lnTo>
                    <a:lnTo>
                      <a:pt x="188" y="70"/>
                    </a:lnTo>
                    <a:lnTo>
                      <a:pt x="198" y="82"/>
                    </a:lnTo>
                    <a:lnTo>
                      <a:pt x="206" y="96"/>
                    </a:lnTo>
                    <a:lnTo>
                      <a:pt x="210" y="112"/>
                    </a:lnTo>
                    <a:lnTo>
                      <a:pt x="212" y="128"/>
                    </a:lnTo>
                    <a:lnTo>
                      <a:pt x="212" y="128"/>
                    </a:lnTo>
                    <a:lnTo>
                      <a:pt x="210" y="144"/>
                    </a:lnTo>
                    <a:lnTo>
                      <a:pt x="206" y="160"/>
                    </a:lnTo>
                    <a:lnTo>
                      <a:pt x="198" y="174"/>
                    </a:lnTo>
                    <a:lnTo>
                      <a:pt x="188" y="186"/>
                    </a:lnTo>
                    <a:lnTo>
                      <a:pt x="176" y="196"/>
                    </a:lnTo>
                    <a:lnTo>
                      <a:pt x="162" y="204"/>
                    </a:lnTo>
                    <a:lnTo>
                      <a:pt x="146" y="208"/>
                    </a:lnTo>
                    <a:lnTo>
                      <a:pt x="130" y="210"/>
                    </a:lnTo>
                    <a:lnTo>
                      <a:pt x="130" y="210"/>
                    </a:lnTo>
                    <a:close/>
                    <a:moveTo>
                      <a:pt x="130" y="66"/>
                    </a:moveTo>
                    <a:lnTo>
                      <a:pt x="130" y="66"/>
                    </a:lnTo>
                    <a:lnTo>
                      <a:pt x="118" y="68"/>
                    </a:lnTo>
                    <a:lnTo>
                      <a:pt x="106" y="70"/>
                    </a:lnTo>
                    <a:lnTo>
                      <a:pt x="94" y="76"/>
                    </a:lnTo>
                    <a:lnTo>
                      <a:pt x="86" y="84"/>
                    </a:lnTo>
                    <a:lnTo>
                      <a:pt x="78" y="94"/>
                    </a:lnTo>
                    <a:lnTo>
                      <a:pt x="72" y="104"/>
                    </a:lnTo>
                    <a:lnTo>
                      <a:pt x="68" y="116"/>
                    </a:lnTo>
                    <a:lnTo>
                      <a:pt x="68" y="128"/>
                    </a:lnTo>
                    <a:lnTo>
                      <a:pt x="68" y="128"/>
                    </a:lnTo>
                    <a:lnTo>
                      <a:pt x="68" y="140"/>
                    </a:lnTo>
                    <a:lnTo>
                      <a:pt x="72" y="152"/>
                    </a:lnTo>
                    <a:lnTo>
                      <a:pt x="78" y="162"/>
                    </a:lnTo>
                    <a:lnTo>
                      <a:pt x="86" y="172"/>
                    </a:lnTo>
                    <a:lnTo>
                      <a:pt x="94" y="180"/>
                    </a:lnTo>
                    <a:lnTo>
                      <a:pt x="106" y="186"/>
                    </a:lnTo>
                    <a:lnTo>
                      <a:pt x="118" y="190"/>
                    </a:lnTo>
                    <a:lnTo>
                      <a:pt x="130" y="190"/>
                    </a:lnTo>
                    <a:lnTo>
                      <a:pt x="130" y="190"/>
                    </a:lnTo>
                    <a:lnTo>
                      <a:pt x="142" y="190"/>
                    </a:lnTo>
                    <a:lnTo>
                      <a:pt x="154" y="186"/>
                    </a:lnTo>
                    <a:lnTo>
                      <a:pt x="164" y="180"/>
                    </a:lnTo>
                    <a:lnTo>
                      <a:pt x="174" y="172"/>
                    </a:lnTo>
                    <a:lnTo>
                      <a:pt x="182" y="162"/>
                    </a:lnTo>
                    <a:lnTo>
                      <a:pt x="188" y="152"/>
                    </a:lnTo>
                    <a:lnTo>
                      <a:pt x="190" y="140"/>
                    </a:lnTo>
                    <a:lnTo>
                      <a:pt x="192" y="128"/>
                    </a:lnTo>
                    <a:lnTo>
                      <a:pt x="192" y="128"/>
                    </a:lnTo>
                    <a:lnTo>
                      <a:pt x="190" y="116"/>
                    </a:lnTo>
                    <a:lnTo>
                      <a:pt x="188" y="104"/>
                    </a:lnTo>
                    <a:lnTo>
                      <a:pt x="182" y="94"/>
                    </a:lnTo>
                    <a:lnTo>
                      <a:pt x="174" y="84"/>
                    </a:lnTo>
                    <a:lnTo>
                      <a:pt x="164" y="76"/>
                    </a:lnTo>
                    <a:lnTo>
                      <a:pt x="154" y="70"/>
                    </a:lnTo>
                    <a:lnTo>
                      <a:pt x="142" y="68"/>
                    </a:lnTo>
                    <a:lnTo>
                      <a:pt x="130" y="66"/>
                    </a:lnTo>
                    <a:lnTo>
                      <a:pt x="130" y="66"/>
                    </a:lnTo>
                    <a:close/>
                    <a:moveTo>
                      <a:pt x="130" y="156"/>
                    </a:moveTo>
                    <a:lnTo>
                      <a:pt x="130" y="156"/>
                    </a:lnTo>
                    <a:lnTo>
                      <a:pt x="120" y="152"/>
                    </a:lnTo>
                    <a:lnTo>
                      <a:pt x="110" y="148"/>
                    </a:lnTo>
                    <a:lnTo>
                      <a:pt x="104" y="138"/>
                    </a:lnTo>
                    <a:lnTo>
                      <a:pt x="102" y="128"/>
                    </a:lnTo>
                    <a:lnTo>
                      <a:pt x="102" y="128"/>
                    </a:lnTo>
                    <a:lnTo>
                      <a:pt x="104" y="118"/>
                    </a:lnTo>
                    <a:lnTo>
                      <a:pt x="110" y="110"/>
                    </a:lnTo>
                    <a:lnTo>
                      <a:pt x="120" y="104"/>
                    </a:lnTo>
                    <a:lnTo>
                      <a:pt x="130" y="102"/>
                    </a:lnTo>
                    <a:lnTo>
                      <a:pt x="130" y="102"/>
                    </a:lnTo>
                    <a:lnTo>
                      <a:pt x="140" y="104"/>
                    </a:lnTo>
                    <a:lnTo>
                      <a:pt x="148" y="110"/>
                    </a:lnTo>
                    <a:lnTo>
                      <a:pt x="154" y="118"/>
                    </a:lnTo>
                    <a:lnTo>
                      <a:pt x="156" y="128"/>
                    </a:lnTo>
                    <a:lnTo>
                      <a:pt x="156" y="128"/>
                    </a:lnTo>
                    <a:lnTo>
                      <a:pt x="154" y="138"/>
                    </a:lnTo>
                    <a:lnTo>
                      <a:pt x="148" y="148"/>
                    </a:lnTo>
                    <a:lnTo>
                      <a:pt x="140" y="152"/>
                    </a:lnTo>
                    <a:lnTo>
                      <a:pt x="130" y="156"/>
                    </a:lnTo>
                    <a:lnTo>
                      <a:pt x="130" y="156"/>
                    </a:lnTo>
                    <a:close/>
                    <a:moveTo>
                      <a:pt x="370" y="248"/>
                    </a:moveTo>
                    <a:lnTo>
                      <a:pt x="388" y="244"/>
                    </a:lnTo>
                    <a:lnTo>
                      <a:pt x="382" y="212"/>
                    </a:lnTo>
                    <a:lnTo>
                      <a:pt x="364" y="214"/>
                    </a:lnTo>
                    <a:lnTo>
                      <a:pt x="364" y="214"/>
                    </a:lnTo>
                    <a:lnTo>
                      <a:pt x="356" y="202"/>
                    </a:lnTo>
                    <a:lnTo>
                      <a:pt x="346" y="192"/>
                    </a:lnTo>
                    <a:lnTo>
                      <a:pt x="352" y="174"/>
                    </a:lnTo>
                    <a:lnTo>
                      <a:pt x="320" y="162"/>
                    </a:lnTo>
                    <a:lnTo>
                      <a:pt x="314" y="180"/>
                    </a:lnTo>
                    <a:lnTo>
                      <a:pt x="314" y="180"/>
                    </a:lnTo>
                    <a:lnTo>
                      <a:pt x="300" y="182"/>
                    </a:lnTo>
                    <a:lnTo>
                      <a:pt x="286" y="186"/>
                    </a:lnTo>
                    <a:lnTo>
                      <a:pt x="272" y="172"/>
                    </a:lnTo>
                    <a:lnTo>
                      <a:pt x="246" y="194"/>
                    </a:lnTo>
                    <a:lnTo>
                      <a:pt x="260" y="208"/>
                    </a:lnTo>
                    <a:lnTo>
                      <a:pt x="260" y="208"/>
                    </a:lnTo>
                    <a:lnTo>
                      <a:pt x="252" y="220"/>
                    </a:lnTo>
                    <a:lnTo>
                      <a:pt x="250" y="234"/>
                    </a:lnTo>
                    <a:lnTo>
                      <a:pt x="230" y="238"/>
                    </a:lnTo>
                    <a:lnTo>
                      <a:pt x="236" y="272"/>
                    </a:lnTo>
                    <a:lnTo>
                      <a:pt x="256" y="268"/>
                    </a:lnTo>
                    <a:lnTo>
                      <a:pt x="256" y="268"/>
                    </a:lnTo>
                    <a:lnTo>
                      <a:pt x="264" y="280"/>
                    </a:lnTo>
                    <a:lnTo>
                      <a:pt x="274" y="290"/>
                    </a:lnTo>
                    <a:lnTo>
                      <a:pt x="268" y="308"/>
                    </a:lnTo>
                    <a:lnTo>
                      <a:pt x="300" y="320"/>
                    </a:lnTo>
                    <a:lnTo>
                      <a:pt x="306" y="302"/>
                    </a:lnTo>
                    <a:lnTo>
                      <a:pt x="306" y="302"/>
                    </a:lnTo>
                    <a:lnTo>
                      <a:pt x="320" y="302"/>
                    </a:lnTo>
                    <a:lnTo>
                      <a:pt x="334" y="298"/>
                    </a:lnTo>
                    <a:lnTo>
                      <a:pt x="346" y="312"/>
                    </a:lnTo>
                    <a:lnTo>
                      <a:pt x="372" y="290"/>
                    </a:lnTo>
                    <a:lnTo>
                      <a:pt x="360" y="276"/>
                    </a:lnTo>
                    <a:lnTo>
                      <a:pt x="360" y="276"/>
                    </a:lnTo>
                    <a:lnTo>
                      <a:pt x="366" y="262"/>
                    </a:lnTo>
                    <a:lnTo>
                      <a:pt x="370" y="248"/>
                    </a:lnTo>
                    <a:lnTo>
                      <a:pt x="370" y="248"/>
                    </a:lnTo>
                    <a:close/>
                    <a:moveTo>
                      <a:pt x="320" y="264"/>
                    </a:moveTo>
                    <a:lnTo>
                      <a:pt x="320" y="264"/>
                    </a:lnTo>
                    <a:lnTo>
                      <a:pt x="310" y="266"/>
                    </a:lnTo>
                    <a:lnTo>
                      <a:pt x="302" y="264"/>
                    </a:lnTo>
                    <a:lnTo>
                      <a:pt x="294" y="260"/>
                    </a:lnTo>
                    <a:lnTo>
                      <a:pt x="288" y="252"/>
                    </a:lnTo>
                    <a:lnTo>
                      <a:pt x="288" y="252"/>
                    </a:lnTo>
                    <a:lnTo>
                      <a:pt x="286" y="242"/>
                    </a:lnTo>
                    <a:lnTo>
                      <a:pt x="288" y="234"/>
                    </a:lnTo>
                    <a:lnTo>
                      <a:pt x="292" y="226"/>
                    </a:lnTo>
                    <a:lnTo>
                      <a:pt x="300" y="220"/>
                    </a:lnTo>
                    <a:lnTo>
                      <a:pt x="300" y="220"/>
                    </a:lnTo>
                    <a:lnTo>
                      <a:pt x="308" y="218"/>
                    </a:lnTo>
                    <a:lnTo>
                      <a:pt x="318" y="220"/>
                    </a:lnTo>
                    <a:lnTo>
                      <a:pt x="326" y="224"/>
                    </a:lnTo>
                    <a:lnTo>
                      <a:pt x="332" y="232"/>
                    </a:lnTo>
                    <a:lnTo>
                      <a:pt x="332" y="232"/>
                    </a:lnTo>
                    <a:lnTo>
                      <a:pt x="334" y="240"/>
                    </a:lnTo>
                    <a:lnTo>
                      <a:pt x="332" y="250"/>
                    </a:lnTo>
                    <a:lnTo>
                      <a:pt x="328" y="258"/>
                    </a:lnTo>
                    <a:lnTo>
                      <a:pt x="320" y="264"/>
                    </a:lnTo>
                    <a:lnTo>
                      <a:pt x="320" y="26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7" name="Group 86"/>
            <p:cNvGrpSpPr/>
            <p:nvPr/>
          </p:nvGrpSpPr>
          <p:grpSpPr>
            <a:xfrm>
              <a:off x="3160672" y="2391475"/>
              <a:ext cx="2237416" cy="2991879"/>
              <a:chOff x="3160776" y="2401612"/>
              <a:chExt cx="2237416" cy="2991879"/>
            </a:xfrm>
          </p:grpSpPr>
          <p:grpSp>
            <p:nvGrpSpPr>
              <p:cNvPr id="64" name="Group 63"/>
              <p:cNvGrpSpPr/>
              <p:nvPr/>
            </p:nvGrpSpPr>
            <p:grpSpPr>
              <a:xfrm>
                <a:off x="3160776" y="2401612"/>
                <a:ext cx="2237416" cy="2991879"/>
                <a:chOff x="678401" y="1609478"/>
                <a:chExt cx="1530000" cy="1872091"/>
              </a:xfrm>
            </p:grpSpPr>
            <p:sp>
              <p:nvSpPr>
                <p:cNvPr id="65" name="AutoShape 3"/>
                <p:cNvSpPr>
                  <a:spLocks noChangeArrowheads="1"/>
                </p:cNvSpPr>
                <p:nvPr/>
              </p:nvSpPr>
              <p:spPr bwMode="auto">
                <a:xfrm rot="16200000" flipH="1">
                  <a:off x="1146526" y="1141354"/>
                  <a:ext cx="593609" cy="1529858"/>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09" h="1477802">
                      <a:moveTo>
                        <a:pt x="0" y="0"/>
                      </a:moveTo>
                      <a:lnTo>
                        <a:pt x="373838" y="0"/>
                      </a:lnTo>
                      <a:lnTo>
                        <a:pt x="593609" y="747613"/>
                      </a:lnTo>
                      <a:lnTo>
                        <a:pt x="373838" y="1477802"/>
                      </a:lnTo>
                      <a:lnTo>
                        <a:pt x="0" y="1477802"/>
                      </a:lnTo>
                      <a:lnTo>
                        <a:pt x="0" y="0"/>
                      </a:lnTo>
                      <a:close/>
                    </a:path>
                  </a:pathLst>
                </a:custGeom>
                <a:solidFill>
                  <a:schemeClr val="accent1"/>
                </a:solidFill>
                <a:ln w="12700">
                  <a:solidFill>
                    <a:schemeClr val="accent1"/>
                  </a:solidFill>
                  <a:miter lim="800000"/>
                  <a:headEnd/>
                  <a:tailEnd/>
                </a:ln>
              </p:spPr>
              <p:txBody>
                <a:bodyPr vert="eaVert" lIns="52153" tIns="52153" rIns="52153" bIns="52153">
                  <a:noAutofit/>
                </a:bodyPr>
                <a:lstStyle/>
                <a:p>
                  <a:pPr algn="ctr" defTabSz="1042988" eaLnBrk="0" hangingPunct="0">
                    <a:spcAft>
                      <a:spcPts val="400"/>
                    </a:spcAft>
                  </a:pPr>
                  <a:r>
                    <a:rPr lang="en-GB" sz="1400" b="1" dirty="0" smtClean="0">
                      <a:solidFill>
                        <a:srgbClr val="FFFFFF"/>
                      </a:solidFill>
                      <a:latin typeface="Georgia" pitchFamily="18" charset="0"/>
                      <a:cs typeface="Arial" pitchFamily="34" charset="0"/>
                    </a:rPr>
                    <a:t>User empowerment</a:t>
                  </a:r>
                  <a:endParaRPr lang="en-GB" sz="1400" b="1" i="1" dirty="0">
                    <a:solidFill>
                      <a:srgbClr val="FFFFFF"/>
                    </a:solidFill>
                    <a:latin typeface="Georgia" pitchFamily="18" charset="0"/>
                    <a:cs typeface="Arial" pitchFamily="34" charset="0"/>
                  </a:endParaRPr>
                </a:p>
              </p:txBody>
            </p:sp>
            <p:sp>
              <p:nvSpPr>
                <p:cNvPr id="66" name="Freeform 4"/>
                <p:cNvSpPr>
                  <a:spLocks/>
                </p:cNvSpPr>
                <p:nvPr/>
              </p:nvSpPr>
              <p:spPr bwMode="auto">
                <a:xfrm>
                  <a:off x="678401" y="2042290"/>
                  <a:ext cx="1530000" cy="1439279"/>
                </a:xfrm>
                <a:custGeom>
                  <a:avLst/>
                  <a:gdLst>
                    <a:gd name="T0" fmla="*/ 2147483647 w 1590"/>
                    <a:gd name="T1" fmla="*/ 0 h 1901"/>
                    <a:gd name="T2" fmla="*/ 2147483647 w 1590"/>
                    <a:gd name="T3" fmla="*/ 2147483647 h 1901"/>
                    <a:gd name="T4" fmla="*/ 2147483647 w 1590"/>
                    <a:gd name="T5" fmla="*/ 0 h 1901"/>
                    <a:gd name="T6" fmla="*/ 2147483647 w 1590"/>
                    <a:gd name="T7" fmla="*/ 2147483647 h 1901"/>
                    <a:gd name="T8" fmla="*/ 0 w 1590"/>
                    <a:gd name="T9" fmla="*/ 2147483647 h 1901"/>
                    <a:gd name="T10" fmla="*/ 2147483647 w 1590"/>
                    <a:gd name="T11" fmla="*/ 2147483647 h 1901"/>
                    <a:gd name="T12" fmla="*/ 2147483647 w 1590"/>
                    <a:gd name="T13" fmla="*/ 2147483647 h 1901"/>
                    <a:gd name="T14" fmla="*/ 2147483647 w 1590"/>
                    <a:gd name="T15" fmla="*/ 2147483647 h 1901"/>
                    <a:gd name="T16" fmla="*/ 2147483647 w 1590"/>
                    <a:gd name="T17" fmla="*/ 0 h 1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0"/>
                    <a:gd name="T28" fmla="*/ 0 h 1901"/>
                    <a:gd name="T29" fmla="*/ 1590 w 1590"/>
                    <a:gd name="T30" fmla="*/ 1901 h 1901"/>
                    <a:gd name="connsiteX0" fmla="*/ 25 w 9994"/>
                    <a:gd name="connsiteY0" fmla="*/ 0 h 9995"/>
                    <a:gd name="connsiteX1" fmla="*/ 5013 w 9994"/>
                    <a:gd name="connsiteY1" fmla="*/ 1273 h 9995"/>
                    <a:gd name="connsiteX2" fmla="*/ 9994 w 9994"/>
                    <a:gd name="connsiteY2" fmla="*/ 0 h 9995"/>
                    <a:gd name="connsiteX3" fmla="*/ 9994 w 9994"/>
                    <a:gd name="connsiteY3" fmla="*/ 9995 h 9995"/>
                    <a:gd name="connsiteX4" fmla="*/ 0 w 9994"/>
                    <a:gd name="connsiteY4" fmla="*/ 9995 h 9995"/>
                    <a:gd name="connsiteX5" fmla="*/ 151 w 9994"/>
                    <a:gd name="connsiteY5" fmla="*/ 9995 h 9995"/>
                    <a:gd name="connsiteX6" fmla="*/ 50 w 9994"/>
                    <a:gd name="connsiteY6" fmla="*/ 9995 h 9995"/>
                    <a:gd name="connsiteX7" fmla="*/ 25 w 9994"/>
                    <a:gd name="connsiteY7" fmla="*/ 9995 h 9995"/>
                    <a:gd name="connsiteX8" fmla="*/ 25 w 9994"/>
                    <a:gd name="connsiteY8" fmla="*/ 0 h 9995"/>
                    <a:gd name="connsiteX0" fmla="*/ 25 w 10000"/>
                    <a:gd name="connsiteY0" fmla="*/ 0 h 10000"/>
                    <a:gd name="connsiteX1" fmla="*/ 5075 w 10000"/>
                    <a:gd name="connsiteY1" fmla="*/ 1516 h 10000"/>
                    <a:gd name="connsiteX2" fmla="*/ 10000 w 10000"/>
                    <a:gd name="connsiteY2" fmla="*/ 0 h 10000"/>
                    <a:gd name="connsiteX3" fmla="*/ 10000 w 10000"/>
                    <a:gd name="connsiteY3" fmla="*/ 10000 h 10000"/>
                    <a:gd name="connsiteX4" fmla="*/ 0 w 10000"/>
                    <a:gd name="connsiteY4" fmla="*/ 10000 h 10000"/>
                    <a:gd name="connsiteX5" fmla="*/ 151 w 10000"/>
                    <a:gd name="connsiteY5" fmla="*/ 10000 h 10000"/>
                    <a:gd name="connsiteX6" fmla="*/ 50 w 10000"/>
                    <a:gd name="connsiteY6" fmla="*/ 10000 h 10000"/>
                    <a:gd name="connsiteX7" fmla="*/ 25 w 10000"/>
                    <a:gd name="connsiteY7" fmla="*/ 10000 h 10000"/>
                    <a:gd name="connsiteX8" fmla="*/ 25 w 10000"/>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25" y="0"/>
                      </a:moveTo>
                      <a:lnTo>
                        <a:pt x="5075" y="1516"/>
                      </a:lnTo>
                      <a:lnTo>
                        <a:pt x="10000" y="0"/>
                      </a:lnTo>
                      <a:lnTo>
                        <a:pt x="10000" y="10000"/>
                      </a:lnTo>
                      <a:lnTo>
                        <a:pt x="0" y="10000"/>
                      </a:lnTo>
                      <a:lnTo>
                        <a:pt x="151" y="10000"/>
                      </a:lnTo>
                      <a:lnTo>
                        <a:pt x="50" y="10000"/>
                      </a:lnTo>
                      <a:lnTo>
                        <a:pt x="25" y="10000"/>
                      </a:lnTo>
                      <a:lnTo>
                        <a:pt x="25" y="0"/>
                      </a:lnTo>
                    </a:path>
                  </a:pathLst>
                </a:custGeom>
                <a:noFill/>
                <a:ln w="12700" cap="rnd">
                  <a:solidFill>
                    <a:schemeClr val="accent1"/>
                  </a:solidFill>
                  <a:round/>
                  <a:headEnd/>
                  <a:tailEnd/>
                </a:ln>
              </p:spPr>
              <p:txBody>
                <a:bodyPr lIns="52153" tIns="52153" rIns="52153" bIns="52153">
                  <a:noAutofit/>
                </a:bodyPr>
                <a:lstStyle/>
                <a:p>
                  <a:pPr defTabSz="1042988">
                    <a:spcAft>
                      <a:spcPts val="400"/>
                    </a:spcAft>
                  </a:pPr>
                  <a:endParaRPr lang="en-GB" sz="1200" dirty="0">
                    <a:solidFill>
                      <a:srgbClr val="FFFFFF"/>
                    </a:solidFill>
                    <a:latin typeface="Georgia" pitchFamily="18" charset="0"/>
                    <a:cs typeface="Arial" pitchFamily="34" charset="0"/>
                  </a:endParaRPr>
                </a:p>
              </p:txBody>
            </p:sp>
            <p:sp>
              <p:nvSpPr>
                <p:cNvPr id="67" name="Rectangle 11"/>
                <p:cNvSpPr>
                  <a:spLocks noChangeArrowheads="1"/>
                </p:cNvSpPr>
                <p:nvPr/>
              </p:nvSpPr>
              <p:spPr bwMode="auto">
                <a:xfrm>
                  <a:off x="767395" y="2328289"/>
                  <a:ext cx="1313729" cy="980243"/>
                </a:xfrm>
                <a:prstGeom prst="rect">
                  <a:avLst/>
                </a:prstGeom>
                <a:noFill/>
                <a:ln w="12700">
                  <a:noFill/>
                  <a:miter lim="800000"/>
                  <a:headEnd/>
                  <a:tailEnd/>
                </a:ln>
                <a:effectLst/>
              </p:spPr>
              <p:txBody>
                <a:bodyPr lIns="0" tIns="0" rIns="0" bIns="0">
                  <a:noAutofit/>
                </a:bodyPr>
                <a:lstStyle/>
                <a:p>
                  <a:pPr marL="231775" lvl="1" indent="-231775" defTabSz="995363" eaLnBrk="0" hangingPunct="0">
                    <a:spcAft>
                      <a:spcPts val="400"/>
                    </a:spcAft>
                    <a:buSzPct val="100000"/>
                    <a:buFont typeface="Arial" pitchFamily="34" charset="0"/>
                    <a:buChar char="•"/>
                    <a:defRPr/>
                  </a:pPr>
                  <a:r>
                    <a:rPr lang="en-US" sz="1400" kern="0" dirty="0" smtClean="0">
                      <a:solidFill>
                        <a:srgbClr val="000000"/>
                      </a:solidFill>
                      <a:latin typeface="Georgia" pitchFamily="18" charset="0"/>
                      <a:cs typeface="Arial" pitchFamily="34" charset="0"/>
                    </a:rPr>
                    <a:t>Develop your own data visualizations</a:t>
                  </a:r>
                </a:p>
                <a:p>
                  <a:pPr marL="231775" lvl="1" indent="-231775" defTabSz="995363" eaLnBrk="0" hangingPunct="0">
                    <a:spcAft>
                      <a:spcPts val="400"/>
                    </a:spcAft>
                    <a:buSzPct val="100000"/>
                    <a:buFont typeface="Arial" pitchFamily="34" charset="0"/>
                    <a:buChar char="•"/>
                    <a:defRPr/>
                  </a:pPr>
                  <a:r>
                    <a:rPr lang="en-US" sz="1400" kern="0" dirty="0" smtClean="0">
                      <a:solidFill>
                        <a:srgbClr val="000000"/>
                      </a:solidFill>
                      <a:latin typeface="Georgia" pitchFamily="18" charset="0"/>
                      <a:cs typeface="Arial" pitchFamily="34" charset="0"/>
                    </a:rPr>
                    <a:t>Build dashboards on ad-hoc data sources</a:t>
                  </a:r>
                </a:p>
                <a:p>
                  <a:pPr marL="231775" lvl="1" indent="-231775" defTabSz="995363" eaLnBrk="0" hangingPunct="0">
                    <a:spcAft>
                      <a:spcPts val="400"/>
                    </a:spcAft>
                    <a:buSzPct val="100000"/>
                    <a:buFont typeface="Arial" pitchFamily="34" charset="0"/>
                    <a:buChar char="•"/>
                    <a:defRPr/>
                  </a:pPr>
                  <a:r>
                    <a:rPr lang="en-US" sz="1400" kern="0" dirty="0" smtClean="0">
                      <a:solidFill>
                        <a:srgbClr val="000000"/>
                      </a:solidFill>
                      <a:latin typeface="Georgia" pitchFamily="18" charset="0"/>
                      <a:cs typeface="Arial" pitchFamily="34" charset="0"/>
                    </a:rPr>
                    <a:t>Tailor-made solutions</a:t>
                  </a:r>
                  <a:endParaRPr lang="en-US" sz="1400" kern="0" dirty="0">
                    <a:solidFill>
                      <a:srgbClr val="000000"/>
                    </a:solidFill>
                    <a:latin typeface="Georgia" pitchFamily="18" charset="0"/>
                    <a:cs typeface="Arial" pitchFamily="34" charset="0"/>
                  </a:endParaRPr>
                </a:p>
              </p:txBody>
            </p:sp>
          </p:grpSp>
          <p:sp>
            <p:nvSpPr>
              <p:cNvPr id="82" name="Freeform 4843"/>
              <p:cNvSpPr>
                <a:spLocks noEditPoints="1"/>
              </p:cNvSpPr>
              <p:nvPr/>
            </p:nvSpPr>
            <p:spPr bwMode="auto">
              <a:xfrm>
                <a:off x="4035589" y="2774366"/>
                <a:ext cx="487790" cy="438669"/>
              </a:xfrm>
              <a:custGeom>
                <a:avLst/>
                <a:gdLst>
                  <a:gd name="T0" fmla="*/ 376 w 412"/>
                  <a:gd name="T1" fmla="*/ 96 h 400"/>
                  <a:gd name="T2" fmla="*/ 382 w 412"/>
                  <a:gd name="T3" fmla="*/ 126 h 400"/>
                  <a:gd name="T4" fmla="*/ 356 w 412"/>
                  <a:gd name="T5" fmla="*/ 144 h 400"/>
                  <a:gd name="T6" fmla="*/ 328 w 412"/>
                  <a:gd name="T7" fmla="*/ 116 h 400"/>
                  <a:gd name="T8" fmla="*/ 344 w 412"/>
                  <a:gd name="T9" fmla="*/ 90 h 400"/>
                  <a:gd name="T10" fmla="*/ 374 w 412"/>
                  <a:gd name="T11" fmla="*/ 156 h 400"/>
                  <a:gd name="T12" fmla="*/ 320 w 412"/>
                  <a:gd name="T13" fmla="*/ 156 h 400"/>
                  <a:gd name="T14" fmla="*/ 314 w 412"/>
                  <a:gd name="T15" fmla="*/ 204 h 400"/>
                  <a:gd name="T16" fmla="*/ 370 w 412"/>
                  <a:gd name="T17" fmla="*/ 268 h 400"/>
                  <a:gd name="T18" fmla="*/ 404 w 412"/>
                  <a:gd name="T19" fmla="*/ 246 h 400"/>
                  <a:gd name="T20" fmla="*/ 410 w 412"/>
                  <a:gd name="T21" fmla="*/ 166 h 400"/>
                  <a:gd name="T22" fmla="*/ 398 w 412"/>
                  <a:gd name="T23" fmla="*/ 156 h 400"/>
                  <a:gd name="T24" fmla="*/ 98 w 412"/>
                  <a:gd name="T25" fmla="*/ 156 h 400"/>
                  <a:gd name="T26" fmla="*/ 56 w 412"/>
                  <a:gd name="T27" fmla="*/ 182 h 400"/>
                  <a:gd name="T28" fmla="*/ 14 w 412"/>
                  <a:gd name="T29" fmla="*/ 156 h 400"/>
                  <a:gd name="T30" fmla="*/ 2 w 412"/>
                  <a:gd name="T31" fmla="*/ 166 h 400"/>
                  <a:gd name="T32" fmla="*/ 8 w 412"/>
                  <a:gd name="T33" fmla="*/ 246 h 400"/>
                  <a:gd name="T34" fmla="*/ 42 w 412"/>
                  <a:gd name="T35" fmla="*/ 268 h 400"/>
                  <a:gd name="T36" fmla="*/ 98 w 412"/>
                  <a:gd name="T37" fmla="*/ 204 h 400"/>
                  <a:gd name="T38" fmla="*/ 172 w 412"/>
                  <a:gd name="T39" fmla="*/ 50 h 400"/>
                  <a:gd name="T40" fmla="*/ 192 w 412"/>
                  <a:gd name="T41" fmla="*/ 68 h 400"/>
                  <a:gd name="T42" fmla="*/ 214 w 412"/>
                  <a:gd name="T43" fmla="*/ 70 h 400"/>
                  <a:gd name="T44" fmla="*/ 236 w 412"/>
                  <a:gd name="T45" fmla="*/ 56 h 400"/>
                  <a:gd name="T46" fmla="*/ 242 w 412"/>
                  <a:gd name="T47" fmla="*/ 36 h 400"/>
                  <a:gd name="T48" fmla="*/ 232 w 412"/>
                  <a:gd name="T49" fmla="*/ 10 h 400"/>
                  <a:gd name="T50" fmla="*/ 206 w 412"/>
                  <a:gd name="T51" fmla="*/ 0 h 400"/>
                  <a:gd name="T52" fmla="*/ 186 w 412"/>
                  <a:gd name="T53" fmla="*/ 6 h 400"/>
                  <a:gd name="T54" fmla="*/ 170 w 412"/>
                  <a:gd name="T55" fmla="*/ 28 h 400"/>
                  <a:gd name="T56" fmla="*/ 206 w 412"/>
                  <a:gd name="T57" fmla="*/ 400 h 400"/>
                  <a:gd name="T58" fmla="*/ 296 w 412"/>
                  <a:gd name="T59" fmla="*/ 378 h 400"/>
                  <a:gd name="T60" fmla="*/ 366 w 412"/>
                  <a:gd name="T61" fmla="*/ 322 h 400"/>
                  <a:gd name="T62" fmla="*/ 320 w 412"/>
                  <a:gd name="T63" fmla="*/ 250 h 400"/>
                  <a:gd name="T64" fmla="*/ 244 w 412"/>
                  <a:gd name="T65" fmla="*/ 200 h 400"/>
                  <a:gd name="T66" fmla="*/ 206 w 412"/>
                  <a:gd name="T67" fmla="*/ 194 h 400"/>
                  <a:gd name="T68" fmla="*/ 158 w 412"/>
                  <a:gd name="T69" fmla="*/ 234 h 400"/>
                  <a:gd name="T70" fmla="*/ 140 w 412"/>
                  <a:gd name="T71" fmla="*/ 262 h 400"/>
                  <a:gd name="T72" fmla="*/ 118 w 412"/>
                  <a:gd name="T73" fmla="*/ 262 h 400"/>
                  <a:gd name="T74" fmla="*/ 100 w 412"/>
                  <a:gd name="T75" fmla="*/ 244 h 400"/>
                  <a:gd name="T76" fmla="*/ 46 w 412"/>
                  <a:gd name="T77" fmla="*/ 322 h 400"/>
                  <a:gd name="T78" fmla="*/ 96 w 412"/>
                  <a:gd name="T79" fmla="*/ 368 h 400"/>
                  <a:gd name="T80" fmla="*/ 182 w 412"/>
                  <a:gd name="T81" fmla="*/ 398 h 400"/>
                  <a:gd name="T82" fmla="*/ 28 w 412"/>
                  <a:gd name="T83" fmla="*/ 116 h 400"/>
                  <a:gd name="T84" fmla="*/ 56 w 412"/>
                  <a:gd name="T85" fmla="*/ 144 h 400"/>
                  <a:gd name="T86" fmla="*/ 82 w 412"/>
                  <a:gd name="T87" fmla="*/ 126 h 400"/>
                  <a:gd name="T88" fmla="*/ 76 w 412"/>
                  <a:gd name="T89" fmla="*/ 96 h 400"/>
                  <a:gd name="T90" fmla="*/ 46 w 412"/>
                  <a:gd name="T91" fmla="*/ 90 h 400"/>
                  <a:gd name="T92" fmla="*/ 28 w 412"/>
                  <a:gd name="T93" fmla="*/ 116 h 400"/>
                  <a:gd name="T94" fmla="*/ 300 w 412"/>
                  <a:gd name="T95" fmla="*/ 116 h 400"/>
                  <a:gd name="T96" fmla="*/ 298 w 412"/>
                  <a:gd name="T97" fmla="*/ 102 h 400"/>
                  <a:gd name="T98" fmla="*/ 268 w 412"/>
                  <a:gd name="T99" fmla="*/ 82 h 400"/>
                  <a:gd name="T100" fmla="*/ 144 w 412"/>
                  <a:gd name="T101" fmla="*/ 82 h 400"/>
                  <a:gd name="T102" fmla="*/ 122 w 412"/>
                  <a:gd name="T103" fmla="*/ 92 h 400"/>
                  <a:gd name="T104" fmla="*/ 112 w 412"/>
                  <a:gd name="T105" fmla="*/ 116 h 400"/>
                  <a:gd name="T106" fmla="*/ 114 w 412"/>
                  <a:gd name="T107" fmla="*/ 240 h 400"/>
                  <a:gd name="T108" fmla="*/ 128 w 412"/>
                  <a:gd name="T109" fmla="*/ 248 h 400"/>
                  <a:gd name="T110" fmla="*/ 144 w 412"/>
                  <a:gd name="T111" fmla="*/ 234 h 400"/>
                  <a:gd name="T112" fmla="*/ 154 w 412"/>
                  <a:gd name="T113" fmla="*/ 140 h 400"/>
                  <a:gd name="T114" fmla="*/ 158 w 412"/>
                  <a:gd name="T115" fmla="*/ 170 h 400"/>
                  <a:gd name="T116" fmla="*/ 230 w 412"/>
                  <a:gd name="T117" fmla="*/ 164 h 400"/>
                  <a:gd name="T118" fmla="*/ 254 w 412"/>
                  <a:gd name="T119" fmla="*/ 150 h 400"/>
                  <a:gd name="T120" fmla="*/ 268 w 412"/>
                  <a:gd name="T121" fmla="*/ 176 h 400"/>
                  <a:gd name="T122" fmla="*/ 300 w 412"/>
                  <a:gd name="T123" fmla="*/ 19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 h="400">
                    <a:moveTo>
                      <a:pt x="356" y="88"/>
                    </a:moveTo>
                    <a:lnTo>
                      <a:pt x="356" y="88"/>
                    </a:lnTo>
                    <a:lnTo>
                      <a:pt x="366" y="90"/>
                    </a:lnTo>
                    <a:lnTo>
                      <a:pt x="376" y="96"/>
                    </a:lnTo>
                    <a:lnTo>
                      <a:pt x="382" y="104"/>
                    </a:lnTo>
                    <a:lnTo>
                      <a:pt x="384" y="116"/>
                    </a:lnTo>
                    <a:lnTo>
                      <a:pt x="384" y="116"/>
                    </a:lnTo>
                    <a:lnTo>
                      <a:pt x="382" y="126"/>
                    </a:lnTo>
                    <a:lnTo>
                      <a:pt x="376" y="136"/>
                    </a:lnTo>
                    <a:lnTo>
                      <a:pt x="366" y="142"/>
                    </a:lnTo>
                    <a:lnTo>
                      <a:pt x="356" y="144"/>
                    </a:lnTo>
                    <a:lnTo>
                      <a:pt x="356" y="144"/>
                    </a:lnTo>
                    <a:lnTo>
                      <a:pt x="344" y="142"/>
                    </a:lnTo>
                    <a:lnTo>
                      <a:pt x="336" y="136"/>
                    </a:lnTo>
                    <a:lnTo>
                      <a:pt x="330" y="126"/>
                    </a:lnTo>
                    <a:lnTo>
                      <a:pt x="328" y="116"/>
                    </a:lnTo>
                    <a:lnTo>
                      <a:pt x="328" y="116"/>
                    </a:lnTo>
                    <a:lnTo>
                      <a:pt x="330" y="104"/>
                    </a:lnTo>
                    <a:lnTo>
                      <a:pt x="336" y="96"/>
                    </a:lnTo>
                    <a:lnTo>
                      <a:pt x="344" y="90"/>
                    </a:lnTo>
                    <a:lnTo>
                      <a:pt x="356" y="88"/>
                    </a:lnTo>
                    <a:lnTo>
                      <a:pt x="356" y="88"/>
                    </a:lnTo>
                    <a:close/>
                    <a:moveTo>
                      <a:pt x="392" y="156"/>
                    </a:moveTo>
                    <a:lnTo>
                      <a:pt x="374" y="156"/>
                    </a:lnTo>
                    <a:lnTo>
                      <a:pt x="356" y="182"/>
                    </a:lnTo>
                    <a:lnTo>
                      <a:pt x="338" y="156"/>
                    </a:lnTo>
                    <a:lnTo>
                      <a:pt x="320" y="156"/>
                    </a:lnTo>
                    <a:lnTo>
                      <a:pt x="320" y="156"/>
                    </a:lnTo>
                    <a:lnTo>
                      <a:pt x="314" y="156"/>
                    </a:lnTo>
                    <a:lnTo>
                      <a:pt x="314" y="156"/>
                    </a:lnTo>
                    <a:lnTo>
                      <a:pt x="314" y="158"/>
                    </a:lnTo>
                    <a:lnTo>
                      <a:pt x="314" y="204"/>
                    </a:lnTo>
                    <a:lnTo>
                      <a:pt x="314" y="204"/>
                    </a:lnTo>
                    <a:lnTo>
                      <a:pt x="336" y="224"/>
                    </a:lnTo>
                    <a:lnTo>
                      <a:pt x="354" y="244"/>
                    </a:lnTo>
                    <a:lnTo>
                      <a:pt x="370" y="268"/>
                    </a:lnTo>
                    <a:lnTo>
                      <a:pt x="386" y="294"/>
                    </a:lnTo>
                    <a:lnTo>
                      <a:pt x="386" y="294"/>
                    </a:lnTo>
                    <a:lnTo>
                      <a:pt x="396" y="270"/>
                    </a:lnTo>
                    <a:lnTo>
                      <a:pt x="404" y="246"/>
                    </a:lnTo>
                    <a:lnTo>
                      <a:pt x="410" y="220"/>
                    </a:lnTo>
                    <a:lnTo>
                      <a:pt x="412" y="194"/>
                    </a:lnTo>
                    <a:lnTo>
                      <a:pt x="412" y="194"/>
                    </a:lnTo>
                    <a:lnTo>
                      <a:pt x="410" y="166"/>
                    </a:lnTo>
                    <a:lnTo>
                      <a:pt x="410" y="166"/>
                    </a:lnTo>
                    <a:lnTo>
                      <a:pt x="406" y="162"/>
                    </a:lnTo>
                    <a:lnTo>
                      <a:pt x="402" y="158"/>
                    </a:lnTo>
                    <a:lnTo>
                      <a:pt x="398" y="156"/>
                    </a:lnTo>
                    <a:lnTo>
                      <a:pt x="392" y="156"/>
                    </a:lnTo>
                    <a:lnTo>
                      <a:pt x="392" y="156"/>
                    </a:lnTo>
                    <a:close/>
                    <a:moveTo>
                      <a:pt x="98" y="204"/>
                    </a:moveTo>
                    <a:lnTo>
                      <a:pt x="98" y="156"/>
                    </a:lnTo>
                    <a:lnTo>
                      <a:pt x="98" y="156"/>
                    </a:lnTo>
                    <a:lnTo>
                      <a:pt x="92" y="156"/>
                    </a:lnTo>
                    <a:lnTo>
                      <a:pt x="74" y="156"/>
                    </a:lnTo>
                    <a:lnTo>
                      <a:pt x="56" y="182"/>
                    </a:lnTo>
                    <a:lnTo>
                      <a:pt x="38" y="156"/>
                    </a:lnTo>
                    <a:lnTo>
                      <a:pt x="20" y="156"/>
                    </a:lnTo>
                    <a:lnTo>
                      <a:pt x="20" y="156"/>
                    </a:lnTo>
                    <a:lnTo>
                      <a:pt x="14" y="156"/>
                    </a:lnTo>
                    <a:lnTo>
                      <a:pt x="10" y="158"/>
                    </a:lnTo>
                    <a:lnTo>
                      <a:pt x="6" y="162"/>
                    </a:lnTo>
                    <a:lnTo>
                      <a:pt x="2" y="166"/>
                    </a:lnTo>
                    <a:lnTo>
                      <a:pt x="2" y="166"/>
                    </a:lnTo>
                    <a:lnTo>
                      <a:pt x="0" y="194"/>
                    </a:lnTo>
                    <a:lnTo>
                      <a:pt x="0" y="194"/>
                    </a:lnTo>
                    <a:lnTo>
                      <a:pt x="2" y="220"/>
                    </a:lnTo>
                    <a:lnTo>
                      <a:pt x="8" y="246"/>
                    </a:lnTo>
                    <a:lnTo>
                      <a:pt x="16" y="270"/>
                    </a:lnTo>
                    <a:lnTo>
                      <a:pt x="26" y="294"/>
                    </a:lnTo>
                    <a:lnTo>
                      <a:pt x="26" y="294"/>
                    </a:lnTo>
                    <a:lnTo>
                      <a:pt x="42" y="268"/>
                    </a:lnTo>
                    <a:lnTo>
                      <a:pt x="58" y="244"/>
                    </a:lnTo>
                    <a:lnTo>
                      <a:pt x="76" y="224"/>
                    </a:lnTo>
                    <a:lnTo>
                      <a:pt x="98" y="204"/>
                    </a:lnTo>
                    <a:lnTo>
                      <a:pt x="98" y="204"/>
                    </a:lnTo>
                    <a:close/>
                    <a:moveTo>
                      <a:pt x="170" y="36"/>
                    </a:moveTo>
                    <a:lnTo>
                      <a:pt x="170" y="36"/>
                    </a:lnTo>
                    <a:lnTo>
                      <a:pt x="170" y="42"/>
                    </a:lnTo>
                    <a:lnTo>
                      <a:pt x="172" y="50"/>
                    </a:lnTo>
                    <a:lnTo>
                      <a:pt x="176" y="56"/>
                    </a:lnTo>
                    <a:lnTo>
                      <a:pt x="180" y="60"/>
                    </a:lnTo>
                    <a:lnTo>
                      <a:pt x="186" y="66"/>
                    </a:lnTo>
                    <a:lnTo>
                      <a:pt x="192" y="68"/>
                    </a:lnTo>
                    <a:lnTo>
                      <a:pt x="198" y="70"/>
                    </a:lnTo>
                    <a:lnTo>
                      <a:pt x="206" y="72"/>
                    </a:lnTo>
                    <a:lnTo>
                      <a:pt x="206" y="72"/>
                    </a:lnTo>
                    <a:lnTo>
                      <a:pt x="214" y="70"/>
                    </a:lnTo>
                    <a:lnTo>
                      <a:pt x="220" y="68"/>
                    </a:lnTo>
                    <a:lnTo>
                      <a:pt x="226" y="66"/>
                    </a:lnTo>
                    <a:lnTo>
                      <a:pt x="232" y="60"/>
                    </a:lnTo>
                    <a:lnTo>
                      <a:pt x="236" y="56"/>
                    </a:lnTo>
                    <a:lnTo>
                      <a:pt x="240" y="50"/>
                    </a:lnTo>
                    <a:lnTo>
                      <a:pt x="242" y="42"/>
                    </a:lnTo>
                    <a:lnTo>
                      <a:pt x="242" y="36"/>
                    </a:lnTo>
                    <a:lnTo>
                      <a:pt x="242" y="36"/>
                    </a:lnTo>
                    <a:lnTo>
                      <a:pt x="242" y="28"/>
                    </a:lnTo>
                    <a:lnTo>
                      <a:pt x="240" y="22"/>
                    </a:lnTo>
                    <a:lnTo>
                      <a:pt x="236" y="16"/>
                    </a:lnTo>
                    <a:lnTo>
                      <a:pt x="232" y="10"/>
                    </a:lnTo>
                    <a:lnTo>
                      <a:pt x="226" y="6"/>
                    </a:lnTo>
                    <a:lnTo>
                      <a:pt x="220" y="2"/>
                    </a:lnTo>
                    <a:lnTo>
                      <a:pt x="214" y="0"/>
                    </a:lnTo>
                    <a:lnTo>
                      <a:pt x="206" y="0"/>
                    </a:lnTo>
                    <a:lnTo>
                      <a:pt x="206" y="0"/>
                    </a:lnTo>
                    <a:lnTo>
                      <a:pt x="198" y="0"/>
                    </a:lnTo>
                    <a:lnTo>
                      <a:pt x="192" y="2"/>
                    </a:lnTo>
                    <a:lnTo>
                      <a:pt x="186" y="6"/>
                    </a:lnTo>
                    <a:lnTo>
                      <a:pt x="180" y="10"/>
                    </a:lnTo>
                    <a:lnTo>
                      <a:pt x="176" y="16"/>
                    </a:lnTo>
                    <a:lnTo>
                      <a:pt x="172" y="22"/>
                    </a:lnTo>
                    <a:lnTo>
                      <a:pt x="170" y="28"/>
                    </a:lnTo>
                    <a:lnTo>
                      <a:pt x="170" y="36"/>
                    </a:lnTo>
                    <a:lnTo>
                      <a:pt x="170" y="36"/>
                    </a:lnTo>
                    <a:close/>
                    <a:moveTo>
                      <a:pt x="206" y="400"/>
                    </a:moveTo>
                    <a:lnTo>
                      <a:pt x="206" y="400"/>
                    </a:lnTo>
                    <a:lnTo>
                      <a:pt x="230" y="398"/>
                    </a:lnTo>
                    <a:lnTo>
                      <a:pt x="254" y="394"/>
                    </a:lnTo>
                    <a:lnTo>
                      <a:pt x="276" y="388"/>
                    </a:lnTo>
                    <a:lnTo>
                      <a:pt x="296" y="378"/>
                    </a:lnTo>
                    <a:lnTo>
                      <a:pt x="316" y="368"/>
                    </a:lnTo>
                    <a:lnTo>
                      <a:pt x="334" y="354"/>
                    </a:lnTo>
                    <a:lnTo>
                      <a:pt x="352" y="338"/>
                    </a:lnTo>
                    <a:lnTo>
                      <a:pt x="366" y="322"/>
                    </a:lnTo>
                    <a:lnTo>
                      <a:pt x="366" y="322"/>
                    </a:lnTo>
                    <a:lnTo>
                      <a:pt x="352" y="296"/>
                    </a:lnTo>
                    <a:lnTo>
                      <a:pt x="336" y="272"/>
                    </a:lnTo>
                    <a:lnTo>
                      <a:pt x="320" y="250"/>
                    </a:lnTo>
                    <a:lnTo>
                      <a:pt x="300" y="232"/>
                    </a:lnTo>
                    <a:lnTo>
                      <a:pt x="280" y="216"/>
                    </a:lnTo>
                    <a:lnTo>
                      <a:pt x="256" y="204"/>
                    </a:lnTo>
                    <a:lnTo>
                      <a:pt x="244" y="200"/>
                    </a:lnTo>
                    <a:lnTo>
                      <a:pt x="232" y="196"/>
                    </a:lnTo>
                    <a:lnTo>
                      <a:pt x="220" y="194"/>
                    </a:lnTo>
                    <a:lnTo>
                      <a:pt x="206" y="194"/>
                    </a:lnTo>
                    <a:lnTo>
                      <a:pt x="206" y="194"/>
                    </a:lnTo>
                    <a:lnTo>
                      <a:pt x="182" y="196"/>
                    </a:lnTo>
                    <a:lnTo>
                      <a:pt x="158" y="202"/>
                    </a:lnTo>
                    <a:lnTo>
                      <a:pt x="158" y="234"/>
                    </a:lnTo>
                    <a:lnTo>
                      <a:pt x="158" y="234"/>
                    </a:lnTo>
                    <a:lnTo>
                      <a:pt x="158" y="240"/>
                    </a:lnTo>
                    <a:lnTo>
                      <a:pt x="156" y="244"/>
                    </a:lnTo>
                    <a:lnTo>
                      <a:pt x="150" y="254"/>
                    </a:lnTo>
                    <a:lnTo>
                      <a:pt x="140" y="262"/>
                    </a:lnTo>
                    <a:lnTo>
                      <a:pt x="134" y="264"/>
                    </a:lnTo>
                    <a:lnTo>
                      <a:pt x="128" y="264"/>
                    </a:lnTo>
                    <a:lnTo>
                      <a:pt x="128" y="264"/>
                    </a:lnTo>
                    <a:lnTo>
                      <a:pt x="118" y="262"/>
                    </a:lnTo>
                    <a:lnTo>
                      <a:pt x="110" y="258"/>
                    </a:lnTo>
                    <a:lnTo>
                      <a:pt x="104" y="252"/>
                    </a:lnTo>
                    <a:lnTo>
                      <a:pt x="100" y="244"/>
                    </a:lnTo>
                    <a:lnTo>
                      <a:pt x="100" y="244"/>
                    </a:lnTo>
                    <a:lnTo>
                      <a:pt x="84" y="260"/>
                    </a:lnTo>
                    <a:lnTo>
                      <a:pt x="70" y="280"/>
                    </a:lnTo>
                    <a:lnTo>
                      <a:pt x="58" y="300"/>
                    </a:lnTo>
                    <a:lnTo>
                      <a:pt x="46" y="322"/>
                    </a:lnTo>
                    <a:lnTo>
                      <a:pt x="46" y="322"/>
                    </a:lnTo>
                    <a:lnTo>
                      <a:pt x="60" y="338"/>
                    </a:lnTo>
                    <a:lnTo>
                      <a:pt x="78" y="354"/>
                    </a:lnTo>
                    <a:lnTo>
                      <a:pt x="96" y="368"/>
                    </a:lnTo>
                    <a:lnTo>
                      <a:pt x="116" y="378"/>
                    </a:lnTo>
                    <a:lnTo>
                      <a:pt x="136" y="388"/>
                    </a:lnTo>
                    <a:lnTo>
                      <a:pt x="158" y="394"/>
                    </a:lnTo>
                    <a:lnTo>
                      <a:pt x="182" y="398"/>
                    </a:lnTo>
                    <a:lnTo>
                      <a:pt x="206" y="400"/>
                    </a:lnTo>
                    <a:lnTo>
                      <a:pt x="206" y="400"/>
                    </a:lnTo>
                    <a:close/>
                    <a:moveTo>
                      <a:pt x="28" y="116"/>
                    </a:moveTo>
                    <a:lnTo>
                      <a:pt x="28" y="116"/>
                    </a:lnTo>
                    <a:lnTo>
                      <a:pt x="30" y="126"/>
                    </a:lnTo>
                    <a:lnTo>
                      <a:pt x="36" y="136"/>
                    </a:lnTo>
                    <a:lnTo>
                      <a:pt x="46" y="142"/>
                    </a:lnTo>
                    <a:lnTo>
                      <a:pt x="56" y="144"/>
                    </a:lnTo>
                    <a:lnTo>
                      <a:pt x="56" y="144"/>
                    </a:lnTo>
                    <a:lnTo>
                      <a:pt x="68" y="142"/>
                    </a:lnTo>
                    <a:lnTo>
                      <a:pt x="76" y="136"/>
                    </a:lnTo>
                    <a:lnTo>
                      <a:pt x="82" y="126"/>
                    </a:lnTo>
                    <a:lnTo>
                      <a:pt x="84" y="116"/>
                    </a:lnTo>
                    <a:lnTo>
                      <a:pt x="84" y="116"/>
                    </a:lnTo>
                    <a:lnTo>
                      <a:pt x="82" y="104"/>
                    </a:lnTo>
                    <a:lnTo>
                      <a:pt x="76" y="96"/>
                    </a:lnTo>
                    <a:lnTo>
                      <a:pt x="68" y="90"/>
                    </a:lnTo>
                    <a:lnTo>
                      <a:pt x="56" y="88"/>
                    </a:lnTo>
                    <a:lnTo>
                      <a:pt x="56" y="88"/>
                    </a:lnTo>
                    <a:lnTo>
                      <a:pt x="46" y="90"/>
                    </a:lnTo>
                    <a:lnTo>
                      <a:pt x="36" y="96"/>
                    </a:lnTo>
                    <a:lnTo>
                      <a:pt x="30" y="104"/>
                    </a:lnTo>
                    <a:lnTo>
                      <a:pt x="28" y="116"/>
                    </a:lnTo>
                    <a:lnTo>
                      <a:pt x="28" y="116"/>
                    </a:lnTo>
                    <a:close/>
                    <a:moveTo>
                      <a:pt x="300" y="192"/>
                    </a:moveTo>
                    <a:lnTo>
                      <a:pt x="300" y="116"/>
                    </a:lnTo>
                    <a:lnTo>
                      <a:pt x="300" y="116"/>
                    </a:lnTo>
                    <a:lnTo>
                      <a:pt x="300" y="116"/>
                    </a:lnTo>
                    <a:lnTo>
                      <a:pt x="300" y="114"/>
                    </a:lnTo>
                    <a:lnTo>
                      <a:pt x="300" y="114"/>
                    </a:lnTo>
                    <a:lnTo>
                      <a:pt x="300" y="108"/>
                    </a:lnTo>
                    <a:lnTo>
                      <a:pt x="298" y="102"/>
                    </a:lnTo>
                    <a:lnTo>
                      <a:pt x="290" y="92"/>
                    </a:lnTo>
                    <a:lnTo>
                      <a:pt x="280" y="84"/>
                    </a:lnTo>
                    <a:lnTo>
                      <a:pt x="274" y="82"/>
                    </a:lnTo>
                    <a:lnTo>
                      <a:pt x="268" y="82"/>
                    </a:lnTo>
                    <a:lnTo>
                      <a:pt x="232" y="82"/>
                    </a:lnTo>
                    <a:lnTo>
                      <a:pt x="206" y="116"/>
                    </a:lnTo>
                    <a:lnTo>
                      <a:pt x="180" y="82"/>
                    </a:lnTo>
                    <a:lnTo>
                      <a:pt x="144" y="82"/>
                    </a:lnTo>
                    <a:lnTo>
                      <a:pt x="144" y="82"/>
                    </a:lnTo>
                    <a:lnTo>
                      <a:pt x="138" y="82"/>
                    </a:lnTo>
                    <a:lnTo>
                      <a:pt x="132" y="84"/>
                    </a:lnTo>
                    <a:lnTo>
                      <a:pt x="122" y="92"/>
                    </a:lnTo>
                    <a:lnTo>
                      <a:pt x="114" y="102"/>
                    </a:lnTo>
                    <a:lnTo>
                      <a:pt x="112" y="108"/>
                    </a:lnTo>
                    <a:lnTo>
                      <a:pt x="112" y="114"/>
                    </a:lnTo>
                    <a:lnTo>
                      <a:pt x="112" y="116"/>
                    </a:lnTo>
                    <a:lnTo>
                      <a:pt x="112" y="130"/>
                    </a:lnTo>
                    <a:lnTo>
                      <a:pt x="112" y="234"/>
                    </a:lnTo>
                    <a:lnTo>
                      <a:pt x="112" y="234"/>
                    </a:lnTo>
                    <a:lnTo>
                      <a:pt x="114" y="240"/>
                    </a:lnTo>
                    <a:lnTo>
                      <a:pt x="116" y="244"/>
                    </a:lnTo>
                    <a:lnTo>
                      <a:pt x="122" y="248"/>
                    </a:lnTo>
                    <a:lnTo>
                      <a:pt x="128" y="248"/>
                    </a:lnTo>
                    <a:lnTo>
                      <a:pt x="128" y="248"/>
                    </a:lnTo>
                    <a:lnTo>
                      <a:pt x="134" y="248"/>
                    </a:lnTo>
                    <a:lnTo>
                      <a:pt x="138" y="244"/>
                    </a:lnTo>
                    <a:lnTo>
                      <a:pt x="142" y="240"/>
                    </a:lnTo>
                    <a:lnTo>
                      <a:pt x="144" y="234"/>
                    </a:lnTo>
                    <a:lnTo>
                      <a:pt x="144" y="130"/>
                    </a:lnTo>
                    <a:lnTo>
                      <a:pt x="144" y="130"/>
                    </a:lnTo>
                    <a:lnTo>
                      <a:pt x="150" y="134"/>
                    </a:lnTo>
                    <a:lnTo>
                      <a:pt x="154" y="140"/>
                    </a:lnTo>
                    <a:lnTo>
                      <a:pt x="158" y="148"/>
                    </a:lnTo>
                    <a:lnTo>
                      <a:pt x="158" y="156"/>
                    </a:lnTo>
                    <a:lnTo>
                      <a:pt x="158" y="170"/>
                    </a:lnTo>
                    <a:lnTo>
                      <a:pt x="158" y="170"/>
                    </a:lnTo>
                    <a:lnTo>
                      <a:pt x="182" y="164"/>
                    </a:lnTo>
                    <a:lnTo>
                      <a:pt x="206" y="162"/>
                    </a:lnTo>
                    <a:lnTo>
                      <a:pt x="206" y="162"/>
                    </a:lnTo>
                    <a:lnTo>
                      <a:pt x="230" y="164"/>
                    </a:lnTo>
                    <a:lnTo>
                      <a:pt x="254" y="170"/>
                    </a:lnTo>
                    <a:lnTo>
                      <a:pt x="254" y="158"/>
                    </a:lnTo>
                    <a:lnTo>
                      <a:pt x="254" y="158"/>
                    </a:lnTo>
                    <a:lnTo>
                      <a:pt x="254" y="150"/>
                    </a:lnTo>
                    <a:lnTo>
                      <a:pt x="258" y="142"/>
                    </a:lnTo>
                    <a:lnTo>
                      <a:pt x="262" y="136"/>
                    </a:lnTo>
                    <a:lnTo>
                      <a:pt x="268" y="132"/>
                    </a:lnTo>
                    <a:lnTo>
                      <a:pt x="268" y="176"/>
                    </a:lnTo>
                    <a:lnTo>
                      <a:pt x="268" y="176"/>
                    </a:lnTo>
                    <a:lnTo>
                      <a:pt x="284" y="184"/>
                    </a:lnTo>
                    <a:lnTo>
                      <a:pt x="300" y="192"/>
                    </a:lnTo>
                    <a:lnTo>
                      <a:pt x="300" y="19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8" name="Group 87"/>
            <p:cNvGrpSpPr/>
            <p:nvPr/>
          </p:nvGrpSpPr>
          <p:grpSpPr>
            <a:xfrm>
              <a:off x="5790993" y="2391475"/>
              <a:ext cx="2237416" cy="2991879"/>
              <a:chOff x="5790993" y="2381337"/>
              <a:chExt cx="2237416" cy="2991879"/>
            </a:xfrm>
          </p:grpSpPr>
          <p:grpSp>
            <p:nvGrpSpPr>
              <p:cNvPr id="68" name="Group 67"/>
              <p:cNvGrpSpPr/>
              <p:nvPr/>
            </p:nvGrpSpPr>
            <p:grpSpPr>
              <a:xfrm>
                <a:off x="5790993" y="2381337"/>
                <a:ext cx="2237416" cy="2991879"/>
                <a:chOff x="678401" y="1609478"/>
                <a:chExt cx="1530000" cy="1872091"/>
              </a:xfrm>
            </p:grpSpPr>
            <p:sp>
              <p:nvSpPr>
                <p:cNvPr id="69" name="AutoShape 3"/>
                <p:cNvSpPr>
                  <a:spLocks noChangeArrowheads="1"/>
                </p:cNvSpPr>
                <p:nvPr/>
              </p:nvSpPr>
              <p:spPr bwMode="auto">
                <a:xfrm rot="16200000" flipH="1">
                  <a:off x="1146526" y="1141354"/>
                  <a:ext cx="593609" cy="1529858"/>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09" h="1477802">
                      <a:moveTo>
                        <a:pt x="0" y="0"/>
                      </a:moveTo>
                      <a:lnTo>
                        <a:pt x="373838" y="0"/>
                      </a:lnTo>
                      <a:lnTo>
                        <a:pt x="593609" y="747613"/>
                      </a:lnTo>
                      <a:lnTo>
                        <a:pt x="373838" y="1477802"/>
                      </a:lnTo>
                      <a:lnTo>
                        <a:pt x="0" y="1477802"/>
                      </a:lnTo>
                      <a:lnTo>
                        <a:pt x="0" y="0"/>
                      </a:lnTo>
                      <a:close/>
                    </a:path>
                  </a:pathLst>
                </a:custGeom>
                <a:solidFill>
                  <a:schemeClr val="accent2"/>
                </a:solidFill>
                <a:ln w="12700">
                  <a:solidFill>
                    <a:schemeClr val="accent2"/>
                  </a:solidFill>
                  <a:miter lim="800000"/>
                  <a:headEnd/>
                  <a:tailEnd/>
                </a:ln>
              </p:spPr>
              <p:txBody>
                <a:bodyPr vert="eaVert" lIns="52153" tIns="52153" rIns="52153" bIns="52153">
                  <a:noAutofit/>
                </a:bodyPr>
                <a:lstStyle/>
                <a:p>
                  <a:pPr algn="ctr" defTabSz="1042988" eaLnBrk="0" hangingPunct="0">
                    <a:spcAft>
                      <a:spcPts val="400"/>
                    </a:spcAft>
                  </a:pPr>
                  <a:r>
                    <a:rPr lang="en-GB" sz="1400" b="1" dirty="0" smtClean="0">
                      <a:solidFill>
                        <a:srgbClr val="FFFFFF"/>
                      </a:solidFill>
                      <a:latin typeface="Georgia" pitchFamily="18" charset="0"/>
                      <a:cs typeface="Arial" pitchFamily="34" charset="0"/>
                    </a:rPr>
                    <a:t>Dynamic data management</a:t>
                  </a:r>
                  <a:endParaRPr lang="en-GB" sz="1400" b="1" i="1" dirty="0">
                    <a:solidFill>
                      <a:srgbClr val="FFFFFF"/>
                    </a:solidFill>
                    <a:latin typeface="Georgia" pitchFamily="18" charset="0"/>
                    <a:cs typeface="Arial" pitchFamily="34" charset="0"/>
                  </a:endParaRPr>
                </a:p>
              </p:txBody>
            </p:sp>
            <p:sp>
              <p:nvSpPr>
                <p:cNvPr id="70" name="Freeform 4"/>
                <p:cNvSpPr>
                  <a:spLocks/>
                </p:cNvSpPr>
                <p:nvPr/>
              </p:nvSpPr>
              <p:spPr bwMode="auto">
                <a:xfrm>
                  <a:off x="678401" y="2042290"/>
                  <a:ext cx="1530000" cy="1439279"/>
                </a:xfrm>
                <a:custGeom>
                  <a:avLst/>
                  <a:gdLst>
                    <a:gd name="T0" fmla="*/ 2147483647 w 1590"/>
                    <a:gd name="T1" fmla="*/ 0 h 1901"/>
                    <a:gd name="T2" fmla="*/ 2147483647 w 1590"/>
                    <a:gd name="T3" fmla="*/ 2147483647 h 1901"/>
                    <a:gd name="T4" fmla="*/ 2147483647 w 1590"/>
                    <a:gd name="T5" fmla="*/ 0 h 1901"/>
                    <a:gd name="T6" fmla="*/ 2147483647 w 1590"/>
                    <a:gd name="T7" fmla="*/ 2147483647 h 1901"/>
                    <a:gd name="T8" fmla="*/ 0 w 1590"/>
                    <a:gd name="T9" fmla="*/ 2147483647 h 1901"/>
                    <a:gd name="T10" fmla="*/ 2147483647 w 1590"/>
                    <a:gd name="T11" fmla="*/ 2147483647 h 1901"/>
                    <a:gd name="T12" fmla="*/ 2147483647 w 1590"/>
                    <a:gd name="T13" fmla="*/ 2147483647 h 1901"/>
                    <a:gd name="T14" fmla="*/ 2147483647 w 1590"/>
                    <a:gd name="T15" fmla="*/ 2147483647 h 1901"/>
                    <a:gd name="T16" fmla="*/ 2147483647 w 1590"/>
                    <a:gd name="T17" fmla="*/ 0 h 1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0"/>
                    <a:gd name="T28" fmla="*/ 0 h 1901"/>
                    <a:gd name="T29" fmla="*/ 1590 w 1590"/>
                    <a:gd name="T30" fmla="*/ 1901 h 1901"/>
                    <a:gd name="connsiteX0" fmla="*/ 25 w 9994"/>
                    <a:gd name="connsiteY0" fmla="*/ 0 h 9995"/>
                    <a:gd name="connsiteX1" fmla="*/ 5013 w 9994"/>
                    <a:gd name="connsiteY1" fmla="*/ 1273 h 9995"/>
                    <a:gd name="connsiteX2" fmla="*/ 9994 w 9994"/>
                    <a:gd name="connsiteY2" fmla="*/ 0 h 9995"/>
                    <a:gd name="connsiteX3" fmla="*/ 9994 w 9994"/>
                    <a:gd name="connsiteY3" fmla="*/ 9995 h 9995"/>
                    <a:gd name="connsiteX4" fmla="*/ 0 w 9994"/>
                    <a:gd name="connsiteY4" fmla="*/ 9995 h 9995"/>
                    <a:gd name="connsiteX5" fmla="*/ 151 w 9994"/>
                    <a:gd name="connsiteY5" fmla="*/ 9995 h 9995"/>
                    <a:gd name="connsiteX6" fmla="*/ 50 w 9994"/>
                    <a:gd name="connsiteY6" fmla="*/ 9995 h 9995"/>
                    <a:gd name="connsiteX7" fmla="*/ 25 w 9994"/>
                    <a:gd name="connsiteY7" fmla="*/ 9995 h 9995"/>
                    <a:gd name="connsiteX8" fmla="*/ 25 w 9994"/>
                    <a:gd name="connsiteY8" fmla="*/ 0 h 9995"/>
                    <a:gd name="connsiteX0" fmla="*/ 25 w 10000"/>
                    <a:gd name="connsiteY0" fmla="*/ 0 h 10000"/>
                    <a:gd name="connsiteX1" fmla="*/ 5075 w 10000"/>
                    <a:gd name="connsiteY1" fmla="*/ 1516 h 10000"/>
                    <a:gd name="connsiteX2" fmla="*/ 10000 w 10000"/>
                    <a:gd name="connsiteY2" fmla="*/ 0 h 10000"/>
                    <a:gd name="connsiteX3" fmla="*/ 10000 w 10000"/>
                    <a:gd name="connsiteY3" fmla="*/ 10000 h 10000"/>
                    <a:gd name="connsiteX4" fmla="*/ 0 w 10000"/>
                    <a:gd name="connsiteY4" fmla="*/ 10000 h 10000"/>
                    <a:gd name="connsiteX5" fmla="*/ 151 w 10000"/>
                    <a:gd name="connsiteY5" fmla="*/ 10000 h 10000"/>
                    <a:gd name="connsiteX6" fmla="*/ 50 w 10000"/>
                    <a:gd name="connsiteY6" fmla="*/ 10000 h 10000"/>
                    <a:gd name="connsiteX7" fmla="*/ 25 w 10000"/>
                    <a:gd name="connsiteY7" fmla="*/ 10000 h 10000"/>
                    <a:gd name="connsiteX8" fmla="*/ 25 w 10000"/>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25" y="0"/>
                      </a:moveTo>
                      <a:lnTo>
                        <a:pt x="5075" y="1516"/>
                      </a:lnTo>
                      <a:lnTo>
                        <a:pt x="10000" y="0"/>
                      </a:lnTo>
                      <a:lnTo>
                        <a:pt x="10000" y="10000"/>
                      </a:lnTo>
                      <a:lnTo>
                        <a:pt x="0" y="10000"/>
                      </a:lnTo>
                      <a:lnTo>
                        <a:pt x="151" y="10000"/>
                      </a:lnTo>
                      <a:lnTo>
                        <a:pt x="50" y="10000"/>
                      </a:lnTo>
                      <a:lnTo>
                        <a:pt x="25" y="10000"/>
                      </a:lnTo>
                      <a:lnTo>
                        <a:pt x="25" y="0"/>
                      </a:lnTo>
                    </a:path>
                  </a:pathLst>
                </a:custGeom>
                <a:noFill/>
                <a:ln w="12700" cap="rnd">
                  <a:solidFill>
                    <a:schemeClr val="accent2"/>
                  </a:solidFill>
                  <a:round/>
                  <a:headEnd/>
                  <a:tailEnd/>
                </a:ln>
              </p:spPr>
              <p:txBody>
                <a:bodyPr lIns="52153" tIns="52153" rIns="52153" bIns="52153">
                  <a:noAutofit/>
                </a:bodyPr>
                <a:lstStyle/>
                <a:p>
                  <a:pPr defTabSz="1042988">
                    <a:spcAft>
                      <a:spcPts val="400"/>
                    </a:spcAft>
                  </a:pPr>
                  <a:endParaRPr lang="en-GB" sz="1200" dirty="0">
                    <a:solidFill>
                      <a:srgbClr val="FFFFFF"/>
                    </a:solidFill>
                    <a:latin typeface="Georgia" pitchFamily="18" charset="0"/>
                    <a:cs typeface="Arial" pitchFamily="34" charset="0"/>
                  </a:endParaRPr>
                </a:p>
              </p:txBody>
            </p:sp>
            <p:sp>
              <p:nvSpPr>
                <p:cNvPr id="71" name="Rectangle 11"/>
                <p:cNvSpPr>
                  <a:spLocks noChangeArrowheads="1"/>
                </p:cNvSpPr>
                <p:nvPr/>
              </p:nvSpPr>
              <p:spPr bwMode="auto">
                <a:xfrm>
                  <a:off x="767395" y="2328289"/>
                  <a:ext cx="1313729" cy="980243"/>
                </a:xfrm>
                <a:prstGeom prst="rect">
                  <a:avLst/>
                </a:prstGeom>
                <a:noFill/>
                <a:ln w="12700">
                  <a:noFill/>
                  <a:miter lim="800000"/>
                  <a:headEnd/>
                  <a:tailEnd/>
                </a:ln>
                <a:effectLst/>
              </p:spPr>
              <p:txBody>
                <a:bodyPr lIns="0" tIns="0" rIns="0" bIns="0">
                  <a:noAutofit/>
                </a:bodyPr>
                <a:lstStyle/>
                <a:p>
                  <a:pPr marL="231775" lvl="1" indent="-231775" defTabSz="995363" eaLnBrk="0" hangingPunct="0">
                    <a:spcAft>
                      <a:spcPts val="400"/>
                    </a:spcAft>
                    <a:buSzPct val="100000"/>
                    <a:buFont typeface="Arial" pitchFamily="34" charset="0"/>
                    <a:buChar char="•"/>
                    <a:defRPr/>
                  </a:pPr>
                  <a:r>
                    <a:rPr lang="en-US" sz="1400" kern="0" dirty="0" smtClean="0">
                      <a:solidFill>
                        <a:srgbClr val="000000"/>
                      </a:solidFill>
                      <a:latin typeface="Georgia" pitchFamily="18" charset="0"/>
                      <a:cs typeface="Arial" pitchFamily="34" charset="0"/>
                    </a:rPr>
                    <a:t>Flexibility in the use of data sources</a:t>
                  </a:r>
                </a:p>
                <a:p>
                  <a:pPr marL="231775" lvl="1" indent="-231775" defTabSz="995363" eaLnBrk="0" hangingPunct="0">
                    <a:spcAft>
                      <a:spcPts val="400"/>
                    </a:spcAft>
                    <a:buSzPct val="100000"/>
                    <a:buFont typeface="Arial" pitchFamily="34" charset="0"/>
                    <a:buChar char="•"/>
                    <a:defRPr/>
                  </a:pPr>
                  <a:r>
                    <a:rPr lang="en-US" sz="1400" kern="0" dirty="0" smtClean="0">
                      <a:solidFill>
                        <a:srgbClr val="000000"/>
                      </a:solidFill>
                      <a:latin typeface="Georgia" pitchFamily="18" charset="0"/>
                      <a:cs typeface="Arial" pitchFamily="34" charset="0"/>
                    </a:rPr>
                    <a:t>Open connection allowing continuous updates</a:t>
                  </a:r>
                  <a:endParaRPr lang="en-US" sz="1400" kern="0" dirty="0">
                    <a:solidFill>
                      <a:srgbClr val="000000"/>
                    </a:solidFill>
                    <a:latin typeface="Georgia" pitchFamily="18" charset="0"/>
                    <a:cs typeface="Arial" pitchFamily="34" charset="0"/>
                  </a:endParaRPr>
                </a:p>
                <a:p>
                  <a:pPr marL="231775" lvl="1" indent="-231775" defTabSz="995363" eaLnBrk="0" hangingPunct="0">
                    <a:spcAft>
                      <a:spcPts val="400"/>
                    </a:spcAft>
                    <a:buSzPct val="100000"/>
                    <a:buFont typeface="Arial" pitchFamily="34" charset="0"/>
                    <a:buChar char="•"/>
                    <a:defRPr/>
                  </a:pPr>
                  <a:r>
                    <a:rPr lang="en-US" sz="1400" kern="0" dirty="0" smtClean="0">
                      <a:solidFill>
                        <a:srgbClr val="000000"/>
                      </a:solidFill>
                      <a:latin typeface="Georgia" pitchFamily="18" charset="0"/>
                      <a:cs typeface="Arial" pitchFamily="34" charset="0"/>
                    </a:rPr>
                    <a:t>Data processed “in memory” increasing speed </a:t>
                  </a:r>
                  <a:endParaRPr lang="en-US" sz="1400" kern="0" dirty="0">
                    <a:solidFill>
                      <a:srgbClr val="000000"/>
                    </a:solidFill>
                    <a:latin typeface="Georgia" pitchFamily="18" charset="0"/>
                    <a:cs typeface="Arial" pitchFamily="34" charset="0"/>
                  </a:endParaRPr>
                </a:p>
              </p:txBody>
            </p:sp>
          </p:grpSp>
          <p:sp>
            <p:nvSpPr>
              <p:cNvPr id="84" name="Freeform 4844"/>
              <p:cNvSpPr>
                <a:spLocks noEditPoints="1"/>
              </p:cNvSpPr>
              <p:nvPr/>
            </p:nvSpPr>
            <p:spPr bwMode="auto">
              <a:xfrm>
                <a:off x="6788580" y="2898605"/>
                <a:ext cx="242242" cy="321771"/>
              </a:xfrm>
              <a:custGeom>
                <a:avLst/>
                <a:gdLst>
                  <a:gd name="T0" fmla="*/ 172 w 230"/>
                  <a:gd name="T1" fmla="*/ 194 h 308"/>
                  <a:gd name="T2" fmla="*/ 168 w 230"/>
                  <a:gd name="T3" fmla="*/ 216 h 308"/>
                  <a:gd name="T4" fmla="*/ 156 w 230"/>
                  <a:gd name="T5" fmla="*/ 234 h 308"/>
                  <a:gd name="T6" fmla="*/ 138 w 230"/>
                  <a:gd name="T7" fmla="*/ 246 h 308"/>
                  <a:gd name="T8" fmla="*/ 116 w 230"/>
                  <a:gd name="T9" fmla="*/ 250 h 308"/>
                  <a:gd name="T10" fmla="*/ 106 w 230"/>
                  <a:gd name="T11" fmla="*/ 250 h 308"/>
                  <a:gd name="T12" fmla="*/ 90 w 230"/>
                  <a:gd name="T13" fmla="*/ 244 h 308"/>
                  <a:gd name="T14" fmla="*/ 76 w 230"/>
                  <a:gd name="T15" fmla="*/ 234 h 308"/>
                  <a:gd name="T16" fmla="*/ 66 w 230"/>
                  <a:gd name="T17" fmla="*/ 218 h 308"/>
                  <a:gd name="T18" fmla="*/ 116 w 230"/>
                  <a:gd name="T19" fmla="*/ 210 h 308"/>
                  <a:gd name="T20" fmla="*/ 132 w 230"/>
                  <a:gd name="T21" fmla="*/ 194 h 308"/>
                  <a:gd name="T22" fmla="*/ 132 w 230"/>
                  <a:gd name="T23" fmla="*/ 140 h 308"/>
                  <a:gd name="T24" fmla="*/ 148 w 230"/>
                  <a:gd name="T25" fmla="*/ 148 h 308"/>
                  <a:gd name="T26" fmla="*/ 160 w 230"/>
                  <a:gd name="T27" fmla="*/ 160 h 308"/>
                  <a:gd name="T28" fmla="*/ 170 w 230"/>
                  <a:gd name="T29" fmla="*/ 176 h 308"/>
                  <a:gd name="T30" fmla="*/ 172 w 230"/>
                  <a:gd name="T31" fmla="*/ 194 h 308"/>
                  <a:gd name="T32" fmla="*/ 230 w 230"/>
                  <a:gd name="T33" fmla="*/ 82 h 308"/>
                  <a:gd name="T34" fmla="*/ 230 w 230"/>
                  <a:gd name="T35" fmla="*/ 292 h 308"/>
                  <a:gd name="T36" fmla="*/ 226 w 230"/>
                  <a:gd name="T37" fmla="*/ 304 h 308"/>
                  <a:gd name="T38" fmla="*/ 214 w 230"/>
                  <a:gd name="T39" fmla="*/ 308 h 308"/>
                  <a:gd name="T40" fmla="*/ 16 w 230"/>
                  <a:gd name="T41" fmla="*/ 308 h 308"/>
                  <a:gd name="T42" fmla="*/ 6 w 230"/>
                  <a:gd name="T43" fmla="*/ 304 h 308"/>
                  <a:gd name="T44" fmla="*/ 0 w 230"/>
                  <a:gd name="T45" fmla="*/ 292 h 308"/>
                  <a:gd name="T46" fmla="*/ 0 w 230"/>
                  <a:gd name="T47" fmla="*/ 16 h 308"/>
                  <a:gd name="T48" fmla="*/ 6 w 230"/>
                  <a:gd name="T49" fmla="*/ 4 h 308"/>
                  <a:gd name="T50" fmla="*/ 16 w 230"/>
                  <a:gd name="T51" fmla="*/ 0 h 308"/>
                  <a:gd name="T52" fmla="*/ 166 w 230"/>
                  <a:gd name="T53" fmla="*/ 16 h 308"/>
                  <a:gd name="T54" fmla="*/ 230 w 230"/>
                  <a:gd name="T55" fmla="*/ 82 h 308"/>
                  <a:gd name="T56" fmla="*/ 100 w 230"/>
                  <a:gd name="T57" fmla="*/ 178 h 308"/>
                  <a:gd name="T58" fmla="*/ 100 w 230"/>
                  <a:gd name="T59" fmla="*/ 106 h 308"/>
                  <a:gd name="T60" fmla="*/ 72 w 230"/>
                  <a:gd name="T61" fmla="*/ 112 h 308"/>
                  <a:gd name="T62" fmla="*/ 48 w 230"/>
                  <a:gd name="T63" fmla="*/ 128 h 308"/>
                  <a:gd name="T64" fmla="*/ 34 w 230"/>
                  <a:gd name="T65" fmla="*/ 150 h 308"/>
                  <a:gd name="T66" fmla="*/ 28 w 230"/>
                  <a:gd name="T67" fmla="*/ 178 h 308"/>
                  <a:gd name="T68" fmla="*/ 188 w 230"/>
                  <a:gd name="T69" fmla="*/ 194 h 308"/>
                  <a:gd name="T70" fmla="*/ 186 w 230"/>
                  <a:gd name="T71" fmla="*/ 180 h 308"/>
                  <a:gd name="T72" fmla="*/ 176 w 230"/>
                  <a:gd name="T73" fmla="*/ 154 h 308"/>
                  <a:gd name="T74" fmla="*/ 156 w 230"/>
                  <a:gd name="T75" fmla="*/ 134 h 308"/>
                  <a:gd name="T76" fmla="*/ 130 w 230"/>
                  <a:gd name="T77" fmla="*/ 124 h 308"/>
                  <a:gd name="T78" fmla="*/ 116 w 230"/>
                  <a:gd name="T79" fmla="*/ 194 h 308"/>
                  <a:gd name="T80" fmla="*/ 44 w 230"/>
                  <a:gd name="T81" fmla="*/ 194 h 308"/>
                  <a:gd name="T82" fmla="*/ 50 w 230"/>
                  <a:gd name="T83" fmla="*/ 222 h 308"/>
                  <a:gd name="T84" fmla="*/ 64 w 230"/>
                  <a:gd name="T85" fmla="*/ 246 h 308"/>
                  <a:gd name="T86" fmla="*/ 88 w 230"/>
                  <a:gd name="T87" fmla="*/ 262 h 308"/>
                  <a:gd name="T88" fmla="*/ 116 w 230"/>
                  <a:gd name="T89" fmla="*/ 266 h 308"/>
                  <a:gd name="T90" fmla="*/ 130 w 230"/>
                  <a:gd name="T91" fmla="*/ 266 h 308"/>
                  <a:gd name="T92" fmla="*/ 156 w 230"/>
                  <a:gd name="T93" fmla="*/ 254 h 308"/>
                  <a:gd name="T94" fmla="*/ 176 w 230"/>
                  <a:gd name="T95" fmla="*/ 234 h 308"/>
                  <a:gd name="T96" fmla="*/ 186 w 230"/>
                  <a:gd name="T97" fmla="*/ 210 h 308"/>
                  <a:gd name="T98" fmla="*/ 188 w 230"/>
                  <a:gd name="T99" fmla="*/ 194 h 308"/>
                  <a:gd name="T100" fmla="*/ 188 w 230"/>
                  <a:gd name="T101" fmla="*/ 66 h 308"/>
                  <a:gd name="T102" fmla="*/ 166 w 230"/>
                  <a:gd name="T103" fmla="*/ 42 h 308"/>
                  <a:gd name="T104" fmla="*/ 148 w 230"/>
                  <a:gd name="T105" fmla="*/ 8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0" h="308">
                    <a:moveTo>
                      <a:pt x="172" y="194"/>
                    </a:moveTo>
                    <a:lnTo>
                      <a:pt x="172" y="194"/>
                    </a:lnTo>
                    <a:lnTo>
                      <a:pt x="172" y="206"/>
                    </a:lnTo>
                    <a:lnTo>
                      <a:pt x="168" y="216"/>
                    </a:lnTo>
                    <a:lnTo>
                      <a:pt x="162" y="226"/>
                    </a:lnTo>
                    <a:lnTo>
                      <a:pt x="156" y="234"/>
                    </a:lnTo>
                    <a:lnTo>
                      <a:pt x="148" y="242"/>
                    </a:lnTo>
                    <a:lnTo>
                      <a:pt x="138" y="246"/>
                    </a:lnTo>
                    <a:lnTo>
                      <a:pt x="128" y="250"/>
                    </a:lnTo>
                    <a:lnTo>
                      <a:pt x="116" y="250"/>
                    </a:lnTo>
                    <a:lnTo>
                      <a:pt x="116" y="250"/>
                    </a:lnTo>
                    <a:lnTo>
                      <a:pt x="106" y="250"/>
                    </a:lnTo>
                    <a:lnTo>
                      <a:pt x="98" y="248"/>
                    </a:lnTo>
                    <a:lnTo>
                      <a:pt x="90" y="244"/>
                    </a:lnTo>
                    <a:lnTo>
                      <a:pt x="82" y="240"/>
                    </a:lnTo>
                    <a:lnTo>
                      <a:pt x="76" y="234"/>
                    </a:lnTo>
                    <a:lnTo>
                      <a:pt x="70" y="226"/>
                    </a:lnTo>
                    <a:lnTo>
                      <a:pt x="66" y="218"/>
                    </a:lnTo>
                    <a:lnTo>
                      <a:pt x="62" y="210"/>
                    </a:lnTo>
                    <a:lnTo>
                      <a:pt x="116" y="210"/>
                    </a:lnTo>
                    <a:lnTo>
                      <a:pt x="132" y="210"/>
                    </a:lnTo>
                    <a:lnTo>
                      <a:pt x="132" y="194"/>
                    </a:lnTo>
                    <a:lnTo>
                      <a:pt x="132" y="140"/>
                    </a:lnTo>
                    <a:lnTo>
                      <a:pt x="132" y="140"/>
                    </a:lnTo>
                    <a:lnTo>
                      <a:pt x="140" y="144"/>
                    </a:lnTo>
                    <a:lnTo>
                      <a:pt x="148" y="148"/>
                    </a:lnTo>
                    <a:lnTo>
                      <a:pt x="154" y="154"/>
                    </a:lnTo>
                    <a:lnTo>
                      <a:pt x="160" y="160"/>
                    </a:lnTo>
                    <a:lnTo>
                      <a:pt x="166" y="168"/>
                    </a:lnTo>
                    <a:lnTo>
                      <a:pt x="170" y="176"/>
                    </a:lnTo>
                    <a:lnTo>
                      <a:pt x="172" y="186"/>
                    </a:lnTo>
                    <a:lnTo>
                      <a:pt x="172" y="194"/>
                    </a:lnTo>
                    <a:lnTo>
                      <a:pt x="172" y="194"/>
                    </a:lnTo>
                    <a:close/>
                    <a:moveTo>
                      <a:pt x="230" y="82"/>
                    </a:moveTo>
                    <a:lnTo>
                      <a:pt x="230" y="292"/>
                    </a:lnTo>
                    <a:lnTo>
                      <a:pt x="230" y="292"/>
                    </a:lnTo>
                    <a:lnTo>
                      <a:pt x="230" y="298"/>
                    </a:lnTo>
                    <a:lnTo>
                      <a:pt x="226" y="304"/>
                    </a:lnTo>
                    <a:lnTo>
                      <a:pt x="222" y="308"/>
                    </a:lnTo>
                    <a:lnTo>
                      <a:pt x="214" y="308"/>
                    </a:lnTo>
                    <a:lnTo>
                      <a:pt x="16" y="308"/>
                    </a:lnTo>
                    <a:lnTo>
                      <a:pt x="16" y="308"/>
                    </a:lnTo>
                    <a:lnTo>
                      <a:pt x="10" y="308"/>
                    </a:lnTo>
                    <a:lnTo>
                      <a:pt x="6" y="304"/>
                    </a:lnTo>
                    <a:lnTo>
                      <a:pt x="2" y="298"/>
                    </a:lnTo>
                    <a:lnTo>
                      <a:pt x="0" y="292"/>
                    </a:lnTo>
                    <a:lnTo>
                      <a:pt x="0" y="16"/>
                    </a:lnTo>
                    <a:lnTo>
                      <a:pt x="0" y="16"/>
                    </a:lnTo>
                    <a:lnTo>
                      <a:pt x="2" y="10"/>
                    </a:lnTo>
                    <a:lnTo>
                      <a:pt x="6" y="4"/>
                    </a:lnTo>
                    <a:lnTo>
                      <a:pt x="10" y="0"/>
                    </a:lnTo>
                    <a:lnTo>
                      <a:pt x="16" y="0"/>
                    </a:lnTo>
                    <a:lnTo>
                      <a:pt x="150" y="0"/>
                    </a:lnTo>
                    <a:lnTo>
                      <a:pt x="166" y="16"/>
                    </a:lnTo>
                    <a:lnTo>
                      <a:pt x="214" y="66"/>
                    </a:lnTo>
                    <a:lnTo>
                      <a:pt x="230" y="82"/>
                    </a:lnTo>
                    <a:close/>
                    <a:moveTo>
                      <a:pt x="28" y="178"/>
                    </a:moveTo>
                    <a:lnTo>
                      <a:pt x="100" y="178"/>
                    </a:lnTo>
                    <a:lnTo>
                      <a:pt x="100" y="106"/>
                    </a:lnTo>
                    <a:lnTo>
                      <a:pt x="100" y="106"/>
                    </a:lnTo>
                    <a:lnTo>
                      <a:pt x="86" y="108"/>
                    </a:lnTo>
                    <a:lnTo>
                      <a:pt x="72" y="112"/>
                    </a:lnTo>
                    <a:lnTo>
                      <a:pt x="60" y="118"/>
                    </a:lnTo>
                    <a:lnTo>
                      <a:pt x="48" y="128"/>
                    </a:lnTo>
                    <a:lnTo>
                      <a:pt x="40" y="138"/>
                    </a:lnTo>
                    <a:lnTo>
                      <a:pt x="34" y="150"/>
                    </a:lnTo>
                    <a:lnTo>
                      <a:pt x="28" y="164"/>
                    </a:lnTo>
                    <a:lnTo>
                      <a:pt x="28" y="178"/>
                    </a:lnTo>
                    <a:lnTo>
                      <a:pt x="28" y="178"/>
                    </a:lnTo>
                    <a:close/>
                    <a:moveTo>
                      <a:pt x="188" y="194"/>
                    </a:moveTo>
                    <a:lnTo>
                      <a:pt x="188" y="194"/>
                    </a:lnTo>
                    <a:lnTo>
                      <a:pt x="186" y="180"/>
                    </a:lnTo>
                    <a:lnTo>
                      <a:pt x="182" y="166"/>
                    </a:lnTo>
                    <a:lnTo>
                      <a:pt x="176" y="154"/>
                    </a:lnTo>
                    <a:lnTo>
                      <a:pt x="168" y="144"/>
                    </a:lnTo>
                    <a:lnTo>
                      <a:pt x="156" y="134"/>
                    </a:lnTo>
                    <a:lnTo>
                      <a:pt x="144" y="128"/>
                    </a:lnTo>
                    <a:lnTo>
                      <a:pt x="130" y="124"/>
                    </a:lnTo>
                    <a:lnTo>
                      <a:pt x="116" y="122"/>
                    </a:lnTo>
                    <a:lnTo>
                      <a:pt x="116" y="194"/>
                    </a:lnTo>
                    <a:lnTo>
                      <a:pt x="44" y="194"/>
                    </a:lnTo>
                    <a:lnTo>
                      <a:pt x="44" y="194"/>
                    </a:lnTo>
                    <a:lnTo>
                      <a:pt x="46" y="210"/>
                    </a:lnTo>
                    <a:lnTo>
                      <a:pt x="50" y="222"/>
                    </a:lnTo>
                    <a:lnTo>
                      <a:pt x="56" y="234"/>
                    </a:lnTo>
                    <a:lnTo>
                      <a:pt x="64" y="246"/>
                    </a:lnTo>
                    <a:lnTo>
                      <a:pt x="76" y="254"/>
                    </a:lnTo>
                    <a:lnTo>
                      <a:pt x="88" y="262"/>
                    </a:lnTo>
                    <a:lnTo>
                      <a:pt x="102" y="266"/>
                    </a:lnTo>
                    <a:lnTo>
                      <a:pt x="116" y="266"/>
                    </a:lnTo>
                    <a:lnTo>
                      <a:pt x="116" y="266"/>
                    </a:lnTo>
                    <a:lnTo>
                      <a:pt x="130" y="266"/>
                    </a:lnTo>
                    <a:lnTo>
                      <a:pt x="144" y="262"/>
                    </a:lnTo>
                    <a:lnTo>
                      <a:pt x="156" y="254"/>
                    </a:lnTo>
                    <a:lnTo>
                      <a:pt x="168" y="246"/>
                    </a:lnTo>
                    <a:lnTo>
                      <a:pt x="176" y="234"/>
                    </a:lnTo>
                    <a:lnTo>
                      <a:pt x="182" y="222"/>
                    </a:lnTo>
                    <a:lnTo>
                      <a:pt x="186" y="210"/>
                    </a:lnTo>
                    <a:lnTo>
                      <a:pt x="188" y="194"/>
                    </a:lnTo>
                    <a:lnTo>
                      <a:pt x="188" y="194"/>
                    </a:lnTo>
                    <a:close/>
                    <a:moveTo>
                      <a:pt x="206" y="84"/>
                    </a:moveTo>
                    <a:lnTo>
                      <a:pt x="188" y="66"/>
                    </a:lnTo>
                    <a:lnTo>
                      <a:pt x="166" y="66"/>
                    </a:lnTo>
                    <a:lnTo>
                      <a:pt x="166" y="42"/>
                    </a:lnTo>
                    <a:lnTo>
                      <a:pt x="148" y="24"/>
                    </a:lnTo>
                    <a:lnTo>
                      <a:pt x="148" y="84"/>
                    </a:lnTo>
                    <a:lnTo>
                      <a:pt x="206" y="8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2245307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to </a:t>
            </a:r>
            <a:r>
              <a:rPr lang="en-GB" dirty="0" err="1" smtClean="0"/>
              <a:t>Qlik</a:t>
            </a:r>
            <a:r>
              <a:rPr lang="en-GB" dirty="0" smtClean="0"/>
              <a:t> Sense</a:t>
            </a:r>
            <a:r>
              <a:rPr lang="en-GB" baseline="50000" dirty="0"/>
              <a:t>®</a:t>
            </a:r>
            <a:r>
              <a:rPr lang="en-GB" dirty="0"/>
              <a:t/>
            </a:r>
            <a:br>
              <a:rPr lang="en-GB" dirty="0"/>
            </a:br>
            <a:r>
              <a:rPr lang="en-GB" sz="2000" b="0" i="0" dirty="0" smtClean="0"/>
              <a:t>What are the key strengths?</a:t>
            </a:r>
            <a:endParaRPr lang="en-GB" dirty="0"/>
          </a:p>
        </p:txBody>
      </p:sp>
      <p:sp>
        <p:nvSpPr>
          <p:cNvPr id="4" name="Date Placeholder 3"/>
          <p:cNvSpPr>
            <a:spLocks noGrp="1"/>
          </p:cNvSpPr>
          <p:nvPr>
            <p:ph type="dt" sz="half" idx="16"/>
          </p:nvPr>
        </p:nvSpPr>
        <p:spPr/>
        <p:txBody>
          <a:bodyPr/>
          <a:lstStyle/>
          <a:p>
            <a:r>
              <a:rPr lang="en-US" smtClean="0"/>
              <a:t>January 2017</a:t>
            </a:r>
            <a:endParaRPr lang="en-GB" dirty="0"/>
          </a:p>
        </p:txBody>
      </p:sp>
      <p:sp>
        <p:nvSpPr>
          <p:cNvPr id="5" name="Footer Placeholder 4"/>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6" name="Slide Number Placeholder 5"/>
          <p:cNvSpPr>
            <a:spLocks noGrp="1"/>
          </p:cNvSpPr>
          <p:nvPr>
            <p:ph type="sldNum" sz="quarter" idx="18"/>
          </p:nvPr>
        </p:nvSpPr>
        <p:spPr/>
        <p:txBody>
          <a:bodyPr/>
          <a:lstStyle/>
          <a:p>
            <a:fld id="{F5E609D5-BB2C-4735-B62A-4AB7F7AFBFEB}" type="slidenum">
              <a:rPr lang="en-GB" smtClean="0"/>
              <a:pPr/>
              <a:t>18</a:t>
            </a:fld>
            <a:endParaRPr lang="en-GB" dirty="0"/>
          </a:p>
        </p:txBody>
      </p:sp>
      <p:grpSp>
        <p:nvGrpSpPr>
          <p:cNvPr id="11" name="Group 10"/>
          <p:cNvGrpSpPr/>
          <p:nvPr/>
        </p:nvGrpSpPr>
        <p:grpSpPr>
          <a:xfrm>
            <a:off x="822972" y="1897057"/>
            <a:ext cx="7498057" cy="3063887"/>
            <a:chOff x="530352" y="2381337"/>
            <a:chExt cx="7498057" cy="3063887"/>
          </a:xfrm>
        </p:grpSpPr>
        <p:grpSp>
          <p:nvGrpSpPr>
            <p:cNvPr id="10" name="Group 9"/>
            <p:cNvGrpSpPr/>
            <p:nvPr/>
          </p:nvGrpSpPr>
          <p:grpSpPr>
            <a:xfrm>
              <a:off x="530352" y="2401612"/>
              <a:ext cx="2237416" cy="3043612"/>
              <a:chOff x="530352" y="2401612"/>
              <a:chExt cx="2237416" cy="3043612"/>
            </a:xfrm>
          </p:grpSpPr>
          <p:grpSp>
            <p:nvGrpSpPr>
              <p:cNvPr id="30" name="Group 29"/>
              <p:cNvGrpSpPr/>
              <p:nvPr/>
            </p:nvGrpSpPr>
            <p:grpSpPr>
              <a:xfrm>
                <a:off x="530352" y="2401612"/>
                <a:ext cx="2237416" cy="3043612"/>
                <a:chOff x="678401" y="1609478"/>
                <a:chExt cx="1530000" cy="1872091"/>
              </a:xfrm>
            </p:grpSpPr>
            <p:sp>
              <p:nvSpPr>
                <p:cNvPr id="27" name="AutoShape 3"/>
                <p:cNvSpPr>
                  <a:spLocks noChangeArrowheads="1"/>
                </p:cNvSpPr>
                <p:nvPr/>
              </p:nvSpPr>
              <p:spPr bwMode="auto">
                <a:xfrm rot="16200000" flipH="1">
                  <a:off x="1146526" y="1141354"/>
                  <a:ext cx="593609" cy="1529858"/>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09" h="1477802">
                      <a:moveTo>
                        <a:pt x="0" y="0"/>
                      </a:moveTo>
                      <a:lnTo>
                        <a:pt x="373838" y="0"/>
                      </a:lnTo>
                      <a:lnTo>
                        <a:pt x="593609" y="747613"/>
                      </a:lnTo>
                      <a:lnTo>
                        <a:pt x="373838" y="1477802"/>
                      </a:lnTo>
                      <a:lnTo>
                        <a:pt x="0" y="1477802"/>
                      </a:lnTo>
                      <a:lnTo>
                        <a:pt x="0" y="0"/>
                      </a:lnTo>
                      <a:close/>
                    </a:path>
                  </a:pathLst>
                </a:custGeom>
                <a:solidFill>
                  <a:srgbClr val="E0301E"/>
                </a:solidFill>
                <a:ln w="12700">
                  <a:solidFill>
                    <a:srgbClr val="E0301E"/>
                  </a:solidFill>
                  <a:miter lim="800000"/>
                  <a:headEnd/>
                  <a:tailEnd/>
                </a:ln>
              </p:spPr>
              <p:txBody>
                <a:bodyPr vert="eaVert" lIns="52153" tIns="52153" rIns="52153" bIns="52153">
                  <a:noAutofit/>
                </a:bodyPr>
                <a:lstStyle/>
                <a:p>
                  <a:pPr algn="ctr" defTabSz="1042988" eaLnBrk="0" hangingPunct="0">
                    <a:spcAft>
                      <a:spcPts val="400"/>
                    </a:spcAft>
                  </a:pPr>
                  <a:r>
                    <a:rPr lang="en-GB" sz="1400" b="1" dirty="0" smtClean="0">
                      <a:solidFill>
                        <a:srgbClr val="FFFFFF"/>
                      </a:solidFill>
                      <a:latin typeface="Georgia" pitchFamily="18" charset="0"/>
                      <a:cs typeface="Arial" pitchFamily="34" charset="0"/>
                    </a:rPr>
                    <a:t>Mobile Friendly</a:t>
                  </a:r>
                </a:p>
                <a:p>
                  <a:pPr algn="ctr" defTabSz="1042988" eaLnBrk="0" hangingPunct="0">
                    <a:spcAft>
                      <a:spcPts val="400"/>
                    </a:spcAft>
                  </a:pPr>
                  <a:endParaRPr lang="en-GB" sz="1400" b="1" i="1" dirty="0">
                    <a:solidFill>
                      <a:srgbClr val="FFFFFF"/>
                    </a:solidFill>
                    <a:latin typeface="Georgia" pitchFamily="18" charset="0"/>
                    <a:cs typeface="Arial" pitchFamily="34" charset="0"/>
                  </a:endParaRPr>
                </a:p>
              </p:txBody>
            </p:sp>
            <p:sp>
              <p:nvSpPr>
                <p:cNvPr id="28" name="Freeform 4"/>
                <p:cNvSpPr>
                  <a:spLocks/>
                </p:cNvSpPr>
                <p:nvPr/>
              </p:nvSpPr>
              <p:spPr bwMode="auto">
                <a:xfrm>
                  <a:off x="678401" y="2042290"/>
                  <a:ext cx="1530000" cy="1439279"/>
                </a:xfrm>
                <a:custGeom>
                  <a:avLst/>
                  <a:gdLst>
                    <a:gd name="T0" fmla="*/ 2147483647 w 1590"/>
                    <a:gd name="T1" fmla="*/ 0 h 1901"/>
                    <a:gd name="T2" fmla="*/ 2147483647 w 1590"/>
                    <a:gd name="T3" fmla="*/ 2147483647 h 1901"/>
                    <a:gd name="T4" fmla="*/ 2147483647 w 1590"/>
                    <a:gd name="T5" fmla="*/ 0 h 1901"/>
                    <a:gd name="T6" fmla="*/ 2147483647 w 1590"/>
                    <a:gd name="T7" fmla="*/ 2147483647 h 1901"/>
                    <a:gd name="T8" fmla="*/ 0 w 1590"/>
                    <a:gd name="T9" fmla="*/ 2147483647 h 1901"/>
                    <a:gd name="T10" fmla="*/ 2147483647 w 1590"/>
                    <a:gd name="T11" fmla="*/ 2147483647 h 1901"/>
                    <a:gd name="T12" fmla="*/ 2147483647 w 1590"/>
                    <a:gd name="T13" fmla="*/ 2147483647 h 1901"/>
                    <a:gd name="T14" fmla="*/ 2147483647 w 1590"/>
                    <a:gd name="T15" fmla="*/ 2147483647 h 1901"/>
                    <a:gd name="T16" fmla="*/ 2147483647 w 1590"/>
                    <a:gd name="T17" fmla="*/ 0 h 1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0"/>
                    <a:gd name="T28" fmla="*/ 0 h 1901"/>
                    <a:gd name="T29" fmla="*/ 1590 w 1590"/>
                    <a:gd name="T30" fmla="*/ 1901 h 1901"/>
                    <a:gd name="connsiteX0" fmla="*/ 25 w 9994"/>
                    <a:gd name="connsiteY0" fmla="*/ 0 h 9995"/>
                    <a:gd name="connsiteX1" fmla="*/ 5013 w 9994"/>
                    <a:gd name="connsiteY1" fmla="*/ 1273 h 9995"/>
                    <a:gd name="connsiteX2" fmla="*/ 9994 w 9994"/>
                    <a:gd name="connsiteY2" fmla="*/ 0 h 9995"/>
                    <a:gd name="connsiteX3" fmla="*/ 9994 w 9994"/>
                    <a:gd name="connsiteY3" fmla="*/ 9995 h 9995"/>
                    <a:gd name="connsiteX4" fmla="*/ 0 w 9994"/>
                    <a:gd name="connsiteY4" fmla="*/ 9995 h 9995"/>
                    <a:gd name="connsiteX5" fmla="*/ 151 w 9994"/>
                    <a:gd name="connsiteY5" fmla="*/ 9995 h 9995"/>
                    <a:gd name="connsiteX6" fmla="*/ 50 w 9994"/>
                    <a:gd name="connsiteY6" fmla="*/ 9995 h 9995"/>
                    <a:gd name="connsiteX7" fmla="*/ 25 w 9994"/>
                    <a:gd name="connsiteY7" fmla="*/ 9995 h 9995"/>
                    <a:gd name="connsiteX8" fmla="*/ 25 w 9994"/>
                    <a:gd name="connsiteY8" fmla="*/ 0 h 9995"/>
                    <a:gd name="connsiteX0" fmla="*/ 25 w 10000"/>
                    <a:gd name="connsiteY0" fmla="*/ 0 h 10000"/>
                    <a:gd name="connsiteX1" fmla="*/ 5075 w 10000"/>
                    <a:gd name="connsiteY1" fmla="*/ 1516 h 10000"/>
                    <a:gd name="connsiteX2" fmla="*/ 10000 w 10000"/>
                    <a:gd name="connsiteY2" fmla="*/ 0 h 10000"/>
                    <a:gd name="connsiteX3" fmla="*/ 10000 w 10000"/>
                    <a:gd name="connsiteY3" fmla="*/ 10000 h 10000"/>
                    <a:gd name="connsiteX4" fmla="*/ 0 w 10000"/>
                    <a:gd name="connsiteY4" fmla="*/ 10000 h 10000"/>
                    <a:gd name="connsiteX5" fmla="*/ 151 w 10000"/>
                    <a:gd name="connsiteY5" fmla="*/ 10000 h 10000"/>
                    <a:gd name="connsiteX6" fmla="*/ 50 w 10000"/>
                    <a:gd name="connsiteY6" fmla="*/ 10000 h 10000"/>
                    <a:gd name="connsiteX7" fmla="*/ 25 w 10000"/>
                    <a:gd name="connsiteY7" fmla="*/ 10000 h 10000"/>
                    <a:gd name="connsiteX8" fmla="*/ 25 w 10000"/>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25" y="0"/>
                      </a:moveTo>
                      <a:lnTo>
                        <a:pt x="5075" y="1516"/>
                      </a:lnTo>
                      <a:lnTo>
                        <a:pt x="10000" y="0"/>
                      </a:lnTo>
                      <a:lnTo>
                        <a:pt x="10000" y="10000"/>
                      </a:lnTo>
                      <a:lnTo>
                        <a:pt x="0" y="10000"/>
                      </a:lnTo>
                      <a:lnTo>
                        <a:pt x="151" y="10000"/>
                      </a:lnTo>
                      <a:lnTo>
                        <a:pt x="50" y="10000"/>
                      </a:lnTo>
                      <a:lnTo>
                        <a:pt x="25" y="10000"/>
                      </a:lnTo>
                      <a:lnTo>
                        <a:pt x="25" y="0"/>
                      </a:lnTo>
                    </a:path>
                  </a:pathLst>
                </a:custGeom>
                <a:noFill/>
                <a:ln w="12700" cap="rnd">
                  <a:solidFill>
                    <a:srgbClr val="E0301E"/>
                  </a:solidFill>
                  <a:round/>
                  <a:headEnd/>
                  <a:tailEnd/>
                </a:ln>
              </p:spPr>
              <p:txBody>
                <a:bodyPr lIns="52153" tIns="52153" rIns="52153" bIns="52153">
                  <a:noAutofit/>
                </a:bodyPr>
                <a:lstStyle/>
                <a:p>
                  <a:pPr defTabSz="1042988">
                    <a:spcAft>
                      <a:spcPts val="400"/>
                    </a:spcAft>
                  </a:pPr>
                  <a:endParaRPr lang="en-GB" sz="1200" dirty="0">
                    <a:solidFill>
                      <a:srgbClr val="FFFFFF"/>
                    </a:solidFill>
                    <a:latin typeface="Georgia" pitchFamily="18" charset="0"/>
                    <a:cs typeface="Arial" pitchFamily="34" charset="0"/>
                  </a:endParaRPr>
                </a:p>
              </p:txBody>
            </p:sp>
            <p:sp>
              <p:nvSpPr>
                <p:cNvPr id="29" name="Rectangle 11"/>
                <p:cNvSpPr>
                  <a:spLocks noChangeArrowheads="1"/>
                </p:cNvSpPr>
                <p:nvPr/>
              </p:nvSpPr>
              <p:spPr bwMode="auto">
                <a:xfrm>
                  <a:off x="767395" y="2328289"/>
                  <a:ext cx="1313729" cy="980243"/>
                </a:xfrm>
                <a:prstGeom prst="rect">
                  <a:avLst/>
                </a:prstGeom>
                <a:noFill/>
                <a:ln w="12700">
                  <a:noFill/>
                  <a:miter lim="800000"/>
                  <a:headEnd/>
                  <a:tailEnd/>
                </a:ln>
                <a:effectLst/>
              </p:spPr>
              <p:txBody>
                <a:bodyPr lIns="0" tIns="0" rIns="0" bIns="0">
                  <a:noAutofit/>
                </a:bodyPr>
                <a:lstStyle/>
                <a:p>
                  <a:pPr marL="231775" lvl="1" indent="-231775" defTabSz="995363" eaLnBrk="0" hangingPunct="0">
                    <a:spcAft>
                      <a:spcPts val="400"/>
                    </a:spcAft>
                    <a:buSzPct val="100000"/>
                    <a:buFont typeface="Arial" pitchFamily="34" charset="0"/>
                    <a:buChar char="•"/>
                    <a:defRPr/>
                  </a:pPr>
                  <a:r>
                    <a:rPr lang="en-US" sz="1400" kern="0" dirty="0" smtClean="0">
                      <a:solidFill>
                        <a:srgbClr val="000000"/>
                      </a:solidFill>
                      <a:latin typeface="Georgia" pitchFamily="18" charset="0"/>
                      <a:cs typeface="Arial" pitchFamily="34" charset="0"/>
                    </a:rPr>
                    <a:t>Responsive design</a:t>
                  </a:r>
                </a:p>
                <a:p>
                  <a:pPr marL="231775" lvl="1" indent="-231775" defTabSz="995363" eaLnBrk="0" hangingPunct="0">
                    <a:spcAft>
                      <a:spcPts val="400"/>
                    </a:spcAft>
                    <a:buSzPct val="100000"/>
                    <a:buFont typeface="Arial" pitchFamily="34" charset="0"/>
                    <a:buChar char="•"/>
                    <a:defRPr/>
                  </a:pPr>
                  <a:r>
                    <a:rPr lang="en-US" sz="1400" kern="0" dirty="0" smtClean="0">
                      <a:solidFill>
                        <a:srgbClr val="000000"/>
                      </a:solidFill>
                      <a:latin typeface="Georgia" pitchFamily="18" charset="0"/>
                      <a:cs typeface="Arial" pitchFamily="34" charset="0"/>
                    </a:rPr>
                    <a:t>Allows for visualizations and build on all mobile devices</a:t>
                  </a:r>
                  <a:endParaRPr lang="en-US" sz="1400" kern="0" dirty="0">
                    <a:solidFill>
                      <a:srgbClr val="000000"/>
                    </a:solidFill>
                    <a:latin typeface="Georgia" pitchFamily="18" charset="0"/>
                    <a:cs typeface="Arial" pitchFamily="34" charset="0"/>
                  </a:endParaRPr>
                </a:p>
              </p:txBody>
            </p:sp>
          </p:grpSp>
          <p:sp>
            <p:nvSpPr>
              <p:cNvPr id="21" name="Freeform 4840"/>
              <p:cNvSpPr>
                <a:spLocks noEditPoints="1"/>
              </p:cNvSpPr>
              <p:nvPr/>
            </p:nvSpPr>
            <p:spPr bwMode="auto">
              <a:xfrm>
                <a:off x="1508847" y="2828895"/>
                <a:ext cx="280219" cy="389518"/>
              </a:xfrm>
              <a:custGeom>
                <a:avLst/>
                <a:gdLst>
                  <a:gd name="T0" fmla="*/ 120 w 288"/>
                  <a:gd name="T1" fmla="*/ 84 h 364"/>
                  <a:gd name="T2" fmla="*/ 96 w 288"/>
                  <a:gd name="T3" fmla="*/ 74 h 364"/>
                  <a:gd name="T4" fmla="*/ 106 w 288"/>
                  <a:gd name="T5" fmla="*/ 52 h 364"/>
                  <a:gd name="T6" fmla="*/ 130 w 288"/>
                  <a:gd name="T7" fmla="*/ 62 h 364"/>
                  <a:gd name="T8" fmla="*/ 74 w 288"/>
                  <a:gd name="T9" fmla="*/ 52 h 364"/>
                  <a:gd name="T10" fmla="*/ 50 w 288"/>
                  <a:gd name="T11" fmla="*/ 58 h 364"/>
                  <a:gd name="T12" fmla="*/ 54 w 288"/>
                  <a:gd name="T13" fmla="*/ 82 h 364"/>
                  <a:gd name="T14" fmla="*/ 80 w 288"/>
                  <a:gd name="T15" fmla="*/ 78 h 364"/>
                  <a:gd name="T16" fmla="*/ 148 w 288"/>
                  <a:gd name="T17" fmla="*/ 54 h 364"/>
                  <a:gd name="T18" fmla="*/ 148 w 288"/>
                  <a:gd name="T19" fmla="*/ 80 h 364"/>
                  <a:gd name="T20" fmla="*/ 174 w 288"/>
                  <a:gd name="T21" fmla="*/ 80 h 364"/>
                  <a:gd name="T22" fmla="*/ 174 w 288"/>
                  <a:gd name="T23" fmla="*/ 54 h 364"/>
                  <a:gd name="T24" fmla="*/ 128 w 288"/>
                  <a:gd name="T25" fmla="*/ 106 h 364"/>
                  <a:gd name="T26" fmla="*/ 102 w 288"/>
                  <a:gd name="T27" fmla="*/ 100 h 364"/>
                  <a:gd name="T28" fmla="*/ 98 w 288"/>
                  <a:gd name="T29" fmla="*/ 126 h 364"/>
                  <a:gd name="T30" fmla="*/ 122 w 288"/>
                  <a:gd name="T31" fmla="*/ 130 h 364"/>
                  <a:gd name="T32" fmla="*/ 82 w 288"/>
                  <a:gd name="T33" fmla="*/ 110 h 364"/>
                  <a:gd name="T34" fmla="*/ 58 w 288"/>
                  <a:gd name="T35" fmla="*/ 100 h 364"/>
                  <a:gd name="T36" fmla="*/ 48 w 288"/>
                  <a:gd name="T37" fmla="*/ 122 h 364"/>
                  <a:gd name="T38" fmla="*/ 72 w 288"/>
                  <a:gd name="T39" fmla="*/ 132 h 364"/>
                  <a:gd name="T40" fmla="*/ 120 w 288"/>
                  <a:gd name="T41" fmla="*/ 148 h 364"/>
                  <a:gd name="T42" fmla="*/ 96 w 288"/>
                  <a:gd name="T43" fmla="*/ 158 h 364"/>
                  <a:gd name="T44" fmla="*/ 106 w 288"/>
                  <a:gd name="T45" fmla="*/ 180 h 364"/>
                  <a:gd name="T46" fmla="*/ 130 w 288"/>
                  <a:gd name="T47" fmla="*/ 170 h 364"/>
                  <a:gd name="T48" fmla="*/ 120 w 288"/>
                  <a:gd name="T49" fmla="*/ 148 h 364"/>
                  <a:gd name="T50" fmla="*/ 52 w 288"/>
                  <a:gd name="T51" fmla="*/ 150 h 364"/>
                  <a:gd name="T52" fmla="*/ 52 w 288"/>
                  <a:gd name="T53" fmla="*/ 176 h 364"/>
                  <a:gd name="T54" fmla="*/ 78 w 288"/>
                  <a:gd name="T55" fmla="*/ 176 h 364"/>
                  <a:gd name="T56" fmla="*/ 78 w 288"/>
                  <a:gd name="T57" fmla="*/ 150 h 364"/>
                  <a:gd name="T58" fmla="*/ 216 w 288"/>
                  <a:gd name="T59" fmla="*/ 348 h 364"/>
                  <a:gd name="T60" fmla="*/ 40 w 288"/>
                  <a:gd name="T61" fmla="*/ 364 h 364"/>
                  <a:gd name="T62" fmla="*/ 8 w 288"/>
                  <a:gd name="T63" fmla="*/ 346 h 364"/>
                  <a:gd name="T64" fmla="*/ 2 w 288"/>
                  <a:gd name="T65" fmla="*/ 32 h 364"/>
                  <a:gd name="T66" fmla="*/ 32 w 288"/>
                  <a:gd name="T67" fmla="*/ 0 h 364"/>
                  <a:gd name="T68" fmla="*/ 208 w 288"/>
                  <a:gd name="T69" fmla="*/ 6 h 364"/>
                  <a:gd name="T70" fmla="*/ 224 w 288"/>
                  <a:gd name="T71" fmla="*/ 158 h 364"/>
                  <a:gd name="T72" fmla="*/ 206 w 288"/>
                  <a:gd name="T73" fmla="*/ 148 h 364"/>
                  <a:gd name="T74" fmla="*/ 194 w 288"/>
                  <a:gd name="T75" fmla="*/ 36 h 364"/>
                  <a:gd name="T76" fmla="*/ 36 w 288"/>
                  <a:gd name="T77" fmla="*/ 30 h 364"/>
                  <a:gd name="T78" fmla="*/ 32 w 288"/>
                  <a:gd name="T79" fmla="*/ 274 h 364"/>
                  <a:gd name="T80" fmla="*/ 156 w 288"/>
                  <a:gd name="T81" fmla="*/ 324 h 364"/>
                  <a:gd name="T82" fmla="*/ 216 w 288"/>
                  <a:gd name="T83" fmla="*/ 348 h 364"/>
                  <a:gd name="T84" fmla="*/ 120 w 288"/>
                  <a:gd name="T85" fmla="*/ 304 h 364"/>
                  <a:gd name="T86" fmla="*/ 92 w 288"/>
                  <a:gd name="T87" fmla="*/ 324 h 364"/>
                  <a:gd name="T88" fmla="*/ 112 w 288"/>
                  <a:gd name="T89" fmla="*/ 342 h 364"/>
                  <a:gd name="T90" fmla="*/ 288 w 288"/>
                  <a:gd name="T91" fmla="*/ 256 h 364"/>
                  <a:gd name="T92" fmla="*/ 282 w 288"/>
                  <a:gd name="T93" fmla="*/ 188 h 364"/>
                  <a:gd name="T94" fmla="*/ 254 w 288"/>
                  <a:gd name="T95" fmla="*/ 190 h 364"/>
                  <a:gd name="T96" fmla="*/ 242 w 288"/>
                  <a:gd name="T97" fmla="*/ 174 h 364"/>
                  <a:gd name="T98" fmla="*/ 216 w 288"/>
                  <a:gd name="T99" fmla="*/ 186 h 364"/>
                  <a:gd name="T100" fmla="*/ 198 w 288"/>
                  <a:gd name="T101" fmla="*/ 164 h 364"/>
                  <a:gd name="T102" fmla="*/ 180 w 288"/>
                  <a:gd name="T103" fmla="*/ 118 h 364"/>
                  <a:gd name="T104" fmla="*/ 162 w 288"/>
                  <a:gd name="T105" fmla="*/ 100 h 364"/>
                  <a:gd name="T106" fmla="*/ 118 w 288"/>
                  <a:gd name="T107" fmla="*/ 212 h 364"/>
                  <a:gd name="T108" fmla="*/ 92 w 288"/>
                  <a:gd name="T109" fmla="*/ 212 h 364"/>
                  <a:gd name="T110" fmla="*/ 166 w 288"/>
                  <a:gd name="T111" fmla="*/ 312 h 364"/>
                  <a:gd name="T112" fmla="*/ 216 w 288"/>
                  <a:gd name="T113" fmla="*/ 332 h 364"/>
                  <a:gd name="T114" fmla="*/ 276 w 288"/>
                  <a:gd name="T115" fmla="*/ 300 h 364"/>
                  <a:gd name="T116" fmla="*/ 288 w 288"/>
                  <a:gd name="T117" fmla="*/ 25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364">
                    <a:moveTo>
                      <a:pt x="130" y="74"/>
                    </a:moveTo>
                    <a:lnTo>
                      <a:pt x="130" y="74"/>
                    </a:lnTo>
                    <a:lnTo>
                      <a:pt x="128" y="78"/>
                    </a:lnTo>
                    <a:lnTo>
                      <a:pt x="126" y="80"/>
                    </a:lnTo>
                    <a:lnTo>
                      <a:pt x="122" y="82"/>
                    </a:lnTo>
                    <a:lnTo>
                      <a:pt x="120" y="84"/>
                    </a:lnTo>
                    <a:lnTo>
                      <a:pt x="106" y="84"/>
                    </a:lnTo>
                    <a:lnTo>
                      <a:pt x="106" y="84"/>
                    </a:lnTo>
                    <a:lnTo>
                      <a:pt x="102" y="82"/>
                    </a:lnTo>
                    <a:lnTo>
                      <a:pt x="100" y="80"/>
                    </a:lnTo>
                    <a:lnTo>
                      <a:pt x="98" y="78"/>
                    </a:lnTo>
                    <a:lnTo>
                      <a:pt x="96" y="74"/>
                    </a:lnTo>
                    <a:lnTo>
                      <a:pt x="96" y="62"/>
                    </a:lnTo>
                    <a:lnTo>
                      <a:pt x="96" y="62"/>
                    </a:lnTo>
                    <a:lnTo>
                      <a:pt x="98" y="58"/>
                    </a:lnTo>
                    <a:lnTo>
                      <a:pt x="100" y="54"/>
                    </a:lnTo>
                    <a:lnTo>
                      <a:pt x="102" y="52"/>
                    </a:lnTo>
                    <a:lnTo>
                      <a:pt x="106" y="52"/>
                    </a:lnTo>
                    <a:lnTo>
                      <a:pt x="120"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8" y="52"/>
                    </a:lnTo>
                    <a:lnTo>
                      <a:pt x="54" y="52"/>
                    </a:lnTo>
                    <a:lnTo>
                      <a:pt x="52" y="54"/>
                    </a:lnTo>
                    <a:lnTo>
                      <a:pt x="50" y="58"/>
                    </a:lnTo>
                    <a:lnTo>
                      <a:pt x="48" y="62"/>
                    </a:lnTo>
                    <a:lnTo>
                      <a:pt x="48" y="74"/>
                    </a:lnTo>
                    <a:lnTo>
                      <a:pt x="48" y="74"/>
                    </a:lnTo>
                    <a:lnTo>
                      <a:pt x="50" y="78"/>
                    </a:lnTo>
                    <a:lnTo>
                      <a:pt x="52" y="80"/>
                    </a:lnTo>
                    <a:lnTo>
                      <a:pt x="54" y="82"/>
                    </a:lnTo>
                    <a:lnTo>
                      <a:pt x="58" y="84"/>
                    </a:lnTo>
                    <a:lnTo>
                      <a:pt x="72"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4" y="74"/>
                    </a:lnTo>
                    <a:lnTo>
                      <a:pt x="146" y="78"/>
                    </a:lnTo>
                    <a:lnTo>
                      <a:pt x="148" y="80"/>
                    </a:lnTo>
                    <a:lnTo>
                      <a:pt x="150" y="82"/>
                    </a:lnTo>
                    <a:lnTo>
                      <a:pt x="154" y="84"/>
                    </a:lnTo>
                    <a:lnTo>
                      <a:pt x="168" y="84"/>
                    </a:lnTo>
                    <a:lnTo>
                      <a:pt x="168" y="84"/>
                    </a:lnTo>
                    <a:lnTo>
                      <a:pt x="170" y="82"/>
                    </a:lnTo>
                    <a:lnTo>
                      <a:pt x="174" y="80"/>
                    </a:lnTo>
                    <a:lnTo>
                      <a:pt x="176" y="78"/>
                    </a:lnTo>
                    <a:lnTo>
                      <a:pt x="178" y="74"/>
                    </a:lnTo>
                    <a:lnTo>
                      <a:pt x="178" y="62"/>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6" y="100"/>
                    </a:lnTo>
                    <a:lnTo>
                      <a:pt x="102" y="100"/>
                    </a:lnTo>
                    <a:lnTo>
                      <a:pt x="100" y="102"/>
                    </a:lnTo>
                    <a:lnTo>
                      <a:pt x="98" y="106"/>
                    </a:lnTo>
                    <a:lnTo>
                      <a:pt x="96" y="110"/>
                    </a:lnTo>
                    <a:lnTo>
                      <a:pt x="96" y="122"/>
                    </a:lnTo>
                    <a:lnTo>
                      <a:pt x="96" y="122"/>
                    </a:lnTo>
                    <a:lnTo>
                      <a:pt x="98" y="126"/>
                    </a:lnTo>
                    <a:lnTo>
                      <a:pt x="100" y="128"/>
                    </a:lnTo>
                    <a:lnTo>
                      <a:pt x="102" y="130"/>
                    </a:lnTo>
                    <a:lnTo>
                      <a:pt x="106" y="132"/>
                    </a:lnTo>
                    <a:lnTo>
                      <a:pt x="120"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8" y="100"/>
                    </a:lnTo>
                    <a:lnTo>
                      <a:pt x="54" y="100"/>
                    </a:lnTo>
                    <a:lnTo>
                      <a:pt x="52" y="102"/>
                    </a:lnTo>
                    <a:lnTo>
                      <a:pt x="50" y="106"/>
                    </a:lnTo>
                    <a:lnTo>
                      <a:pt x="48" y="110"/>
                    </a:lnTo>
                    <a:lnTo>
                      <a:pt x="48" y="122"/>
                    </a:lnTo>
                    <a:lnTo>
                      <a:pt x="48" y="122"/>
                    </a:lnTo>
                    <a:lnTo>
                      <a:pt x="50" y="126"/>
                    </a:lnTo>
                    <a:lnTo>
                      <a:pt x="52" y="128"/>
                    </a:lnTo>
                    <a:lnTo>
                      <a:pt x="54" y="130"/>
                    </a:lnTo>
                    <a:lnTo>
                      <a:pt x="58" y="132"/>
                    </a:lnTo>
                    <a:lnTo>
                      <a:pt x="72" y="132"/>
                    </a:lnTo>
                    <a:lnTo>
                      <a:pt x="72" y="132"/>
                    </a:lnTo>
                    <a:lnTo>
                      <a:pt x="74" y="130"/>
                    </a:lnTo>
                    <a:lnTo>
                      <a:pt x="78" y="128"/>
                    </a:lnTo>
                    <a:lnTo>
                      <a:pt x="80" y="126"/>
                    </a:lnTo>
                    <a:lnTo>
                      <a:pt x="82" y="122"/>
                    </a:lnTo>
                    <a:lnTo>
                      <a:pt x="82" y="110"/>
                    </a:lnTo>
                    <a:close/>
                    <a:moveTo>
                      <a:pt x="120" y="148"/>
                    </a:moveTo>
                    <a:lnTo>
                      <a:pt x="106" y="148"/>
                    </a:lnTo>
                    <a:lnTo>
                      <a:pt x="106" y="148"/>
                    </a:lnTo>
                    <a:lnTo>
                      <a:pt x="102" y="148"/>
                    </a:lnTo>
                    <a:lnTo>
                      <a:pt x="100" y="150"/>
                    </a:lnTo>
                    <a:lnTo>
                      <a:pt x="98" y="154"/>
                    </a:lnTo>
                    <a:lnTo>
                      <a:pt x="96" y="158"/>
                    </a:lnTo>
                    <a:lnTo>
                      <a:pt x="96" y="170"/>
                    </a:lnTo>
                    <a:lnTo>
                      <a:pt x="96" y="170"/>
                    </a:lnTo>
                    <a:lnTo>
                      <a:pt x="98" y="174"/>
                    </a:lnTo>
                    <a:lnTo>
                      <a:pt x="100" y="176"/>
                    </a:lnTo>
                    <a:lnTo>
                      <a:pt x="102" y="178"/>
                    </a:lnTo>
                    <a:lnTo>
                      <a:pt x="106" y="180"/>
                    </a:lnTo>
                    <a:lnTo>
                      <a:pt x="120" y="180"/>
                    </a:lnTo>
                    <a:lnTo>
                      <a:pt x="120" y="180"/>
                    </a:lnTo>
                    <a:lnTo>
                      <a:pt x="122" y="178"/>
                    </a:lnTo>
                    <a:lnTo>
                      <a:pt x="126" y="176"/>
                    </a:lnTo>
                    <a:lnTo>
                      <a:pt x="128" y="174"/>
                    </a:lnTo>
                    <a:lnTo>
                      <a:pt x="130" y="170"/>
                    </a:lnTo>
                    <a:lnTo>
                      <a:pt x="130" y="158"/>
                    </a:lnTo>
                    <a:lnTo>
                      <a:pt x="130" y="158"/>
                    </a:lnTo>
                    <a:lnTo>
                      <a:pt x="128" y="154"/>
                    </a:lnTo>
                    <a:lnTo>
                      <a:pt x="126" y="150"/>
                    </a:lnTo>
                    <a:lnTo>
                      <a:pt x="122" y="148"/>
                    </a:lnTo>
                    <a:lnTo>
                      <a:pt x="120" y="148"/>
                    </a:lnTo>
                    <a:lnTo>
                      <a:pt x="120" y="148"/>
                    </a:lnTo>
                    <a:close/>
                    <a:moveTo>
                      <a:pt x="72" y="148"/>
                    </a:moveTo>
                    <a:lnTo>
                      <a:pt x="58" y="148"/>
                    </a:lnTo>
                    <a:lnTo>
                      <a:pt x="58" y="148"/>
                    </a:lnTo>
                    <a:lnTo>
                      <a:pt x="54" y="148"/>
                    </a:lnTo>
                    <a:lnTo>
                      <a:pt x="52" y="150"/>
                    </a:lnTo>
                    <a:lnTo>
                      <a:pt x="50" y="154"/>
                    </a:lnTo>
                    <a:lnTo>
                      <a:pt x="48" y="158"/>
                    </a:lnTo>
                    <a:lnTo>
                      <a:pt x="48" y="170"/>
                    </a:lnTo>
                    <a:lnTo>
                      <a:pt x="48" y="170"/>
                    </a:lnTo>
                    <a:lnTo>
                      <a:pt x="50" y="174"/>
                    </a:lnTo>
                    <a:lnTo>
                      <a:pt x="52" y="176"/>
                    </a:lnTo>
                    <a:lnTo>
                      <a:pt x="54" y="178"/>
                    </a:lnTo>
                    <a:lnTo>
                      <a:pt x="58" y="180"/>
                    </a:lnTo>
                    <a:lnTo>
                      <a:pt x="72" y="180"/>
                    </a:lnTo>
                    <a:lnTo>
                      <a:pt x="72" y="180"/>
                    </a:lnTo>
                    <a:lnTo>
                      <a:pt x="74" y="178"/>
                    </a:lnTo>
                    <a:lnTo>
                      <a:pt x="78" y="176"/>
                    </a:lnTo>
                    <a:lnTo>
                      <a:pt x="80" y="174"/>
                    </a:lnTo>
                    <a:lnTo>
                      <a:pt x="82" y="170"/>
                    </a:lnTo>
                    <a:lnTo>
                      <a:pt x="82" y="158"/>
                    </a:lnTo>
                    <a:lnTo>
                      <a:pt x="82" y="158"/>
                    </a:lnTo>
                    <a:lnTo>
                      <a:pt x="80" y="154"/>
                    </a:lnTo>
                    <a:lnTo>
                      <a:pt x="78" y="150"/>
                    </a:lnTo>
                    <a:lnTo>
                      <a:pt x="74" y="148"/>
                    </a:lnTo>
                    <a:lnTo>
                      <a:pt x="72" y="148"/>
                    </a:lnTo>
                    <a:lnTo>
                      <a:pt x="72" y="148"/>
                    </a:lnTo>
                    <a:close/>
                    <a:moveTo>
                      <a:pt x="216" y="348"/>
                    </a:moveTo>
                    <a:lnTo>
                      <a:pt x="216" y="348"/>
                    </a:lnTo>
                    <a:lnTo>
                      <a:pt x="216" y="348"/>
                    </a:lnTo>
                    <a:lnTo>
                      <a:pt x="216" y="348"/>
                    </a:lnTo>
                    <a:lnTo>
                      <a:pt x="210" y="354"/>
                    </a:lnTo>
                    <a:lnTo>
                      <a:pt x="202" y="360"/>
                    </a:lnTo>
                    <a:lnTo>
                      <a:pt x="194" y="362"/>
                    </a:lnTo>
                    <a:lnTo>
                      <a:pt x="184" y="364"/>
                    </a:lnTo>
                    <a:lnTo>
                      <a:pt x="40" y="364"/>
                    </a:lnTo>
                    <a:lnTo>
                      <a:pt x="40" y="364"/>
                    </a:lnTo>
                    <a:lnTo>
                      <a:pt x="32" y="364"/>
                    </a:lnTo>
                    <a:lnTo>
                      <a:pt x="26" y="360"/>
                    </a:lnTo>
                    <a:lnTo>
                      <a:pt x="18" y="358"/>
                    </a:lnTo>
                    <a:lnTo>
                      <a:pt x="12" y="352"/>
                    </a:lnTo>
                    <a:lnTo>
                      <a:pt x="8" y="346"/>
                    </a:lnTo>
                    <a:lnTo>
                      <a:pt x="4" y="340"/>
                    </a:lnTo>
                    <a:lnTo>
                      <a:pt x="2" y="332"/>
                    </a:lnTo>
                    <a:lnTo>
                      <a:pt x="0" y="324"/>
                    </a:lnTo>
                    <a:lnTo>
                      <a:pt x="0" y="40"/>
                    </a:lnTo>
                    <a:lnTo>
                      <a:pt x="0" y="40"/>
                    </a:lnTo>
                    <a:lnTo>
                      <a:pt x="2" y="32"/>
                    </a:lnTo>
                    <a:lnTo>
                      <a:pt x="4" y="24"/>
                    </a:lnTo>
                    <a:lnTo>
                      <a:pt x="8" y="18"/>
                    </a:lnTo>
                    <a:lnTo>
                      <a:pt x="12" y="12"/>
                    </a:lnTo>
                    <a:lnTo>
                      <a:pt x="18" y="6"/>
                    </a:lnTo>
                    <a:lnTo>
                      <a:pt x="26" y="4"/>
                    </a:lnTo>
                    <a:lnTo>
                      <a:pt x="32" y="0"/>
                    </a:lnTo>
                    <a:lnTo>
                      <a:pt x="40" y="0"/>
                    </a:lnTo>
                    <a:lnTo>
                      <a:pt x="184" y="0"/>
                    </a:lnTo>
                    <a:lnTo>
                      <a:pt x="184" y="0"/>
                    </a:lnTo>
                    <a:lnTo>
                      <a:pt x="192" y="0"/>
                    </a:lnTo>
                    <a:lnTo>
                      <a:pt x="200" y="4"/>
                    </a:lnTo>
                    <a:lnTo>
                      <a:pt x="208" y="6"/>
                    </a:lnTo>
                    <a:lnTo>
                      <a:pt x="214" y="12"/>
                    </a:lnTo>
                    <a:lnTo>
                      <a:pt x="218" y="18"/>
                    </a:lnTo>
                    <a:lnTo>
                      <a:pt x="222" y="24"/>
                    </a:lnTo>
                    <a:lnTo>
                      <a:pt x="224" y="32"/>
                    </a:lnTo>
                    <a:lnTo>
                      <a:pt x="224" y="40"/>
                    </a:lnTo>
                    <a:lnTo>
                      <a:pt x="224" y="158"/>
                    </a:lnTo>
                    <a:lnTo>
                      <a:pt x="224" y="158"/>
                    </a:lnTo>
                    <a:lnTo>
                      <a:pt x="224" y="158"/>
                    </a:lnTo>
                    <a:lnTo>
                      <a:pt x="224" y="158"/>
                    </a:lnTo>
                    <a:lnTo>
                      <a:pt x="218" y="154"/>
                    </a:lnTo>
                    <a:lnTo>
                      <a:pt x="212" y="150"/>
                    </a:lnTo>
                    <a:lnTo>
                      <a:pt x="206" y="148"/>
                    </a:lnTo>
                    <a:lnTo>
                      <a:pt x="198" y="148"/>
                    </a:lnTo>
                    <a:lnTo>
                      <a:pt x="198" y="148"/>
                    </a:lnTo>
                    <a:lnTo>
                      <a:pt x="194" y="148"/>
                    </a:lnTo>
                    <a:lnTo>
                      <a:pt x="194" y="40"/>
                    </a:lnTo>
                    <a:lnTo>
                      <a:pt x="194" y="40"/>
                    </a:lnTo>
                    <a:lnTo>
                      <a:pt x="194" y="36"/>
                    </a:lnTo>
                    <a:lnTo>
                      <a:pt x="192" y="32"/>
                    </a:lnTo>
                    <a:lnTo>
                      <a:pt x="188" y="30"/>
                    </a:lnTo>
                    <a:lnTo>
                      <a:pt x="184" y="30"/>
                    </a:lnTo>
                    <a:lnTo>
                      <a:pt x="40" y="30"/>
                    </a:lnTo>
                    <a:lnTo>
                      <a:pt x="40" y="30"/>
                    </a:lnTo>
                    <a:lnTo>
                      <a:pt x="36" y="30"/>
                    </a:lnTo>
                    <a:lnTo>
                      <a:pt x="34" y="32"/>
                    </a:lnTo>
                    <a:lnTo>
                      <a:pt x="32" y="36"/>
                    </a:lnTo>
                    <a:lnTo>
                      <a:pt x="30" y="40"/>
                    </a:lnTo>
                    <a:lnTo>
                      <a:pt x="30" y="270"/>
                    </a:lnTo>
                    <a:lnTo>
                      <a:pt x="30" y="270"/>
                    </a:lnTo>
                    <a:lnTo>
                      <a:pt x="32" y="274"/>
                    </a:lnTo>
                    <a:lnTo>
                      <a:pt x="34" y="276"/>
                    </a:lnTo>
                    <a:lnTo>
                      <a:pt x="36" y="278"/>
                    </a:lnTo>
                    <a:lnTo>
                      <a:pt x="40" y="280"/>
                    </a:lnTo>
                    <a:lnTo>
                      <a:pt x="110" y="280"/>
                    </a:lnTo>
                    <a:lnTo>
                      <a:pt x="156" y="324"/>
                    </a:lnTo>
                    <a:lnTo>
                      <a:pt x="156" y="324"/>
                    </a:lnTo>
                    <a:lnTo>
                      <a:pt x="160" y="328"/>
                    </a:lnTo>
                    <a:lnTo>
                      <a:pt x="160" y="328"/>
                    </a:lnTo>
                    <a:lnTo>
                      <a:pt x="172" y="336"/>
                    </a:lnTo>
                    <a:lnTo>
                      <a:pt x="186" y="342"/>
                    </a:lnTo>
                    <a:lnTo>
                      <a:pt x="200" y="346"/>
                    </a:lnTo>
                    <a:lnTo>
                      <a:pt x="216" y="348"/>
                    </a:lnTo>
                    <a:lnTo>
                      <a:pt x="216" y="348"/>
                    </a:lnTo>
                    <a:close/>
                    <a:moveTo>
                      <a:pt x="132" y="324"/>
                    </a:moveTo>
                    <a:lnTo>
                      <a:pt x="132" y="324"/>
                    </a:lnTo>
                    <a:lnTo>
                      <a:pt x="132" y="316"/>
                    </a:lnTo>
                    <a:lnTo>
                      <a:pt x="126" y="310"/>
                    </a:lnTo>
                    <a:lnTo>
                      <a:pt x="120" y="304"/>
                    </a:lnTo>
                    <a:lnTo>
                      <a:pt x="112" y="304"/>
                    </a:lnTo>
                    <a:lnTo>
                      <a:pt x="112" y="304"/>
                    </a:lnTo>
                    <a:lnTo>
                      <a:pt x="106" y="304"/>
                    </a:lnTo>
                    <a:lnTo>
                      <a:pt x="98" y="310"/>
                    </a:lnTo>
                    <a:lnTo>
                      <a:pt x="94" y="316"/>
                    </a:lnTo>
                    <a:lnTo>
                      <a:pt x="92" y="324"/>
                    </a:lnTo>
                    <a:lnTo>
                      <a:pt x="92" y="324"/>
                    </a:lnTo>
                    <a:lnTo>
                      <a:pt x="94" y="330"/>
                    </a:lnTo>
                    <a:lnTo>
                      <a:pt x="98" y="338"/>
                    </a:lnTo>
                    <a:lnTo>
                      <a:pt x="106" y="342"/>
                    </a:lnTo>
                    <a:lnTo>
                      <a:pt x="112" y="342"/>
                    </a:lnTo>
                    <a:lnTo>
                      <a:pt x="112" y="342"/>
                    </a:lnTo>
                    <a:lnTo>
                      <a:pt x="120" y="342"/>
                    </a:lnTo>
                    <a:lnTo>
                      <a:pt x="126" y="338"/>
                    </a:lnTo>
                    <a:lnTo>
                      <a:pt x="132" y="330"/>
                    </a:lnTo>
                    <a:lnTo>
                      <a:pt x="132" y="324"/>
                    </a:lnTo>
                    <a:lnTo>
                      <a:pt x="132" y="324"/>
                    </a:lnTo>
                    <a:close/>
                    <a:moveTo>
                      <a:pt x="288" y="256"/>
                    </a:moveTo>
                    <a:lnTo>
                      <a:pt x="288" y="256"/>
                    </a:lnTo>
                    <a:lnTo>
                      <a:pt x="288" y="256"/>
                    </a:lnTo>
                    <a:lnTo>
                      <a:pt x="288" y="200"/>
                    </a:lnTo>
                    <a:lnTo>
                      <a:pt x="288" y="200"/>
                    </a:lnTo>
                    <a:lnTo>
                      <a:pt x="286" y="192"/>
                    </a:lnTo>
                    <a:lnTo>
                      <a:pt x="282" y="188"/>
                    </a:lnTo>
                    <a:lnTo>
                      <a:pt x="276" y="184"/>
                    </a:lnTo>
                    <a:lnTo>
                      <a:pt x="270" y="182"/>
                    </a:lnTo>
                    <a:lnTo>
                      <a:pt x="270" y="182"/>
                    </a:lnTo>
                    <a:lnTo>
                      <a:pt x="264" y="182"/>
                    </a:lnTo>
                    <a:lnTo>
                      <a:pt x="258" y="186"/>
                    </a:lnTo>
                    <a:lnTo>
                      <a:pt x="254" y="190"/>
                    </a:lnTo>
                    <a:lnTo>
                      <a:pt x="252" y="196"/>
                    </a:lnTo>
                    <a:lnTo>
                      <a:pt x="252" y="190"/>
                    </a:lnTo>
                    <a:lnTo>
                      <a:pt x="252" y="190"/>
                    </a:lnTo>
                    <a:lnTo>
                      <a:pt x="250" y="184"/>
                    </a:lnTo>
                    <a:lnTo>
                      <a:pt x="246" y="178"/>
                    </a:lnTo>
                    <a:lnTo>
                      <a:pt x="242" y="174"/>
                    </a:lnTo>
                    <a:lnTo>
                      <a:pt x="234" y="172"/>
                    </a:lnTo>
                    <a:lnTo>
                      <a:pt x="234" y="172"/>
                    </a:lnTo>
                    <a:lnTo>
                      <a:pt x="228" y="174"/>
                    </a:lnTo>
                    <a:lnTo>
                      <a:pt x="222" y="176"/>
                    </a:lnTo>
                    <a:lnTo>
                      <a:pt x="218" y="180"/>
                    </a:lnTo>
                    <a:lnTo>
                      <a:pt x="216" y="186"/>
                    </a:lnTo>
                    <a:lnTo>
                      <a:pt x="216" y="182"/>
                    </a:lnTo>
                    <a:lnTo>
                      <a:pt x="216" y="182"/>
                    </a:lnTo>
                    <a:lnTo>
                      <a:pt x="214" y="174"/>
                    </a:lnTo>
                    <a:lnTo>
                      <a:pt x="212" y="168"/>
                    </a:lnTo>
                    <a:lnTo>
                      <a:pt x="206" y="164"/>
                    </a:lnTo>
                    <a:lnTo>
                      <a:pt x="198" y="164"/>
                    </a:lnTo>
                    <a:lnTo>
                      <a:pt x="198" y="164"/>
                    </a:lnTo>
                    <a:lnTo>
                      <a:pt x="192" y="164"/>
                    </a:lnTo>
                    <a:lnTo>
                      <a:pt x="186" y="168"/>
                    </a:lnTo>
                    <a:lnTo>
                      <a:pt x="182" y="172"/>
                    </a:lnTo>
                    <a:lnTo>
                      <a:pt x="180" y="176"/>
                    </a:lnTo>
                    <a:lnTo>
                      <a:pt x="180" y="118"/>
                    </a:lnTo>
                    <a:lnTo>
                      <a:pt x="180" y="118"/>
                    </a:lnTo>
                    <a:lnTo>
                      <a:pt x="180" y="110"/>
                    </a:lnTo>
                    <a:lnTo>
                      <a:pt x="176" y="104"/>
                    </a:lnTo>
                    <a:lnTo>
                      <a:pt x="170" y="100"/>
                    </a:lnTo>
                    <a:lnTo>
                      <a:pt x="162" y="100"/>
                    </a:lnTo>
                    <a:lnTo>
                      <a:pt x="162" y="100"/>
                    </a:lnTo>
                    <a:lnTo>
                      <a:pt x="156" y="100"/>
                    </a:lnTo>
                    <a:lnTo>
                      <a:pt x="150" y="104"/>
                    </a:lnTo>
                    <a:lnTo>
                      <a:pt x="146" y="110"/>
                    </a:lnTo>
                    <a:lnTo>
                      <a:pt x="144" y="118"/>
                    </a:lnTo>
                    <a:lnTo>
                      <a:pt x="144" y="238"/>
                    </a:lnTo>
                    <a:lnTo>
                      <a:pt x="118" y="212"/>
                    </a:lnTo>
                    <a:lnTo>
                      <a:pt x="118" y="212"/>
                    </a:lnTo>
                    <a:lnTo>
                      <a:pt x="112" y="208"/>
                    </a:lnTo>
                    <a:lnTo>
                      <a:pt x="104" y="206"/>
                    </a:lnTo>
                    <a:lnTo>
                      <a:pt x="98" y="208"/>
                    </a:lnTo>
                    <a:lnTo>
                      <a:pt x="92" y="212"/>
                    </a:lnTo>
                    <a:lnTo>
                      <a:pt x="92" y="212"/>
                    </a:lnTo>
                    <a:lnTo>
                      <a:pt x="88" y="218"/>
                    </a:lnTo>
                    <a:lnTo>
                      <a:pt x="86" y="224"/>
                    </a:lnTo>
                    <a:lnTo>
                      <a:pt x="88" y="232"/>
                    </a:lnTo>
                    <a:lnTo>
                      <a:pt x="92" y="238"/>
                    </a:lnTo>
                    <a:lnTo>
                      <a:pt x="166" y="312"/>
                    </a:lnTo>
                    <a:lnTo>
                      <a:pt x="166" y="312"/>
                    </a:lnTo>
                    <a:lnTo>
                      <a:pt x="170" y="314"/>
                    </a:lnTo>
                    <a:lnTo>
                      <a:pt x="170" y="314"/>
                    </a:lnTo>
                    <a:lnTo>
                      <a:pt x="180" y="322"/>
                    </a:lnTo>
                    <a:lnTo>
                      <a:pt x="190" y="328"/>
                    </a:lnTo>
                    <a:lnTo>
                      <a:pt x="204" y="330"/>
                    </a:lnTo>
                    <a:lnTo>
                      <a:pt x="216" y="332"/>
                    </a:lnTo>
                    <a:lnTo>
                      <a:pt x="216" y="332"/>
                    </a:lnTo>
                    <a:lnTo>
                      <a:pt x="230" y="330"/>
                    </a:lnTo>
                    <a:lnTo>
                      <a:pt x="244" y="326"/>
                    </a:lnTo>
                    <a:lnTo>
                      <a:pt x="256" y="320"/>
                    </a:lnTo>
                    <a:lnTo>
                      <a:pt x="268" y="312"/>
                    </a:lnTo>
                    <a:lnTo>
                      <a:pt x="276" y="300"/>
                    </a:lnTo>
                    <a:lnTo>
                      <a:pt x="282" y="288"/>
                    </a:lnTo>
                    <a:lnTo>
                      <a:pt x="286" y="274"/>
                    </a:lnTo>
                    <a:lnTo>
                      <a:pt x="288" y="260"/>
                    </a:lnTo>
                    <a:lnTo>
                      <a:pt x="288" y="260"/>
                    </a:lnTo>
                    <a:lnTo>
                      <a:pt x="288" y="256"/>
                    </a:lnTo>
                    <a:lnTo>
                      <a:pt x="288" y="256"/>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grpSp>
        <p:grpSp>
          <p:nvGrpSpPr>
            <p:cNvPr id="9" name="Group 8"/>
            <p:cNvGrpSpPr/>
            <p:nvPr/>
          </p:nvGrpSpPr>
          <p:grpSpPr>
            <a:xfrm>
              <a:off x="3160672" y="2401612"/>
              <a:ext cx="2237416" cy="3043612"/>
              <a:chOff x="3160776" y="2401612"/>
              <a:chExt cx="2237416" cy="3043612"/>
            </a:xfrm>
          </p:grpSpPr>
          <p:grpSp>
            <p:nvGrpSpPr>
              <p:cNvPr id="64" name="Group 63"/>
              <p:cNvGrpSpPr/>
              <p:nvPr/>
            </p:nvGrpSpPr>
            <p:grpSpPr>
              <a:xfrm>
                <a:off x="3160776" y="2401612"/>
                <a:ext cx="2237416" cy="3043612"/>
                <a:chOff x="678401" y="1609478"/>
                <a:chExt cx="1530000" cy="1872091"/>
              </a:xfrm>
            </p:grpSpPr>
            <p:sp>
              <p:nvSpPr>
                <p:cNvPr id="65" name="AutoShape 3"/>
                <p:cNvSpPr>
                  <a:spLocks noChangeArrowheads="1"/>
                </p:cNvSpPr>
                <p:nvPr/>
              </p:nvSpPr>
              <p:spPr bwMode="auto">
                <a:xfrm rot="16200000" flipH="1">
                  <a:off x="1146526" y="1141354"/>
                  <a:ext cx="593609" cy="1529858"/>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09" h="1477802">
                      <a:moveTo>
                        <a:pt x="0" y="0"/>
                      </a:moveTo>
                      <a:lnTo>
                        <a:pt x="373838" y="0"/>
                      </a:lnTo>
                      <a:lnTo>
                        <a:pt x="593609" y="747613"/>
                      </a:lnTo>
                      <a:lnTo>
                        <a:pt x="373838" y="1477802"/>
                      </a:lnTo>
                      <a:lnTo>
                        <a:pt x="0" y="1477802"/>
                      </a:lnTo>
                      <a:lnTo>
                        <a:pt x="0" y="0"/>
                      </a:lnTo>
                      <a:close/>
                    </a:path>
                  </a:pathLst>
                </a:custGeom>
                <a:solidFill>
                  <a:srgbClr val="602320"/>
                </a:solidFill>
                <a:ln w="12700">
                  <a:solidFill>
                    <a:srgbClr val="602320"/>
                  </a:solidFill>
                  <a:miter lim="800000"/>
                  <a:headEnd/>
                  <a:tailEnd/>
                </a:ln>
              </p:spPr>
              <p:txBody>
                <a:bodyPr vert="eaVert" lIns="52153" tIns="52153" rIns="52153" bIns="52153">
                  <a:noAutofit/>
                </a:bodyPr>
                <a:lstStyle/>
                <a:p>
                  <a:pPr algn="ctr" defTabSz="1042988" eaLnBrk="0" hangingPunct="0">
                    <a:spcAft>
                      <a:spcPts val="400"/>
                    </a:spcAft>
                  </a:pPr>
                  <a:r>
                    <a:rPr lang="en-GB" sz="1400" b="1" dirty="0" smtClean="0">
                      <a:solidFill>
                        <a:srgbClr val="FFFFFF"/>
                      </a:solidFill>
                      <a:latin typeface="Georgia" pitchFamily="18" charset="0"/>
                      <a:cs typeface="Arial" pitchFamily="34" charset="0"/>
                    </a:rPr>
                    <a:t>Easy publication and collaboration</a:t>
                  </a:r>
                  <a:endParaRPr lang="en-GB" sz="1400" b="1" i="1" dirty="0">
                    <a:solidFill>
                      <a:srgbClr val="FFFFFF"/>
                    </a:solidFill>
                    <a:latin typeface="Georgia" pitchFamily="18" charset="0"/>
                    <a:cs typeface="Arial" pitchFamily="34" charset="0"/>
                  </a:endParaRPr>
                </a:p>
              </p:txBody>
            </p:sp>
            <p:sp>
              <p:nvSpPr>
                <p:cNvPr id="66" name="Freeform 4"/>
                <p:cNvSpPr>
                  <a:spLocks/>
                </p:cNvSpPr>
                <p:nvPr/>
              </p:nvSpPr>
              <p:spPr bwMode="auto">
                <a:xfrm>
                  <a:off x="678401" y="2042290"/>
                  <a:ext cx="1530000" cy="1439279"/>
                </a:xfrm>
                <a:custGeom>
                  <a:avLst/>
                  <a:gdLst>
                    <a:gd name="T0" fmla="*/ 2147483647 w 1590"/>
                    <a:gd name="T1" fmla="*/ 0 h 1901"/>
                    <a:gd name="T2" fmla="*/ 2147483647 w 1590"/>
                    <a:gd name="T3" fmla="*/ 2147483647 h 1901"/>
                    <a:gd name="T4" fmla="*/ 2147483647 w 1590"/>
                    <a:gd name="T5" fmla="*/ 0 h 1901"/>
                    <a:gd name="T6" fmla="*/ 2147483647 w 1590"/>
                    <a:gd name="T7" fmla="*/ 2147483647 h 1901"/>
                    <a:gd name="T8" fmla="*/ 0 w 1590"/>
                    <a:gd name="T9" fmla="*/ 2147483647 h 1901"/>
                    <a:gd name="T10" fmla="*/ 2147483647 w 1590"/>
                    <a:gd name="T11" fmla="*/ 2147483647 h 1901"/>
                    <a:gd name="T12" fmla="*/ 2147483647 w 1590"/>
                    <a:gd name="T13" fmla="*/ 2147483647 h 1901"/>
                    <a:gd name="T14" fmla="*/ 2147483647 w 1590"/>
                    <a:gd name="T15" fmla="*/ 2147483647 h 1901"/>
                    <a:gd name="T16" fmla="*/ 2147483647 w 1590"/>
                    <a:gd name="T17" fmla="*/ 0 h 1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0"/>
                    <a:gd name="T28" fmla="*/ 0 h 1901"/>
                    <a:gd name="T29" fmla="*/ 1590 w 1590"/>
                    <a:gd name="T30" fmla="*/ 1901 h 1901"/>
                    <a:gd name="connsiteX0" fmla="*/ 25 w 9994"/>
                    <a:gd name="connsiteY0" fmla="*/ 0 h 9995"/>
                    <a:gd name="connsiteX1" fmla="*/ 5013 w 9994"/>
                    <a:gd name="connsiteY1" fmla="*/ 1273 h 9995"/>
                    <a:gd name="connsiteX2" fmla="*/ 9994 w 9994"/>
                    <a:gd name="connsiteY2" fmla="*/ 0 h 9995"/>
                    <a:gd name="connsiteX3" fmla="*/ 9994 w 9994"/>
                    <a:gd name="connsiteY3" fmla="*/ 9995 h 9995"/>
                    <a:gd name="connsiteX4" fmla="*/ 0 w 9994"/>
                    <a:gd name="connsiteY4" fmla="*/ 9995 h 9995"/>
                    <a:gd name="connsiteX5" fmla="*/ 151 w 9994"/>
                    <a:gd name="connsiteY5" fmla="*/ 9995 h 9995"/>
                    <a:gd name="connsiteX6" fmla="*/ 50 w 9994"/>
                    <a:gd name="connsiteY6" fmla="*/ 9995 h 9995"/>
                    <a:gd name="connsiteX7" fmla="*/ 25 w 9994"/>
                    <a:gd name="connsiteY7" fmla="*/ 9995 h 9995"/>
                    <a:gd name="connsiteX8" fmla="*/ 25 w 9994"/>
                    <a:gd name="connsiteY8" fmla="*/ 0 h 9995"/>
                    <a:gd name="connsiteX0" fmla="*/ 25 w 10000"/>
                    <a:gd name="connsiteY0" fmla="*/ 0 h 10000"/>
                    <a:gd name="connsiteX1" fmla="*/ 5075 w 10000"/>
                    <a:gd name="connsiteY1" fmla="*/ 1516 h 10000"/>
                    <a:gd name="connsiteX2" fmla="*/ 10000 w 10000"/>
                    <a:gd name="connsiteY2" fmla="*/ 0 h 10000"/>
                    <a:gd name="connsiteX3" fmla="*/ 10000 w 10000"/>
                    <a:gd name="connsiteY3" fmla="*/ 10000 h 10000"/>
                    <a:gd name="connsiteX4" fmla="*/ 0 w 10000"/>
                    <a:gd name="connsiteY4" fmla="*/ 10000 h 10000"/>
                    <a:gd name="connsiteX5" fmla="*/ 151 w 10000"/>
                    <a:gd name="connsiteY5" fmla="*/ 10000 h 10000"/>
                    <a:gd name="connsiteX6" fmla="*/ 50 w 10000"/>
                    <a:gd name="connsiteY6" fmla="*/ 10000 h 10000"/>
                    <a:gd name="connsiteX7" fmla="*/ 25 w 10000"/>
                    <a:gd name="connsiteY7" fmla="*/ 10000 h 10000"/>
                    <a:gd name="connsiteX8" fmla="*/ 25 w 10000"/>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25" y="0"/>
                      </a:moveTo>
                      <a:lnTo>
                        <a:pt x="5075" y="1516"/>
                      </a:lnTo>
                      <a:lnTo>
                        <a:pt x="10000" y="0"/>
                      </a:lnTo>
                      <a:lnTo>
                        <a:pt x="10000" y="10000"/>
                      </a:lnTo>
                      <a:lnTo>
                        <a:pt x="0" y="10000"/>
                      </a:lnTo>
                      <a:lnTo>
                        <a:pt x="151" y="10000"/>
                      </a:lnTo>
                      <a:lnTo>
                        <a:pt x="50" y="10000"/>
                      </a:lnTo>
                      <a:lnTo>
                        <a:pt x="25" y="10000"/>
                      </a:lnTo>
                      <a:lnTo>
                        <a:pt x="25" y="0"/>
                      </a:lnTo>
                    </a:path>
                  </a:pathLst>
                </a:custGeom>
                <a:noFill/>
                <a:ln w="12700" cap="rnd">
                  <a:solidFill>
                    <a:srgbClr val="602320"/>
                  </a:solidFill>
                  <a:round/>
                  <a:headEnd/>
                  <a:tailEnd/>
                </a:ln>
              </p:spPr>
              <p:txBody>
                <a:bodyPr lIns="52153" tIns="52153" rIns="52153" bIns="52153">
                  <a:noAutofit/>
                </a:bodyPr>
                <a:lstStyle/>
                <a:p>
                  <a:pPr defTabSz="1042988">
                    <a:spcAft>
                      <a:spcPts val="400"/>
                    </a:spcAft>
                  </a:pPr>
                  <a:endParaRPr lang="en-GB" sz="1200" dirty="0">
                    <a:solidFill>
                      <a:srgbClr val="FFFFFF"/>
                    </a:solidFill>
                    <a:latin typeface="Georgia" pitchFamily="18" charset="0"/>
                    <a:cs typeface="Arial" pitchFamily="34" charset="0"/>
                  </a:endParaRPr>
                </a:p>
              </p:txBody>
            </p:sp>
            <p:sp>
              <p:nvSpPr>
                <p:cNvPr id="67" name="Rectangle 11"/>
                <p:cNvSpPr>
                  <a:spLocks noChangeArrowheads="1"/>
                </p:cNvSpPr>
                <p:nvPr/>
              </p:nvSpPr>
              <p:spPr bwMode="auto">
                <a:xfrm>
                  <a:off x="767395" y="2328289"/>
                  <a:ext cx="1313729" cy="980243"/>
                </a:xfrm>
                <a:prstGeom prst="rect">
                  <a:avLst/>
                </a:prstGeom>
                <a:noFill/>
                <a:ln w="12700">
                  <a:noFill/>
                  <a:miter lim="800000"/>
                  <a:headEnd/>
                  <a:tailEnd/>
                </a:ln>
                <a:effectLst/>
              </p:spPr>
              <p:txBody>
                <a:bodyPr lIns="0" tIns="0" rIns="0" bIns="0">
                  <a:noAutofit/>
                </a:bodyPr>
                <a:lstStyle/>
                <a:p>
                  <a:pPr marL="231775" lvl="1" indent="-231775" defTabSz="995363" eaLnBrk="0" hangingPunct="0">
                    <a:spcAft>
                      <a:spcPts val="400"/>
                    </a:spcAft>
                    <a:buSzPct val="100000"/>
                    <a:buFont typeface="Arial" pitchFamily="34" charset="0"/>
                    <a:buChar char="•"/>
                    <a:defRPr/>
                  </a:pPr>
                  <a:r>
                    <a:rPr lang="en-US" sz="1400" kern="0" dirty="0" smtClean="0">
                      <a:solidFill>
                        <a:srgbClr val="000000"/>
                      </a:solidFill>
                      <a:latin typeface="Georgia" pitchFamily="18" charset="0"/>
                      <a:cs typeface="Arial" pitchFamily="34" charset="0"/>
                    </a:rPr>
                    <a:t>Publish and share an app embedded in websites</a:t>
                  </a:r>
                </a:p>
                <a:p>
                  <a:pPr marL="231775" lvl="1" indent="-231775" defTabSz="995363" eaLnBrk="0" hangingPunct="0">
                    <a:spcAft>
                      <a:spcPts val="400"/>
                    </a:spcAft>
                    <a:buSzPct val="100000"/>
                    <a:buFont typeface="Arial" pitchFamily="34" charset="0"/>
                    <a:buChar char="•"/>
                    <a:defRPr/>
                  </a:pPr>
                  <a:r>
                    <a:rPr lang="en-US" sz="1400" kern="0" dirty="0" err="1" smtClean="0">
                      <a:solidFill>
                        <a:srgbClr val="000000"/>
                      </a:solidFill>
                      <a:latin typeface="Georgia" pitchFamily="18" charset="0"/>
                      <a:cs typeface="Arial" pitchFamily="34" charset="0"/>
                    </a:rPr>
                    <a:t>Qlik</a:t>
                  </a:r>
                  <a:r>
                    <a:rPr lang="en-US" sz="1400" kern="0" dirty="0" smtClean="0">
                      <a:solidFill>
                        <a:srgbClr val="000000"/>
                      </a:solidFill>
                      <a:latin typeface="Georgia" pitchFamily="18" charset="0"/>
                      <a:cs typeface="Arial" pitchFamily="34" charset="0"/>
                    </a:rPr>
                    <a:t> cloud</a:t>
                  </a:r>
                </a:p>
                <a:p>
                  <a:pPr marL="231775" lvl="1" indent="-231775" defTabSz="995363" eaLnBrk="0" hangingPunct="0">
                    <a:spcAft>
                      <a:spcPts val="400"/>
                    </a:spcAft>
                    <a:buSzPct val="100000"/>
                    <a:buFont typeface="Arial" pitchFamily="34" charset="0"/>
                    <a:buChar char="•"/>
                    <a:defRPr/>
                  </a:pPr>
                  <a:r>
                    <a:rPr lang="en-US" sz="1400" kern="0" dirty="0" smtClean="0">
                      <a:solidFill>
                        <a:srgbClr val="000000"/>
                      </a:solidFill>
                      <a:latin typeface="Georgia" pitchFamily="18" charset="0"/>
                      <a:cs typeface="Arial" pitchFamily="34" charset="0"/>
                    </a:rPr>
                    <a:t>Pdf or image exports</a:t>
                  </a:r>
                </a:p>
                <a:p>
                  <a:pPr marL="231775" lvl="1" indent="-231775" defTabSz="995363" eaLnBrk="0" hangingPunct="0">
                    <a:spcAft>
                      <a:spcPts val="400"/>
                    </a:spcAft>
                    <a:buSzPct val="100000"/>
                    <a:buFont typeface="Arial" pitchFamily="34" charset="0"/>
                    <a:buChar char="•"/>
                    <a:defRPr/>
                  </a:pPr>
                  <a:r>
                    <a:rPr lang="en-US" sz="1400" kern="0" dirty="0" smtClean="0">
                      <a:solidFill>
                        <a:srgbClr val="000000"/>
                      </a:solidFill>
                      <a:latin typeface="Georgia" pitchFamily="18" charset="0"/>
                      <a:cs typeface="Arial" pitchFamily="34" charset="0"/>
                    </a:rPr>
                    <a:t>Data exports in current states</a:t>
                  </a:r>
                  <a:endParaRPr lang="en-US" sz="1400" kern="0" dirty="0">
                    <a:solidFill>
                      <a:srgbClr val="000000"/>
                    </a:solidFill>
                    <a:latin typeface="Georgia" pitchFamily="18" charset="0"/>
                    <a:cs typeface="Arial" pitchFamily="34" charset="0"/>
                  </a:endParaRPr>
                </a:p>
              </p:txBody>
            </p:sp>
          </p:grpSp>
          <p:sp>
            <p:nvSpPr>
              <p:cNvPr id="63" name="Freeform 4831"/>
              <p:cNvSpPr>
                <a:spLocks noEditPoints="1"/>
              </p:cNvSpPr>
              <p:nvPr/>
            </p:nvSpPr>
            <p:spPr bwMode="auto">
              <a:xfrm>
                <a:off x="4028635" y="2947694"/>
                <a:ext cx="501699" cy="270719"/>
              </a:xfrm>
              <a:custGeom>
                <a:avLst/>
                <a:gdLst>
                  <a:gd name="T0" fmla="*/ 300 w 404"/>
                  <a:gd name="T1" fmla="*/ 166 h 218"/>
                  <a:gd name="T2" fmla="*/ 288 w 404"/>
                  <a:gd name="T3" fmla="*/ 172 h 218"/>
                  <a:gd name="T4" fmla="*/ 272 w 404"/>
                  <a:gd name="T5" fmla="*/ 184 h 218"/>
                  <a:gd name="T6" fmla="*/ 252 w 404"/>
                  <a:gd name="T7" fmla="*/ 170 h 218"/>
                  <a:gd name="T8" fmla="*/ 244 w 404"/>
                  <a:gd name="T9" fmla="*/ 186 h 218"/>
                  <a:gd name="T10" fmla="*/ 232 w 404"/>
                  <a:gd name="T11" fmla="*/ 188 h 218"/>
                  <a:gd name="T12" fmla="*/ 226 w 404"/>
                  <a:gd name="T13" fmla="*/ 188 h 218"/>
                  <a:gd name="T14" fmla="*/ 216 w 404"/>
                  <a:gd name="T15" fmla="*/ 166 h 218"/>
                  <a:gd name="T16" fmla="*/ 192 w 404"/>
                  <a:gd name="T17" fmla="*/ 154 h 218"/>
                  <a:gd name="T18" fmla="*/ 178 w 404"/>
                  <a:gd name="T19" fmla="*/ 142 h 218"/>
                  <a:gd name="T20" fmla="*/ 160 w 404"/>
                  <a:gd name="T21" fmla="*/ 138 h 218"/>
                  <a:gd name="T22" fmla="*/ 134 w 404"/>
                  <a:gd name="T23" fmla="*/ 120 h 218"/>
                  <a:gd name="T24" fmla="*/ 106 w 404"/>
                  <a:gd name="T25" fmla="*/ 136 h 218"/>
                  <a:gd name="T26" fmla="*/ 74 w 404"/>
                  <a:gd name="T27" fmla="*/ 124 h 218"/>
                  <a:gd name="T28" fmla="*/ 94 w 404"/>
                  <a:gd name="T29" fmla="*/ 42 h 218"/>
                  <a:gd name="T30" fmla="*/ 138 w 404"/>
                  <a:gd name="T31" fmla="*/ 38 h 218"/>
                  <a:gd name="T32" fmla="*/ 134 w 404"/>
                  <a:gd name="T33" fmla="*/ 66 h 218"/>
                  <a:gd name="T34" fmla="*/ 150 w 404"/>
                  <a:gd name="T35" fmla="*/ 88 h 218"/>
                  <a:gd name="T36" fmla="*/ 178 w 404"/>
                  <a:gd name="T37" fmla="*/ 92 h 218"/>
                  <a:gd name="T38" fmla="*/ 288 w 404"/>
                  <a:gd name="T39" fmla="*/ 92 h 218"/>
                  <a:gd name="T40" fmla="*/ 294 w 404"/>
                  <a:gd name="T41" fmla="*/ 100 h 218"/>
                  <a:gd name="T42" fmla="*/ 320 w 404"/>
                  <a:gd name="T43" fmla="*/ 144 h 218"/>
                  <a:gd name="T44" fmla="*/ 134 w 404"/>
                  <a:gd name="T45" fmla="*/ 132 h 218"/>
                  <a:gd name="T46" fmla="*/ 118 w 404"/>
                  <a:gd name="T47" fmla="*/ 142 h 218"/>
                  <a:gd name="T48" fmla="*/ 102 w 404"/>
                  <a:gd name="T49" fmla="*/ 190 h 218"/>
                  <a:gd name="T50" fmla="*/ 118 w 404"/>
                  <a:gd name="T51" fmla="*/ 198 h 218"/>
                  <a:gd name="T52" fmla="*/ 130 w 404"/>
                  <a:gd name="T53" fmla="*/ 204 h 218"/>
                  <a:gd name="T54" fmla="*/ 146 w 404"/>
                  <a:gd name="T55" fmla="*/ 214 h 218"/>
                  <a:gd name="T56" fmla="*/ 162 w 404"/>
                  <a:gd name="T57" fmla="*/ 204 h 218"/>
                  <a:gd name="T58" fmla="*/ 174 w 404"/>
                  <a:gd name="T59" fmla="*/ 216 h 218"/>
                  <a:gd name="T60" fmla="*/ 188 w 404"/>
                  <a:gd name="T61" fmla="*/ 218 h 218"/>
                  <a:gd name="T62" fmla="*/ 208 w 404"/>
                  <a:gd name="T63" fmla="*/ 194 h 218"/>
                  <a:gd name="T64" fmla="*/ 202 w 404"/>
                  <a:gd name="T65" fmla="*/ 168 h 218"/>
                  <a:gd name="T66" fmla="*/ 182 w 404"/>
                  <a:gd name="T67" fmla="*/ 170 h 218"/>
                  <a:gd name="T68" fmla="*/ 172 w 404"/>
                  <a:gd name="T69" fmla="*/ 152 h 218"/>
                  <a:gd name="T70" fmla="*/ 156 w 404"/>
                  <a:gd name="T71" fmla="*/ 150 h 218"/>
                  <a:gd name="T72" fmla="*/ 146 w 404"/>
                  <a:gd name="T73" fmla="*/ 138 h 218"/>
                  <a:gd name="T74" fmla="*/ 378 w 404"/>
                  <a:gd name="T75" fmla="*/ 0 h 218"/>
                  <a:gd name="T76" fmla="*/ 394 w 404"/>
                  <a:gd name="T77" fmla="*/ 160 h 218"/>
                  <a:gd name="T78" fmla="*/ 402 w 404"/>
                  <a:gd name="T79" fmla="*/ 70 h 218"/>
                  <a:gd name="T80" fmla="*/ 26 w 404"/>
                  <a:gd name="T81" fmla="*/ 0 h 218"/>
                  <a:gd name="T82" fmla="*/ 0 w 404"/>
                  <a:gd name="T83" fmla="*/ 96 h 218"/>
                  <a:gd name="T84" fmla="*/ 18 w 404"/>
                  <a:gd name="T85" fmla="*/ 178 h 218"/>
                  <a:gd name="T86" fmla="*/ 96 w 404"/>
                  <a:gd name="T87" fmla="*/ 154 h 218"/>
                  <a:gd name="T88" fmla="*/ 68 w 404"/>
                  <a:gd name="T89" fmla="*/ 142 h 218"/>
                  <a:gd name="T90" fmla="*/ 74 w 404"/>
                  <a:gd name="T91" fmla="*/ 170 h 218"/>
                  <a:gd name="T92" fmla="*/ 88 w 404"/>
                  <a:gd name="T93" fmla="*/ 172 h 218"/>
                  <a:gd name="T94" fmla="*/ 306 w 404"/>
                  <a:gd name="T95" fmla="*/ 34 h 218"/>
                  <a:gd name="T96" fmla="*/ 230 w 404"/>
                  <a:gd name="T97" fmla="*/ 8 h 218"/>
                  <a:gd name="T98" fmla="*/ 192 w 404"/>
                  <a:gd name="T99" fmla="*/ 2 h 218"/>
                  <a:gd name="T100" fmla="*/ 190 w 404"/>
                  <a:gd name="T101" fmla="*/ 0 h 218"/>
                  <a:gd name="T102" fmla="*/ 182 w 404"/>
                  <a:gd name="T103" fmla="*/ 2 h 218"/>
                  <a:gd name="T104" fmla="*/ 148 w 404"/>
                  <a:gd name="T105" fmla="*/ 44 h 218"/>
                  <a:gd name="T106" fmla="*/ 156 w 404"/>
                  <a:gd name="T107" fmla="*/ 78 h 218"/>
                  <a:gd name="T108" fmla="*/ 180 w 404"/>
                  <a:gd name="T109" fmla="*/ 78 h 218"/>
                  <a:gd name="T110" fmla="*/ 292 w 404"/>
                  <a:gd name="T111" fmla="*/ 82 h 218"/>
                  <a:gd name="T112" fmla="*/ 304 w 404"/>
                  <a:gd name="T113" fmla="*/ 94 h 218"/>
                  <a:gd name="T114" fmla="*/ 328 w 404"/>
                  <a:gd name="T115" fmla="*/ 1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218">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grpSp>
        <p:grpSp>
          <p:nvGrpSpPr>
            <p:cNvPr id="8" name="Group 7"/>
            <p:cNvGrpSpPr/>
            <p:nvPr/>
          </p:nvGrpSpPr>
          <p:grpSpPr>
            <a:xfrm>
              <a:off x="5790993" y="2381337"/>
              <a:ext cx="2237416" cy="3043612"/>
              <a:chOff x="5790993" y="2381337"/>
              <a:chExt cx="2237416" cy="3043612"/>
            </a:xfrm>
          </p:grpSpPr>
          <p:grpSp>
            <p:nvGrpSpPr>
              <p:cNvPr id="68" name="Group 67"/>
              <p:cNvGrpSpPr/>
              <p:nvPr/>
            </p:nvGrpSpPr>
            <p:grpSpPr>
              <a:xfrm>
                <a:off x="5790993" y="2381337"/>
                <a:ext cx="2237416" cy="3043612"/>
                <a:chOff x="678401" y="1609478"/>
                <a:chExt cx="1530000" cy="1872091"/>
              </a:xfrm>
            </p:grpSpPr>
            <p:sp>
              <p:nvSpPr>
                <p:cNvPr id="69" name="AutoShape 3"/>
                <p:cNvSpPr>
                  <a:spLocks noChangeArrowheads="1"/>
                </p:cNvSpPr>
                <p:nvPr/>
              </p:nvSpPr>
              <p:spPr bwMode="auto">
                <a:xfrm rot="16200000" flipH="1">
                  <a:off x="1146526" y="1141354"/>
                  <a:ext cx="593609" cy="1529858"/>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09" h="1477802">
                      <a:moveTo>
                        <a:pt x="0" y="0"/>
                      </a:moveTo>
                      <a:lnTo>
                        <a:pt x="373838" y="0"/>
                      </a:lnTo>
                      <a:lnTo>
                        <a:pt x="593609" y="747613"/>
                      </a:lnTo>
                      <a:lnTo>
                        <a:pt x="373838" y="1477802"/>
                      </a:lnTo>
                      <a:lnTo>
                        <a:pt x="0" y="1477802"/>
                      </a:lnTo>
                      <a:lnTo>
                        <a:pt x="0" y="0"/>
                      </a:lnTo>
                      <a:close/>
                    </a:path>
                  </a:pathLst>
                </a:custGeom>
                <a:solidFill>
                  <a:schemeClr val="accent5"/>
                </a:solidFill>
                <a:ln w="12700">
                  <a:solidFill>
                    <a:schemeClr val="accent5"/>
                  </a:solidFill>
                  <a:miter lim="800000"/>
                  <a:headEnd/>
                  <a:tailEnd/>
                </a:ln>
              </p:spPr>
              <p:txBody>
                <a:bodyPr vert="eaVert" lIns="52153" tIns="52153" rIns="52153" bIns="52153">
                  <a:noAutofit/>
                </a:bodyPr>
                <a:lstStyle/>
                <a:p>
                  <a:pPr algn="ctr" defTabSz="1042988" eaLnBrk="0" hangingPunct="0">
                    <a:spcAft>
                      <a:spcPts val="400"/>
                    </a:spcAft>
                  </a:pPr>
                  <a:r>
                    <a:rPr lang="en-GB" sz="1400" b="1" dirty="0" smtClean="0">
                      <a:solidFill>
                        <a:srgbClr val="FFFFFF"/>
                      </a:solidFill>
                      <a:latin typeface="Georgia" pitchFamily="18" charset="0"/>
                      <a:cs typeface="Arial" pitchFamily="34" charset="0"/>
                    </a:rPr>
                    <a:t>Story telling feature</a:t>
                  </a:r>
                  <a:endParaRPr lang="en-GB" sz="1400" b="1" i="1" dirty="0">
                    <a:solidFill>
                      <a:srgbClr val="FFFFFF"/>
                    </a:solidFill>
                    <a:latin typeface="Georgia" pitchFamily="18" charset="0"/>
                    <a:cs typeface="Arial" pitchFamily="34" charset="0"/>
                  </a:endParaRPr>
                </a:p>
              </p:txBody>
            </p:sp>
            <p:sp>
              <p:nvSpPr>
                <p:cNvPr id="70" name="Freeform 4"/>
                <p:cNvSpPr>
                  <a:spLocks/>
                </p:cNvSpPr>
                <p:nvPr/>
              </p:nvSpPr>
              <p:spPr bwMode="auto">
                <a:xfrm>
                  <a:off x="678401" y="2042290"/>
                  <a:ext cx="1530000" cy="1439279"/>
                </a:xfrm>
                <a:custGeom>
                  <a:avLst/>
                  <a:gdLst>
                    <a:gd name="T0" fmla="*/ 2147483647 w 1590"/>
                    <a:gd name="T1" fmla="*/ 0 h 1901"/>
                    <a:gd name="T2" fmla="*/ 2147483647 w 1590"/>
                    <a:gd name="T3" fmla="*/ 2147483647 h 1901"/>
                    <a:gd name="T4" fmla="*/ 2147483647 w 1590"/>
                    <a:gd name="T5" fmla="*/ 0 h 1901"/>
                    <a:gd name="T6" fmla="*/ 2147483647 w 1590"/>
                    <a:gd name="T7" fmla="*/ 2147483647 h 1901"/>
                    <a:gd name="T8" fmla="*/ 0 w 1590"/>
                    <a:gd name="T9" fmla="*/ 2147483647 h 1901"/>
                    <a:gd name="T10" fmla="*/ 2147483647 w 1590"/>
                    <a:gd name="T11" fmla="*/ 2147483647 h 1901"/>
                    <a:gd name="T12" fmla="*/ 2147483647 w 1590"/>
                    <a:gd name="T13" fmla="*/ 2147483647 h 1901"/>
                    <a:gd name="T14" fmla="*/ 2147483647 w 1590"/>
                    <a:gd name="T15" fmla="*/ 2147483647 h 1901"/>
                    <a:gd name="T16" fmla="*/ 2147483647 w 1590"/>
                    <a:gd name="T17" fmla="*/ 0 h 1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0"/>
                    <a:gd name="T28" fmla="*/ 0 h 1901"/>
                    <a:gd name="T29" fmla="*/ 1590 w 1590"/>
                    <a:gd name="T30" fmla="*/ 1901 h 1901"/>
                    <a:gd name="connsiteX0" fmla="*/ 25 w 9994"/>
                    <a:gd name="connsiteY0" fmla="*/ 0 h 9995"/>
                    <a:gd name="connsiteX1" fmla="*/ 5013 w 9994"/>
                    <a:gd name="connsiteY1" fmla="*/ 1273 h 9995"/>
                    <a:gd name="connsiteX2" fmla="*/ 9994 w 9994"/>
                    <a:gd name="connsiteY2" fmla="*/ 0 h 9995"/>
                    <a:gd name="connsiteX3" fmla="*/ 9994 w 9994"/>
                    <a:gd name="connsiteY3" fmla="*/ 9995 h 9995"/>
                    <a:gd name="connsiteX4" fmla="*/ 0 w 9994"/>
                    <a:gd name="connsiteY4" fmla="*/ 9995 h 9995"/>
                    <a:gd name="connsiteX5" fmla="*/ 151 w 9994"/>
                    <a:gd name="connsiteY5" fmla="*/ 9995 h 9995"/>
                    <a:gd name="connsiteX6" fmla="*/ 50 w 9994"/>
                    <a:gd name="connsiteY6" fmla="*/ 9995 h 9995"/>
                    <a:gd name="connsiteX7" fmla="*/ 25 w 9994"/>
                    <a:gd name="connsiteY7" fmla="*/ 9995 h 9995"/>
                    <a:gd name="connsiteX8" fmla="*/ 25 w 9994"/>
                    <a:gd name="connsiteY8" fmla="*/ 0 h 9995"/>
                    <a:gd name="connsiteX0" fmla="*/ 25 w 10000"/>
                    <a:gd name="connsiteY0" fmla="*/ 0 h 10000"/>
                    <a:gd name="connsiteX1" fmla="*/ 5075 w 10000"/>
                    <a:gd name="connsiteY1" fmla="*/ 1516 h 10000"/>
                    <a:gd name="connsiteX2" fmla="*/ 10000 w 10000"/>
                    <a:gd name="connsiteY2" fmla="*/ 0 h 10000"/>
                    <a:gd name="connsiteX3" fmla="*/ 10000 w 10000"/>
                    <a:gd name="connsiteY3" fmla="*/ 10000 h 10000"/>
                    <a:gd name="connsiteX4" fmla="*/ 0 w 10000"/>
                    <a:gd name="connsiteY4" fmla="*/ 10000 h 10000"/>
                    <a:gd name="connsiteX5" fmla="*/ 151 w 10000"/>
                    <a:gd name="connsiteY5" fmla="*/ 10000 h 10000"/>
                    <a:gd name="connsiteX6" fmla="*/ 50 w 10000"/>
                    <a:gd name="connsiteY6" fmla="*/ 10000 h 10000"/>
                    <a:gd name="connsiteX7" fmla="*/ 25 w 10000"/>
                    <a:gd name="connsiteY7" fmla="*/ 10000 h 10000"/>
                    <a:gd name="connsiteX8" fmla="*/ 25 w 10000"/>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25" y="0"/>
                      </a:moveTo>
                      <a:lnTo>
                        <a:pt x="5075" y="1516"/>
                      </a:lnTo>
                      <a:lnTo>
                        <a:pt x="10000" y="0"/>
                      </a:lnTo>
                      <a:lnTo>
                        <a:pt x="10000" y="10000"/>
                      </a:lnTo>
                      <a:lnTo>
                        <a:pt x="0" y="10000"/>
                      </a:lnTo>
                      <a:lnTo>
                        <a:pt x="151" y="10000"/>
                      </a:lnTo>
                      <a:lnTo>
                        <a:pt x="50" y="10000"/>
                      </a:lnTo>
                      <a:lnTo>
                        <a:pt x="25" y="10000"/>
                      </a:lnTo>
                      <a:lnTo>
                        <a:pt x="25" y="0"/>
                      </a:lnTo>
                    </a:path>
                  </a:pathLst>
                </a:custGeom>
                <a:noFill/>
                <a:ln w="12700" cap="rnd">
                  <a:solidFill>
                    <a:schemeClr val="accent5"/>
                  </a:solidFill>
                  <a:round/>
                  <a:headEnd/>
                  <a:tailEnd/>
                </a:ln>
              </p:spPr>
              <p:txBody>
                <a:bodyPr lIns="52153" tIns="52153" rIns="52153" bIns="52153">
                  <a:noAutofit/>
                </a:bodyPr>
                <a:lstStyle/>
                <a:p>
                  <a:pPr defTabSz="1042988">
                    <a:spcAft>
                      <a:spcPts val="400"/>
                    </a:spcAft>
                  </a:pPr>
                  <a:endParaRPr lang="en-GB" sz="1200" dirty="0">
                    <a:solidFill>
                      <a:srgbClr val="FFFFFF"/>
                    </a:solidFill>
                    <a:latin typeface="Georgia" pitchFamily="18" charset="0"/>
                    <a:cs typeface="Arial" pitchFamily="34" charset="0"/>
                  </a:endParaRPr>
                </a:p>
              </p:txBody>
            </p:sp>
            <p:sp>
              <p:nvSpPr>
                <p:cNvPr id="71" name="Rectangle 11"/>
                <p:cNvSpPr>
                  <a:spLocks noChangeArrowheads="1"/>
                </p:cNvSpPr>
                <p:nvPr/>
              </p:nvSpPr>
              <p:spPr bwMode="auto">
                <a:xfrm>
                  <a:off x="767395" y="2328289"/>
                  <a:ext cx="1342507" cy="980243"/>
                </a:xfrm>
                <a:prstGeom prst="rect">
                  <a:avLst/>
                </a:prstGeom>
                <a:noFill/>
                <a:ln w="12700">
                  <a:noFill/>
                  <a:miter lim="800000"/>
                  <a:headEnd/>
                  <a:tailEnd/>
                </a:ln>
                <a:effectLst/>
              </p:spPr>
              <p:txBody>
                <a:bodyPr lIns="0" tIns="0" rIns="0" bIns="0">
                  <a:noAutofit/>
                </a:bodyPr>
                <a:lstStyle/>
                <a:p>
                  <a:pPr marL="231775" lvl="1" indent="-231775" defTabSz="995363" eaLnBrk="0" hangingPunct="0">
                    <a:spcAft>
                      <a:spcPts val="400"/>
                    </a:spcAft>
                    <a:buSzPct val="100000"/>
                    <a:buFont typeface="Arial" pitchFamily="34" charset="0"/>
                    <a:buChar char="•"/>
                    <a:defRPr/>
                  </a:pPr>
                  <a:r>
                    <a:rPr lang="en-US" sz="1400" kern="0" dirty="0" smtClean="0">
                      <a:solidFill>
                        <a:srgbClr val="000000"/>
                      </a:solidFill>
                      <a:latin typeface="Georgia" pitchFamily="18" charset="0"/>
                      <a:cs typeface="Arial" pitchFamily="34" charset="0"/>
                    </a:rPr>
                    <a:t>Provides narration to enable clear communication </a:t>
                  </a:r>
                </a:p>
                <a:p>
                  <a:pPr marL="231775" lvl="1" indent="-231775" defTabSz="995363" eaLnBrk="0" hangingPunct="0">
                    <a:spcAft>
                      <a:spcPts val="400"/>
                    </a:spcAft>
                    <a:buSzPct val="100000"/>
                    <a:buFont typeface="Arial" pitchFamily="34" charset="0"/>
                    <a:buChar char="•"/>
                    <a:defRPr/>
                  </a:pPr>
                  <a:r>
                    <a:rPr lang="en-US" sz="1400" kern="0" dirty="0" smtClean="0">
                      <a:solidFill>
                        <a:srgbClr val="000000"/>
                      </a:solidFill>
                      <a:latin typeface="Georgia" pitchFamily="18" charset="0"/>
                      <a:cs typeface="Arial" pitchFamily="34" charset="0"/>
                    </a:rPr>
                    <a:t>Combines visualizations, reporting, presentation and analysis techniques</a:t>
                  </a:r>
                  <a:endParaRPr lang="en-US" sz="1400" kern="0" dirty="0">
                    <a:solidFill>
                      <a:srgbClr val="000000"/>
                    </a:solidFill>
                    <a:latin typeface="Georgia" pitchFamily="18" charset="0"/>
                    <a:cs typeface="Arial" pitchFamily="34" charset="0"/>
                  </a:endParaRPr>
                </a:p>
              </p:txBody>
            </p:sp>
          </p:grpSp>
          <p:sp>
            <p:nvSpPr>
              <p:cNvPr id="73" name="Freeform 4959"/>
              <p:cNvSpPr>
                <a:spLocks noEditPoints="1"/>
              </p:cNvSpPr>
              <p:nvPr/>
            </p:nvSpPr>
            <p:spPr bwMode="auto">
              <a:xfrm>
                <a:off x="6692881" y="2790428"/>
                <a:ext cx="433640" cy="337276"/>
              </a:xfrm>
              <a:custGeom>
                <a:avLst/>
                <a:gdLst>
                  <a:gd name="T0" fmla="*/ 348 w 360"/>
                  <a:gd name="T1" fmla="*/ 0 h 280"/>
                  <a:gd name="T2" fmla="*/ 8 w 360"/>
                  <a:gd name="T3" fmla="*/ 0 h 280"/>
                  <a:gd name="T4" fmla="*/ 0 w 360"/>
                  <a:gd name="T5" fmla="*/ 8 h 280"/>
                  <a:gd name="T6" fmla="*/ 8 w 360"/>
                  <a:gd name="T7" fmla="*/ 242 h 280"/>
                  <a:gd name="T8" fmla="*/ 180 w 360"/>
                  <a:gd name="T9" fmla="*/ 280 h 280"/>
                  <a:gd name="T10" fmla="*/ 358 w 360"/>
                  <a:gd name="T11" fmla="*/ 238 h 280"/>
                  <a:gd name="T12" fmla="*/ 360 w 360"/>
                  <a:gd name="T13" fmla="*/ 4 h 280"/>
                  <a:gd name="T14" fmla="*/ 20 w 360"/>
                  <a:gd name="T15" fmla="*/ 224 h 280"/>
                  <a:gd name="T16" fmla="*/ 200 w 360"/>
                  <a:gd name="T17" fmla="*/ 54 h 280"/>
                  <a:gd name="T18" fmla="*/ 334 w 360"/>
                  <a:gd name="T19" fmla="*/ 26 h 280"/>
                  <a:gd name="T20" fmla="*/ 338 w 360"/>
                  <a:gd name="T21" fmla="*/ 36 h 280"/>
                  <a:gd name="T22" fmla="*/ 204 w 360"/>
                  <a:gd name="T23" fmla="*/ 72 h 280"/>
                  <a:gd name="T24" fmla="*/ 196 w 360"/>
                  <a:gd name="T25" fmla="*/ 72 h 280"/>
                  <a:gd name="T26" fmla="*/ 194 w 360"/>
                  <a:gd name="T27" fmla="*/ 58 h 280"/>
                  <a:gd name="T28" fmla="*/ 200 w 360"/>
                  <a:gd name="T29" fmla="*/ 90 h 280"/>
                  <a:gd name="T30" fmla="*/ 270 w 360"/>
                  <a:gd name="T31" fmla="*/ 76 h 280"/>
                  <a:gd name="T32" fmla="*/ 274 w 360"/>
                  <a:gd name="T33" fmla="*/ 86 h 280"/>
                  <a:gd name="T34" fmla="*/ 204 w 360"/>
                  <a:gd name="T35" fmla="*/ 108 h 280"/>
                  <a:gd name="T36" fmla="*/ 196 w 360"/>
                  <a:gd name="T37" fmla="*/ 106 h 280"/>
                  <a:gd name="T38" fmla="*/ 194 w 360"/>
                  <a:gd name="T39" fmla="*/ 94 h 280"/>
                  <a:gd name="T40" fmla="*/ 340 w 360"/>
                  <a:gd name="T41" fmla="*/ 168 h 280"/>
                  <a:gd name="T42" fmla="*/ 336 w 360"/>
                  <a:gd name="T43" fmla="*/ 174 h 280"/>
                  <a:gd name="T44" fmla="*/ 326 w 360"/>
                  <a:gd name="T45" fmla="*/ 172 h 280"/>
                  <a:gd name="T46" fmla="*/ 284 w 360"/>
                  <a:gd name="T47" fmla="*/ 192 h 280"/>
                  <a:gd name="T48" fmla="*/ 210 w 360"/>
                  <a:gd name="T49" fmla="*/ 242 h 280"/>
                  <a:gd name="T50" fmla="*/ 196 w 360"/>
                  <a:gd name="T51" fmla="*/ 246 h 280"/>
                  <a:gd name="T52" fmla="*/ 192 w 360"/>
                  <a:gd name="T53" fmla="*/ 236 h 280"/>
                  <a:gd name="T54" fmla="*/ 234 w 360"/>
                  <a:gd name="T55" fmla="*/ 156 h 280"/>
                  <a:gd name="T56" fmla="*/ 280 w 360"/>
                  <a:gd name="T57" fmla="*/ 170 h 280"/>
                  <a:gd name="T58" fmla="*/ 290 w 360"/>
                  <a:gd name="T59" fmla="*/ 134 h 280"/>
                  <a:gd name="T60" fmla="*/ 298 w 360"/>
                  <a:gd name="T61" fmla="*/ 124 h 280"/>
                  <a:gd name="T62" fmla="*/ 336 w 360"/>
                  <a:gd name="T63" fmla="*/ 124 h 280"/>
                  <a:gd name="T64" fmla="*/ 340 w 360"/>
                  <a:gd name="T65" fmla="*/ 168 h 280"/>
                  <a:gd name="T66" fmla="*/ 46 w 360"/>
                  <a:gd name="T67" fmla="*/ 68 h 280"/>
                  <a:gd name="T68" fmla="*/ 38 w 360"/>
                  <a:gd name="T69" fmla="*/ 60 h 280"/>
                  <a:gd name="T70" fmla="*/ 42 w 360"/>
                  <a:gd name="T71" fmla="*/ 50 h 280"/>
                  <a:gd name="T72" fmla="*/ 140 w 360"/>
                  <a:gd name="T73" fmla="*/ 68 h 280"/>
                  <a:gd name="T74" fmla="*/ 148 w 360"/>
                  <a:gd name="T75" fmla="*/ 80 h 280"/>
                  <a:gd name="T76" fmla="*/ 138 w 360"/>
                  <a:gd name="T77" fmla="*/ 88 h 280"/>
                  <a:gd name="T78" fmla="*/ 70 w 360"/>
                  <a:gd name="T79" fmla="*/ 126 h 280"/>
                  <a:gd name="T80" fmla="*/ 44 w 360"/>
                  <a:gd name="T81" fmla="*/ 142 h 280"/>
                  <a:gd name="T82" fmla="*/ 38 w 360"/>
                  <a:gd name="T83" fmla="*/ 168 h 280"/>
                  <a:gd name="T84" fmla="*/ 50 w 360"/>
                  <a:gd name="T85" fmla="*/ 202 h 280"/>
                  <a:gd name="T86" fmla="*/ 78 w 360"/>
                  <a:gd name="T87" fmla="*/ 218 h 280"/>
                  <a:gd name="T88" fmla="*/ 98 w 360"/>
                  <a:gd name="T89" fmla="*/ 212 h 280"/>
                  <a:gd name="T90" fmla="*/ 116 w 360"/>
                  <a:gd name="T91" fmla="*/ 186 h 280"/>
                  <a:gd name="T92" fmla="*/ 128 w 360"/>
                  <a:gd name="T93" fmla="*/ 166 h 280"/>
                  <a:gd name="T94" fmla="*/ 116 w 360"/>
                  <a:gd name="T95" fmla="*/ 132 h 280"/>
                  <a:gd name="T96" fmla="*/ 88 w 360"/>
                  <a:gd name="T97" fmla="*/ 1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280">
                    <a:moveTo>
                      <a:pt x="356" y="2"/>
                    </a:moveTo>
                    <a:lnTo>
                      <a:pt x="356" y="2"/>
                    </a:lnTo>
                    <a:lnTo>
                      <a:pt x="352" y="0"/>
                    </a:lnTo>
                    <a:lnTo>
                      <a:pt x="348" y="0"/>
                    </a:lnTo>
                    <a:lnTo>
                      <a:pt x="180" y="38"/>
                    </a:lnTo>
                    <a:lnTo>
                      <a:pt x="12" y="0"/>
                    </a:lnTo>
                    <a:lnTo>
                      <a:pt x="12" y="0"/>
                    </a:lnTo>
                    <a:lnTo>
                      <a:pt x="8" y="0"/>
                    </a:lnTo>
                    <a:lnTo>
                      <a:pt x="4" y="2"/>
                    </a:lnTo>
                    <a:lnTo>
                      <a:pt x="4" y="2"/>
                    </a:lnTo>
                    <a:lnTo>
                      <a:pt x="0" y="4"/>
                    </a:lnTo>
                    <a:lnTo>
                      <a:pt x="0" y="8"/>
                    </a:lnTo>
                    <a:lnTo>
                      <a:pt x="0" y="232"/>
                    </a:lnTo>
                    <a:lnTo>
                      <a:pt x="0" y="232"/>
                    </a:lnTo>
                    <a:lnTo>
                      <a:pt x="2" y="238"/>
                    </a:lnTo>
                    <a:lnTo>
                      <a:pt x="8" y="242"/>
                    </a:lnTo>
                    <a:lnTo>
                      <a:pt x="178" y="280"/>
                    </a:lnTo>
                    <a:lnTo>
                      <a:pt x="178" y="280"/>
                    </a:lnTo>
                    <a:lnTo>
                      <a:pt x="180" y="280"/>
                    </a:lnTo>
                    <a:lnTo>
                      <a:pt x="180" y="280"/>
                    </a:lnTo>
                    <a:lnTo>
                      <a:pt x="182" y="280"/>
                    </a:lnTo>
                    <a:lnTo>
                      <a:pt x="352" y="242"/>
                    </a:lnTo>
                    <a:lnTo>
                      <a:pt x="352" y="242"/>
                    </a:lnTo>
                    <a:lnTo>
                      <a:pt x="358" y="238"/>
                    </a:lnTo>
                    <a:lnTo>
                      <a:pt x="360" y="232"/>
                    </a:lnTo>
                    <a:lnTo>
                      <a:pt x="360" y="8"/>
                    </a:lnTo>
                    <a:lnTo>
                      <a:pt x="360" y="8"/>
                    </a:lnTo>
                    <a:lnTo>
                      <a:pt x="360" y="4"/>
                    </a:lnTo>
                    <a:lnTo>
                      <a:pt x="356" y="2"/>
                    </a:lnTo>
                    <a:lnTo>
                      <a:pt x="356" y="2"/>
                    </a:lnTo>
                    <a:close/>
                    <a:moveTo>
                      <a:pt x="170" y="258"/>
                    </a:moveTo>
                    <a:lnTo>
                      <a:pt x="20" y="224"/>
                    </a:lnTo>
                    <a:lnTo>
                      <a:pt x="20" y="22"/>
                    </a:lnTo>
                    <a:lnTo>
                      <a:pt x="170" y="56"/>
                    </a:lnTo>
                    <a:lnTo>
                      <a:pt x="170" y="258"/>
                    </a:lnTo>
                    <a:close/>
                    <a:moveTo>
                      <a:pt x="200" y="54"/>
                    </a:moveTo>
                    <a:lnTo>
                      <a:pt x="326" y="24"/>
                    </a:lnTo>
                    <a:lnTo>
                      <a:pt x="326" y="24"/>
                    </a:lnTo>
                    <a:lnTo>
                      <a:pt x="330" y="24"/>
                    </a:lnTo>
                    <a:lnTo>
                      <a:pt x="334" y="26"/>
                    </a:lnTo>
                    <a:lnTo>
                      <a:pt x="336" y="28"/>
                    </a:lnTo>
                    <a:lnTo>
                      <a:pt x="338" y="32"/>
                    </a:lnTo>
                    <a:lnTo>
                      <a:pt x="338" y="32"/>
                    </a:lnTo>
                    <a:lnTo>
                      <a:pt x="338" y="36"/>
                    </a:lnTo>
                    <a:lnTo>
                      <a:pt x="336" y="40"/>
                    </a:lnTo>
                    <a:lnTo>
                      <a:pt x="334" y="42"/>
                    </a:lnTo>
                    <a:lnTo>
                      <a:pt x="330" y="44"/>
                    </a:lnTo>
                    <a:lnTo>
                      <a:pt x="204" y="72"/>
                    </a:lnTo>
                    <a:lnTo>
                      <a:pt x="204" y="72"/>
                    </a:lnTo>
                    <a:lnTo>
                      <a:pt x="202" y="74"/>
                    </a:lnTo>
                    <a:lnTo>
                      <a:pt x="202" y="74"/>
                    </a:lnTo>
                    <a:lnTo>
                      <a:pt x="196" y="72"/>
                    </a:lnTo>
                    <a:lnTo>
                      <a:pt x="192" y="66"/>
                    </a:lnTo>
                    <a:lnTo>
                      <a:pt x="192" y="66"/>
                    </a:lnTo>
                    <a:lnTo>
                      <a:pt x="192" y="62"/>
                    </a:lnTo>
                    <a:lnTo>
                      <a:pt x="194" y="58"/>
                    </a:lnTo>
                    <a:lnTo>
                      <a:pt x="196" y="56"/>
                    </a:lnTo>
                    <a:lnTo>
                      <a:pt x="200" y="54"/>
                    </a:lnTo>
                    <a:lnTo>
                      <a:pt x="200" y="54"/>
                    </a:lnTo>
                    <a:close/>
                    <a:moveTo>
                      <a:pt x="200" y="90"/>
                    </a:moveTo>
                    <a:lnTo>
                      <a:pt x="262" y="74"/>
                    </a:lnTo>
                    <a:lnTo>
                      <a:pt x="262" y="74"/>
                    </a:lnTo>
                    <a:lnTo>
                      <a:pt x="266" y="74"/>
                    </a:lnTo>
                    <a:lnTo>
                      <a:pt x="270" y="76"/>
                    </a:lnTo>
                    <a:lnTo>
                      <a:pt x="274" y="78"/>
                    </a:lnTo>
                    <a:lnTo>
                      <a:pt x="274" y="82"/>
                    </a:lnTo>
                    <a:lnTo>
                      <a:pt x="274" y="82"/>
                    </a:lnTo>
                    <a:lnTo>
                      <a:pt x="274" y="86"/>
                    </a:lnTo>
                    <a:lnTo>
                      <a:pt x="274" y="90"/>
                    </a:lnTo>
                    <a:lnTo>
                      <a:pt x="270" y="92"/>
                    </a:lnTo>
                    <a:lnTo>
                      <a:pt x="268" y="94"/>
                    </a:lnTo>
                    <a:lnTo>
                      <a:pt x="204" y="108"/>
                    </a:lnTo>
                    <a:lnTo>
                      <a:pt x="204" y="108"/>
                    </a:lnTo>
                    <a:lnTo>
                      <a:pt x="202" y="108"/>
                    </a:lnTo>
                    <a:lnTo>
                      <a:pt x="202" y="108"/>
                    </a:lnTo>
                    <a:lnTo>
                      <a:pt x="196" y="106"/>
                    </a:lnTo>
                    <a:lnTo>
                      <a:pt x="192" y="102"/>
                    </a:lnTo>
                    <a:lnTo>
                      <a:pt x="192" y="102"/>
                    </a:lnTo>
                    <a:lnTo>
                      <a:pt x="192" y="98"/>
                    </a:lnTo>
                    <a:lnTo>
                      <a:pt x="194" y="94"/>
                    </a:lnTo>
                    <a:lnTo>
                      <a:pt x="196" y="90"/>
                    </a:lnTo>
                    <a:lnTo>
                      <a:pt x="200" y="90"/>
                    </a:lnTo>
                    <a:lnTo>
                      <a:pt x="200" y="90"/>
                    </a:lnTo>
                    <a:close/>
                    <a:moveTo>
                      <a:pt x="340" y="168"/>
                    </a:moveTo>
                    <a:lnTo>
                      <a:pt x="340" y="168"/>
                    </a:lnTo>
                    <a:lnTo>
                      <a:pt x="340" y="172"/>
                    </a:lnTo>
                    <a:lnTo>
                      <a:pt x="336" y="174"/>
                    </a:lnTo>
                    <a:lnTo>
                      <a:pt x="336" y="174"/>
                    </a:lnTo>
                    <a:lnTo>
                      <a:pt x="332" y="176"/>
                    </a:lnTo>
                    <a:lnTo>
                      <a:pt x="332" y="176"/>
                    </a:lnTo>
                    <a:lnTo>
                      <a:pt x="330" y="174"/>
                    </a:lnTo>
                    <a:lnTo>
                      <a:pt x="326" y="172"/>
                    </a:lnTo>
                    <a:lnTo>
                      <a:pt x="316" y="162"/>
                    </a:lnTo>
                    <a:lnTo>
                      <a:pt x="288" y="190"/>
                    </a:lnTo>
                    <a:lnTo>
                      <a:pt x="288" y="190"/>
                    </a:lnTo>
                    <a:lnTo>
                      <a:pt x="284" y="192"/>
                    </a:lnTo>
                    <a:lnTo>
                      <a:pt x="278" y="192"/>
                    </a:lnTo>
                    <a:lnTo>
                      <a:pt x="246" y="178"/>
                    </a:lnTo>
                    <a:lnTo>
                      <a:pt x="210" y="242"/>
                    </a:lnTo>
                    <a:lnTo>
                      <a:pt x="210" y="242"/>
                    </a:lnTo>
                    <a:lnTo>
                      <a:pt x="206" y="246"/>
                    </a:lnTo>
                    <a:lnTo>
                      <a:pt x="200" y="248"/>
                    </a:lnTo>
                    <a:lnTo>
                      <a:pt x="200" y="248"/>
                    </a:lnTo>
                    <a:lnTo>
                      <a:pt x="196" y="246"/>
                    </a:lnTo>
                    <a:lnTo>
                      <a:pt x="196" y="246"/>
                    </a:lnTo>
                    <a:lnTo>
                      <a:pt x="194" y="244"/>
                    </a:lnTo>
                    <a:lnTo>
                      <a:pt x="192" y="240"/>
                    </a:lnTo>
                    <a:lnTo>
                      <a:pt x="192" y="236"/>
                    </a:lnTo>
                    <a:lnTo>
                      <a:pt x="192" y="234"/>
                    </a:lnTo>
                    <a:lnTo>
                      <a:pt x="232" y="160"/>
                    </a:lnTo>
                    <a:lnTo>
                      <a:pt x="232" y="160"/>
                    </a:lnTo>
                    <a:lnTo>
                      <a:pt x="234" y="156"/>
                    </a:lnTo>
                    <a:lnTo>
                      <a:pt x="238" y="154"/>
                    </a:lnTo>
                    <a:lnTo>
                      <a:pt x="242" y="154"/>
                    </a:lnTo>
                    <a:lnTo>
                      <a:pt x="246" y="154"/>
                    </a:lnTo>
                    <a:lnTo>
                      <a:pt x="280" y="170"/>
                    </a:lnTo>
                    <a:lnTo>
                      <a:pt x="302" y="148"/>
                    </a:lnTo>
                    <a:lnTo>
                      <a:pt x="292" y="138"/>
                    </a:lnTo>
                    <a:lnTo>
                      <a:pt x="292" y="138"/>
                    </a:lnTo>
                    <a:lnTo>
                      <a:pt x="290" y="134"/>
                    </a:lnTo>
                    <a:lnTo>
                      <a:pt x="290" y="128"/>
                    </a:lnTo>
                    <a:lnTo>
                      <a:pt x="290" y="128"/>
                    </a:lnTo>
                    <a:lnTo>
                      <a:pt x="292" y="126"/>
                    </a:lnTo>
                    <a:lnTo>
                      <a:pt x="298" y="124"/>
                    </a:lnTo>
                    <a:lnTo>
                      <a:pt x="298" y="124"/>
                    </a:lnTo>
                    <a:lnTo>
                      <a:pt x="332" y="124"/>
                    </a:lnTo>
                    <a:lnTo>
                      <a:pt x="332" y="124"/>
                    </a:lnTo>
                    <a:lnTo>
                      <a:pt x="336" y="124"/>
                    </a:lnTo>
                    <a:lnTo>
                      <a:pt x="338" y="126"/>
                    </a:lnTo>
                    <a:lnTo>
                      <a:pt x="340" y="128"/>
                    </a:lnTo>
                    <a:lnTo>
                      <a:pt x="340" y="132"/>
                    </a:lnTo>
                    <a:lnTo>
                      <a:pt x="340" y="168"/>
                    </a:lnTo>
                    <a:close/>
                    <a:moveTo>
                      <a:pt x="138" y="88"/>
                    </a:moveTo>
                    <a:lnTo>
                      <a:pt x="138" y="88"/>
                    </a:lnTo>
                    <a:lnTo>
                      <a:pt x="136" y="88"/>
                    </a:lnTo>
                    <a:lnTo>
                      <a:pt x="46" y="68"/>
                    </a:lnTo>
                    <a:lnTo>
                      <a:pt x="46" y="68"/>
                    </a:lnTo>
                    <a:lnTo>
                      <a:pt x="42" y="66"/>
                    </a:lnTo>
                    <a:lnTo>
                      <a:pt x="40" y="62"/>
                    </a:lnTo>
                    <a:lnTo>
                      <a:pt x="38" y="60"/>
                    </a:lnTo>
                    <a:lnTo>
                      <a:pt x="38" y="56"/>
                    </a:lnTo>
                    <a:lnTo>
                      <a:pt x="38" y="56"/>
                    </a:lnTo>
                    <a:lnTo>
                      <a:pt x="40" y="52"/>
                    </a:lnTo>
                    <a:lnTo>
                      <a:pt x="42" y="50"/>
                    </a:lnTo>
                    <a:lnTo>
                      <a:pt x="46" y="48"/>
                    </a:lnTo>
                    <a:lnTo>
                      <a:pt x="50" y="48"/>
                    </a:lnTo>
                    <a:lnTo>
                      <a:pt x="140" y="68"/>
                    </a:lnTo>
                    <a:lnTo>
                      <a:pt x="140" y="68"/>
                    </a:lnTo>
                    <a:lnTo>
                      <a:pt x="144" y="70"/>
                    </a:lnTo>
                    <a:lnTo>
                      <a:pt x="146" y="72"/>
                    </a:lnTo>
                    <a:lnTo>
                      <a:pt x="148" y="76"/>
                    </a:lnTo>
                    <a:lnTo>
                      <a:pt x="148" y="80"/>
                    </a:lnTo>
                    <a:lnTo>
                      <a:pt x="148" y="80"/>
                    </a:lnTo>
                    <a:lnTo>
                      <a:pt x="144" y="86"/>
                    </a:lnTo>
                    <a:lnTo>
                      <a:pt x="138" y="88"/>
                    </a:lnTo>
                    <a:lnTo>
                      <a:pt x="138" y="88"/>
                    </a:lnTo>
                    <a:close/>
                    <a:moveTo>
                      <a:pt x="78" y="172"/>
                    </a:moveTo>
                    <a:lnTo>
                      <a:pt x="78" y="126"/>
                    </a:lnTo>
                    <a:lnTo>
                      <a:pt x="78" y="126"/>
                    </a:lnTo>
                    <a:lnTo>
                      <a:pt x="70" y="126"/>
                    </a:lnTo>
                    <a:lnTo>
                      <a:pt x="62" y="128"/>
                    </a:lnTo>
                    <a:lnTo>
                      <a:pt x="56" y="132"/>
                    </a:lnTo>
                    <a:lnTo>
                      <a:pt x="50" y="136"/>
                    </a:lnTo>
                    <a:lnTo>
                      <a:pt x="44" y="142"/>
                    </a:lnTo>
                    <a:lnTo>
                      <a:pt x="42" y="150"/>
                    </a:lnTo>
                    <a:lnTo>
                      <a:pt x="40" y="158"/>
                    </a:lnTo>
                    <a:lnTo>
                      <a:pt x="38" y="168"/>
                    </a:lnTo>
                    <a:lnTo>
                      <a:pt x="38" y="168"/>
                    </a:lnTo>
                    <a:lnTo>
                      <a:pt x="40" y="176"/>
                    </a:lnTo>
                    <a:lnTo>
                      <a:pt x="42" y="186"/>
                    </a:lnTo>
                    <a:lnTo>
                      <a:pt x="44" y="194"/>
                    </a:lnTo>
                    <a:lnTo>
                      <a:pt x="50" y="202"/>
                    </a:lnTo>
                    <a:lnTo>
                      <a:pt x="56" y="208"/>
                    </a:lnTo>
                    <a:lnTo>
                      <a:pt x="62" y="212"/>
                    </a:lnTo>
                    <a:lnTo>
                      <a:pt x="70" y="216"/>
                    </a:lnTo>
                    <a:lnTo>
                      <a:pt x="78" y="218"/>
                    </a:lnTo>
                    <a:lnTo>
                      <a:pt x="78" y="218"/>
                    </a:lnTo>
                    <a:lnTo>
                      <a:pt x="84" y="218"/>
                    </a:lnTo>
                    <a:lnTo>
                      <a:pt x="92" y="216"/>
                    </a:lnTo>
                    <a:lnTo>
                      <a:pt x="98" y="212"/>
                    </a:lnTo>
                    <a:lnTo>
                      <a:pt x="104" y="208"/>
                    </a:lnTo>
                    <a:lnTo>
                      <a:pt x="110" y="202"/>
                    </a:lnTo>
                    <a:lnTo>
                      <a:pt x="114" y="194"/>
                    </a:lnTo>
                    <a:lnTo>
                      <a:pt x="116" y="186"/>
                    </a:lnTo>
                    <a:lnTo>
                      <a:pt x="116" y="176"/>
                    </a:lnTo>
                    <a:lnTo>
                      <a:pt x="78" y="172"/>
                    </a:lnTo>
                    <a:close/>
                    <a:moveTo>
                      <a:pt x="128" y="166"/>
                    </a:moveTo>
                    <a:lnTo>
                      <a:pt x="128" y="166"/>
                    </a:lnTo>
                    <a:lnTo>
                      <a:pt x="126" y="156"/>
                    </a:lnTo>
                    <a:lnTo>
                      <a:pt x="124" y="146"/>
                    </a:lnTo>
                    <a:lnTo>
                      <a:pt x="122" y="138"/>
                    </a:lnTo>
                    <a:lnTo>
                      <a:pt x="116" y="132"/>
                    </a:lnTo>
                    <a:lnTo>
                      <a:pt x="110" y="126"/>
                    </a:lnTo>
                    <a:lnTo>
                      <a:pt x="104" y="120"/>
                    </a:lnTo>
                    <a:lnTo>
                      <a:pt x="96" y="116"/>
                    </a:lnTo>
                    <a:lnTo>
                      <a:pt x="88" y="114"/>
                    </a:lnTo>
                    <a:lnTo>
                      <a:pt x="88" y="160"/>
                    </a:lnTo>
                    <a:lnTo>
                      <a:pt x="128" y="16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274331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buClr>
                <a:schemeClr val="bg1"/>
              </a:buClr>
            </a:pPr>
            <a:r>
              <a:rPr lang="en-GB" dirty="0" err="1" smtClean="0"/>
              <a:t>Qlik</a:t>
            </a:r>
            <a:r>
              <a:rPr lang="en-GB" dirty="0" smtClean="0"/>
              <a:t> Sense</a:t>
            </a:r>
            <a:r>
              <a:rPr lang="en-GB" baseline="50000" dirty="0"/>
              <a:t>®</a:t>
            </a:r>
            <a:r>
              <a:rPr lang="en-GB" dirty="0" smtClean="0"/>
              <a:t> installation process</a:t>
            </a:r>
            <a:endParaRPr lang="en-GB" dirty="0"/>
          </a:p>
        </p:txBody>
      </p:sp>
      <p:sp>
        <p:nvSpPr>
          <p:cNvPr id="8" name="Slide Number Placeholder 7"/>
          <p:cNvSpPr>
            <a:spLocks noGrp="1"/>
          </p:cNvSpPr>
          <p:nvPr>
            <p:ph type="sldNum" sz="quarter" idx="12"/>
          </p:nvPr>
        </p:nvSpPr>
        <p:spPr/>
        <p:txBody>
          <a:bodyPr/>
          <a:lstStyle/>
          <a:p>
            <a:fld id="{73DE2538-1682-4691-9D76-BD63A21848D4}" type="slidenum">
              <a:rPr lang="en-GB" smtClean="0"/>
              <a:pPr/>
              <a:t>19</a:t>
            </a:fld>
            <a:endParaRPr lang="en-GB" dirty="0"/>
          </a:p>
        </p:txBody>
      </p:sp>
      <p:sp>
        <p:nvSpPr>
          <p:cNvPr id="9" name="Date Placeholder 8"/>
          <p:cNvSpPr>
            <a:spLocks noGrp="1"/>
          </p:cNvSpPr>
          <p:nvPr>
            <p:ph type="dt" sz="half" idx="10"/>
          </p:nvPr>
        </p:nvSpPr>
        <p:spPr/>
        <p:txBody>
          <a:bodyPr/>
          <a:lstStyle/>
          <a:p>
            <a:r>
              <a:rPr lang="en-US" smtClean="0"/>
              <a:t>January 2017</a:t>
            </a:r>
            <a:endParaRPr lang="en-GB" dirty="0"/>
          </a:p>
        </p:txBody>
      </p:sp>
      <p:sp>
        <p:nvSpPr>
          <p:cNvPr id="10" name="Footer Placeholder 9"/>
          <p:cNvSpPr>
            <a:spLocks noGrp="1"/>
          </p:cNvSpPr>
          <p:nvPr>
            <p:ph type="ftr" sz="quarter" idx="11"/>
          </p:nvPr>
        </p:nvSpPr>
        <p:spPr/>
        <p:txBody>
          <a:bodyPr/>
          <a:lstStyle/>
          <a:p>
            <a:r>
              <a:rPr lang="en-GB" dirty="0" smtClean="0"/>
              <a:t>Data visualisation workshop - </a:t>
            </a:r>
            <a:r>
              <a:rPr lang="en-GB" dirty="0" err="1" smtClean="0"/>
              <a:t>Qlik</a:t>
            </a:r>
            <a:r>
              <a:rPr lang="en-GB" dirty="0" smtClean="0"/>
              <a:t> Sense</a:t>
            </a:r>
            <a:endParaRPr lang="en-GB" dirty="0"/>
          </a:p>
        </p:txBody>
      </p:sp>
    </p:spTree>
    <p:extLst>
      <p:ext uri="{BB962C8B-B14F-4D97-AF65-F5344CB8AC3E}">
        <p14:creationId xmlns:p14="http://schemas.microsoft.com/office/powerpoint/2010/main" val="3631633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Contents</a:t>
            </a:r>
            <a:endParaRPr lang="en-GB" dirty="0"/>
          </a:p>
        </p:txBody>
      </p:sp>
      <p:sp>
        <p:nvSpPr>
          <p:cNvPr id="8" name="Slide Number Placeholder 7"/>
          <p:cNvSpPr>
            <a:spLocks noGrp="1"/>
          </p:cNvSpPr>
          <p:nvPr>
            <p:ph type="sldNum" sz="quarter" idx="12"/>
          </p:nvPr>
        </p:nvSpPr>
        <p:spPr/>
        <p:txBody>
          <a:bodyPr/>
          <a:lstStyle/>
          <a:p>
            <a:fld id="{73DE2538-1682-4691-9D76-BD63A21848D4}" type="slidenum">
              <a:rPr lang="en-GB" smtClean="0"/>
              <a:pPr/>
              <a:t>2</a:t>
            </a:fld>
            <a:endParaRPr lang="en-GB" dirty="0"/>
          </a:p>
        </p:txBody>
      </p:sp>
      <p:sp>
        <p:nvSpPr>
          <p:cNvPr id="9" name="Date Placeholder 8"/>
          <p:cNvSpPr>
            <a:spLocks noGrp="1"/>
          </p:cNvSpPr>
          <p:nvPr>
            <p:ph type="dt" sz="half" idx="10"/>
          </p:nvPr>
        </p:nvSpPr>
        <p:spPr/>
        <p:txBody>
          <a:bodyPr/>
          <a:lstStyle/>
          <a:p>
            <a:r>
              <a:rPr lang="en-US" smtClean="0"/>
              <a:t>January 2017</a:t>
            </a:r>
            <a:endParaRPr lang="en-GB" dirty="0"/>
          </a:p>
        </p:txBody>
      </p:sp>
      <p:sp>
        <p:nvSpPr>
          <p:cNvPr id="10" name="Footer Placeholder 9"/>
          <p:cNvSpPr>
            <a:spLocks noGrp="1"/>
          </p:cNvSpPr>
          <p:nvPr>
            <p:ph type="ftr" sz="quarter" idx="11"/>
          </p:nvPr>
        </p:nvSpPr>
        <p:spPr/>
        <p:txBody>
          <a:bodyPr/>
          <a:lstStyle/>
          <a:p>
            <a:r>
              <a:rPr lang="en-GB" dirty="0" smtClean="0"/>
              <a:t>Data visualisation workshop - </a:t>
            </a:r>
            <a:r>
              <a:rPr lang="en-GB" dirty="0" err="1" smtClean="0"/>
              <a:t>Qlik</a:t>
            </a:r>
            <a:r>
              <a:rPr lang="en-GB" dirty="0" smtClean="0"/>
              <a:t> Sense</a:t>
            </a:r>
            <a:endParaRPr lang="en-GB" dirty="0"/>
          </a:p>
        </p:txBody>
      </p:sp>
    </p:spTree>
    <p:extLst>
      <p:ext uri="{BB962C8B-B14F-4D97-AF65-F5344CB8AC3E}">
        <p14:creationId xmlns:p14="http://schemas.microsoft.com/office/powerpoint/2010/main" val="3253634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Qlik</a:t>
            </a:r>
            <a:r>
              <a:rPr lang="en-GB" dirty="0"/>
              <a:t> </a:t>
            </a:r>
            <a:r>
              <a:rPr lang="en-GB" dirty="0" smtClean="0"/>
              <a:t>Sense</a:t>
            </a:r>
            <a:r>
              <a:rPr lang="en-GB" baseline="50000" dirty="0"/>
              <a:t>®</a:t>
            </a:r>
            <a:r>
              <a:rPr lang="en-GB" dirty="0" smtClean="0"/>
              <a:t> </a:t>
            </a:r>
            <a:r>
              <a:rPr lang="en-GB" dirty="0"/>
              <a:t>installation process</a:t>
            </a:r>
            <a:endParaRPr lang="en-GB" b="0" i="0" dirty="0"/>
          </a:p>
        </p:txBody>
      </p:sp>
      <p:sp>
        <p:nvSpPr>
          <p:cNvPr id="3" name="Content Placeholder 2"/>
          <p:cNvSpPr>
            <a:spLocks noGrp="1"/>
          </p:cNvSpPr>
          <p:nvPr>
            <p:ph sz="quarter" idx="15"/>
          </p:nvPr>
        </p:nvSpPr>
        <p:spPr>
          <a:xfrm>
            <a:off x="533400" y="1828800"/>
            <a:ext cx="6198840" cy="4419600"/>
          </a:xfrm>
        </p:spPr>
        <p:txBody>
          <a:bodyPr/>
          <a:lstStyle/>
          <a:p>
            <a:pPr indent="0" algn="just">
              <a:spcAft>
                <a:spcPts val="600"/>
              </a:spcAft>
            </a:pPr>
            <a:r>
              <a:rPr lang="en-GB" sz="1600" dirty="0" smtClean="0"/>
              <a:t>The software used for </a:t>
            </a:r>
            <a:r>
              <a:rPr lang="en-GB" sz="1600" smtClean="0"/>
              <a:t>this workshop </a:t>
            </a:r>
            <a:r>
              <a:rPr lang="en-GB" sz="1600" dirty="0" smtClean="0"/>
              <a:t>is </a:t>
            </a:r>
            <a:r>
              <a:rPr lang="en-GB" sz="1600" b="1" dirty="0" err="1" smtClean="0">
                <a:solidFill>
                  <a:schemeClr val="accent5"/>
                </a:solidFill>
              </a:rPr>
              <a:t>Qlik</a:t>
            </a:r>
            <a:r>
              <a:rPr lang="en-GB" sz="1600" b="1" dirty="0" smtClean="0">
                <a:solidFill>
                  <a:schemeClr val="accent5"/>
                </a:solidFill>
              </a:rPr>
              <a:t> Sense</a:t>
            </a:r>
            <a:r>
              <a:rPr lang="en-GB" sz="1600" baseline="50000" dirty="0">
                <a:solidFill>
                  <a:schemeClr val="accent5"/>
                </a:solidFill>
              </a:rPr>
              <a:t>®</a:t>
            </a:r>
            <a:r>
              <a:rPr lang="en-GB" sz="1600" b="1" dirty="0" smtClean="0">
                <a:solidFill>
                  <a:schemeClr val="accent5"/>
                </a:solidFill>
              </a:rPr>
              <a:t> Desktop</a:t>
            </a:r>
            <a:r>
              <a:rPr lang="en-GB" sz="1600" dirty="0" smtClean="0">
                <a:solidFill>
                  <a:schemeClr val="accent5"/>
                </a:solidFill>
              </a:rPr>
              <a:t>. </a:t>
            </a:r>
          </a:p>
          <a:p>
            <a:pPr indent="0" algn="just">
              <a:spcAft>
                <a:spcPts val="600"/>
              </a:spcAft>
            </a:pPr>
            <a:endParaRPr lang="en-GB" sz="1600" dirty="0" smtClean="0"/>
          </a:p>
          <a:p>
            <a:pPr indent="0" algn="just">
              <a:spcAft>
                <a:spcPts val="600"/>
              </a:spcAft>
            </a:pPr>
            <a:r>
              <a:rPr lang="en-GB" sz="1600" dirty="0" smtClean="0"/>
              <a:t>To install it:</a:t>
            </a:r>
          </a:p>
          <a:p>
            <a:pPr marL="342900" indent="-342900">
              <a:spcAft>
                <a:spcPts val="600"/>
              </a:spcAft>
              <a:buFont typeface="+mj-lt"/>
              <a:buAutoNum type="arabicPeriod"/>
            </a:pPr>
            <a:r>
              <a:rPr lang="en-GB" sz="1600" dirty="0" smtClean="0"/>
              <a:t>Navigate to the following website: </a:t>
            </a:r>
            <a:br>
              <a:rPr lang="en-GB" sz="1600" dirty="0" smtClean="0"/>
            </a:br>
            <a:r>
              <a:rPr lang="en-GB" sz="1600" dirty="0" smtClean="0">
                <a:hlinkClick r:id="rId3"/>
              </a:rPr>
              <a:t>http://www.qlik.com/try-or-buy/download-qlik-sense</a:t>
            </a:r>
            <a:endParaRPr lang="en-GB" sz="1600" dirty="0" smtClean="0"/>
          </a:p>
          <a:p>
            <a:pPr marL="342900" indent="-342900">
              <a:spcAft>
                <a:spcPts val="600"/>
              </a:spcAft>
              <a:buFont typeface="+mj-lt"/>
              <a:buAutoNum type="arabicPeriod"/>
            </a:pPr>
            <a:r>
              <a:rPr lang="en-GB" sz="1600" dirty="0" smtClean="0"/>
              <a:t>Fill in the form and click “Download Now”;</a:t>
            </a:r>
          </a:p>
          <a:p>
            <a:pPr marL="342900" indent="-342900">
              <a:spcAft>
                <a:spcPts val="600"/>
              </a:spcAft>
              <a:buFont typeface="+mj-lt"/>
              <a:buAutoNum type="arabicPeriod"/>
            </a:pPr>
            <a:r>
              <a:rPr lang="en-GB" sz="1600" dirty="0" smtClean="0"/>
              <a:t> Once downloaded, run the installer and install the client.</a:t>
            </a:r>
            <a:endParaRPr lang="en-GB" sz="1600"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a:t>– </a:t>
            </a:r>
            <a:r>
              <a:rPr lang="en-GB" dirty="0" smtClean="0"/>
              <a:t>ta </a:t>
            </a:r>
            <a:r>
              <a:rPr lang="en-GB" dirty="0"/>
              <a:t>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20</a:t>
            </a:fld>
            <a:endParaRPr lang="en-GB"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8190" t="1381" r="8190" b="4551"/>
          <a:stretch/>
        </p:blipFill>
        <p:spPr>
          <a:xfrm>
            <a:off x="6876256" y="1196752"/>
            <a:ext cx="1706129" cy="5061518"/>
          </a:xfrm>
          <a:prstGeom prst="rect">
            <a:avLst/>
          </a:prstGeom>
        </p:spPr>
      </p:pic>
      <p:pic>
        <p:nvPicPr>
          <p:cNvPr id="10" name="Picture 2" descr="Afbeeldingsresultaat voor qlik sense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1188" y="4293096"/>
            <a:ext cx="819175" cy="8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06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buClr>
                <a:schemeClr val="bg1"/>
              </a:buClr>
            </a:pPr>
            <a:r>
              <a:rPr lang="en-GB" dirty="0" err="1" smtClean="0"/>
              <a:t>Qlik</a:t>
            </a:r>
            <a:r>
              <a:rPr lang="en-GB" dirty="0" smtClean="0"/>
              <a:t> Sense</a:t>
            </a:r>
            <a:r>
              <a:rPr lang="en-GB" baseline="50000" dirty="0"/>
              <a:t>®</a:t>
            </a:r>
            <a:r>
              <a:rPr lang="en-GB" dirty="0" smtClean="0"/>
              <a:t> basics</a:t>
            </a:r>
            <a:endParaRPr lang="en-GB" dirty="0"/>
          </a:p>
        </p:txBody>
      </p:sp>
      <p:sp>
        <p:nvSpPr>
          <p:cNvPr id="8" name="Slide Number Placeholder 7"/>
          <p:cNvSpPr>
            <a:spLocks noGrp="1"/>
          </p:cNvSpPr>
          <p:nvPr>
            <p:ph type="sldNum" sz="quarter" idx="12"/>
          </p:nvPr>
        </p:nvSpPr>
        <p:spPr/>
        <p:txBody>
          <a:bodyPr/>
          <a:lstStyle/>
          <a:p>
            <a:fld id="{73DE2538-1682-4691-9D76-BD63A21848D4}" type="slidenum">
              <a:rPr lang="en-GB" smtClean="0"/>
              <a:pPr/>
              <a:t>21</a:t>
            </a:fld>
            <a:endParaRPr lang="en-GB" dirty="0"/>
          </a:p>
        </p:txBody>
      </p:sp>
      <p:sp>
        <p:nvSpPr>
          <p:cNvPr id="9" name="Date Placeholder 8"/>
          <p:cNvSpPr>
            <a:spLocks noGrp="1"/>
          </p:cNvSpPr>
          <p:nvPr>
            <p:ph type="dt" sz="half" idx="10"/>
          </p:nvPr>
        </p:nvSpPr>
        <p:spPr/>
        <p:txBody>
          <a:bodyPr/>
          <a:lstStyle/>
          <a:p>
            <a:r>
              <a:rPr lang="en-US" smtClean="0"/>
              <a:t>January 2017</a:t>
            </a:r>
            <a:endParaRPr lang="en-GB" dirty="0"/>
          </a:p>
        </p:txBody>
      </p:sp>
      <p:sp>
        <p:nvSpPr>
          <p:cNvPr id="10" name="Footer Placeholder 9"/>
          <p:cNvSpPr>
            <a:spLocks noGrp="1"/>
          </p:cNvSpPr>
          <p:nvPr>
            <p:ph type="ftr" sz="quarter" idx="11"/>
          </p:nvPr>
        </p:nvSpPr>
        <p:spPr/>
        <p:txBody>
          <a:bodyPr/>
          <a:lstStyle/>
          <a:p>
            <a:r>
              <a:rPr lang="en-GB" dirty="0" smtClean="0"/>
              <a:t>Data visualisation workshop - </a:t>
            </a:r>
            <a:r>
              <a:rPr lang="en-GB" dirty="0" err="1" smtClean="0"/>
              <a:t>Qlik</a:t>
            </a:r>
            <a:r>
              <a:rPr lang="en-GB" dirty="0" smtClean="0"/>
              <a:t> Sense</a:t>
            </a:r>
            <a:endParaRPr lang="en-GB" dirty="0"/>
          </a:p>
        </p:txBody>
      </p:sp>
    </p:spTree>
    <p:extLst>
      <p:ext uri="{BB962C8B-B14F-4D97-AF65-F5344CB8AC3E}">
        <p14:creationId xmlns:p14="http://schemas.microsoft.com/office/powerpoint/2010/main" val="4284780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err="1" smtClean="0"/>
              <a:t>Qliksense</a:t>
            </a:r>
            <a:r>
              <a:rPr lang="en-GB" baseline="50000" dirty="0"/>
              <a:t>®</a:t>
            </a:r>
            <a:r>
              <a:rPr lang="en-GB" dirty="0" smtClean="0"/>
              <a:t> basics	</a:t>
            </a:r>
            <a:br>
              <a:rPr lang="en-GB" dirty="0" smtClean="0"/>
            </a:br>
            <a:r>
              <a:rPr lang="en-GB" sz="2000" b="0" i="0" dirty="0" smtClean="0"/>
              <a:t>Overview</a:t>
            </a:r>
            <a:endParaRPr lang="en-GB" b="0" i="0" dirty="0"/>
          </a:p>
        </p:txBody>
      </p:sp>
      <p:sp>
        <p:nvSpPr>
          <p:cNvPr id="4" name="Date Placeholder 3"/>
          <p:cNvSpPr>
            <a:spLocks noGrp="1"/>
          </p:cNvSpPr>
          <p:nvPr>
            <p:ph type="dt" sz="half" idx="16"/>
          </p:nvPr>
        </p:nvSpPr>
        <p:spPr/>
        <p:txBody>
          <a:bodyPr/>
          <a:lstStyle/>
          <a:p>
            <a:r>
              <a:rPr lang="en-US" smtClean="0"/>
              <a:t>January 2017</a:t>
            </a:r>
            <a:endParaRPr lang="en-GB" dirty="0"/>
          </a:p>
        </p:txBody>
      </p:sp>
      <p:sp>
        <p:nvSpPr>
          <p:cNvPr id="5" name="Footer Placeholder 4"/>
          <p:cNvSpPr>
            <a:spLocks noGrp="1"/>
          </p:cNvSpPr>
          <p:nvPr>
            <p:ph type="ftr" sz="quarter" idx="17"/>
          </p:nvPr>
        </p:nvSpPr>
        <p:spPr/>
        <p:txBody>
          <a:bodyPr/>
          <a:lstStyle/>
          <a:p>
            <a:r>
              <a:rPr lang="en-GB" smtClean="0"/>
              <a:t>Data visualisation workshop - Qlik Sense</a:t>
            </a:r>
            <a:endParaRPr lang="en-GB" dirty="0"/>
          </a:p>
        </p:txBody>
      </p:sp>
      <p:sp>
        <p:nvSpPr>
          <p:cNvPr id="6" name="Slide Number Placeholder 5"/>
          <p:cNvSpPr>
            <a:spLocks noGrp="1"/>
          </p:cNvSpPr>
          <p:nvPr>
            <p:ph type="sldNum" sz="quarter" idx="18"/>
          </p:nvPr>
        </p:nvSpPr>
        <p:spPr/>
        <p:txBody>
          <a:bodyPr/>
          <a:lstStyle/>
          <a:p>
            <a:fld id="{73DE2538-1682-4691-9D76-BD63A21848D4}" type="slidenum">
              <a:rPr lang="en-GB" smtClean="0"/>
              <a:pPr/>
              <a:t>22</a:t>
            </a:fld>
            <a:endParaRPr lang="en-GB" dirty="0"/>
          </a:p>
        </p:txBody>
      </p:sp>
      <p:pic>
        <p:nvPicPr>
          <p:cNvPr id="9" name="Picture 2" descr="Afbeeldingsresultaat voor qlik sens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352" y="2654773"/>
            <a:ext cx="1548455" cy="15484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1604390861"/>
              </p:ext>
            </p:extLst>
          </p:nvPr>
        </p:nvGraphicFramePr>
        <p:xfrm>
          <a:off x="2627784" y="1651747"/>
          <a:ext cx="5706020" cy="4369541"/>
        </p:xfrm>
        <a:graphic>
          <a:graphicData uri="http://schemas.openxmlformats.org/drawingml/2006/table">
            <a:tbl>
              <a:tblPr bandRow="1">
                <a:tableStyleId>{69D073F8-1565-44D7-B386-08B59EADF2EE}</a:tableStyleId>
              </a:tblPr>
              <a:tblGrid>
                <a:gridCol w="5706020"/>
              </a:tblGrid>
              <a:tr h="397231">
                <a:tc>
                  <a:txBody>
                    <a:bodyPr/>
                    <a:lstStyle/>
                    <a:p>
                      <a:r>
                        <a:rPr lang="en-GB" sz="1600" b="1" i="1" dirty="0" smtClean="0"/>
                        <a:t>Associative selection model</a:t>
                      </a:r>
                      <a:endParaRPr lang="en-GB" sz="1600" b="1" i="1" dirty="0"/>
                    </a:p>
                  </a:txBody>
                  <a:tcPr>
                    <a:lnT w="12700" cap="flat" cmpd="sng" algn="ctr">
                      <a:noFill/>
                      <a:prstDash val="solid"/>
                      <a:round/>
                      <a:headEnd type="none" w="med" len="med"/>
                      <a:tailEnd type="none" w="med" len="med"/>
                    </a:lnT>
                    <a:lnB w="12700" cap="flat" cmpd="sng" algn="ctr">
                      <a:solidFill>
                        <a:schemeClr val="tx2"/>
                      </a:solidFill>
                      <a:prstDash val="sysDot"/>
                      <a:round/>
                      <a:headEnd type="none" w="med" len="med"/>
                      <a:tailEnd type="none" w="med" len="med"/>
                    </a:lnB>
                  </a:tcPr>
                </a:tc>
              </a:tr>
              <a:tr h="397231">
                <a:tc>
                  <a:txBody>
                    <a:bodyPr/>
                    <a:lstStyle/>
                    <a:p>
                      <a:r>
                        <a:rPr lang="en-GB" sz="1600" b="1" i="1" dirty="0" smtClean="0"/>
                        <a:t>Selection colours</a:t>
                      </a:r>
                      <a:endParaRPr lang="en-GB" sz="1600" b="1" i="1"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397231">
                <a:tc>
                  <a:txBody>
                    <a:bodyPr/>
                    <a:lstStyle/>
                    <a:p>
                      <a:pPr marL="0" marR="0" indent="0" algn="l" defTabSz="1018705" rtl="0" eaLnBrk="1" fontAlgn="auto" latinLnBrk="0" hangingPunct="1">
                        <a:lnSpc>
                          <a:spcPct val="100000"/>
                        </a:lnSpc>
                        <a:spcBef>
                          <a:spcPts val="0"/>
                        </a:spcBef>
                        <a:spcAft>
                          <a:spcPts val="0"/>
                        </a:spcAft>
                        <a:buClrTx/>
                        <a:buSzTx/>
                        <a:buFontTx/>
                        <a:buNone/>
                        <a:tabLst/>
                        <a:defRPr/>
                      </a:pPr>
                      <a:r>
                        <a:rPr lang="en-GB" sz="1600" b="1" i="1" dirty="0" smtClean="0"/>
                        <a:t>Apps</a:t>
                      </a:r>
                      <a:endParaRPr lang="en-GB" sz="1600" b="1" i="1"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397231">
                <a:tc>
                  <a:txBody>
                    <a:bodyPr/>
                    <a:lstStyle/>
                    <a:p>
                      <a:pPr marL="0" marR="0" indent="0" algn="l" defTabSz="1018705" rtl="0" eaLnBrk="1" fontAlgn="auto" latinLnBrk="0" hangingPunct="1">
                        <a:lnSpc>
                          <a:spcPct val="100000"/>
                        </a:lnSpc>
                        <a:spcBef>
                          <a:spcPts val="0"/>
                        </a:spcBef>
                        <a:spcAft>
                          <a:spcPts val="0"/>
                        </a:spcAft>
                        <a:buClrTx/>
                        <a:buSzTx/>
                        <a:buFontTx/>
                        <a:buNone/>
                        <a:tabLst/>
                        <a:defRPr/>
                      </a:pPr>
                      <a:r>
                        <a:rPr lang="en-GB" sz="1600" b="1" i="1" dirty="0" smtClean="0"/>
                        <a:t>Sheets</a:t>
                      </a:r>
                      <a:endParaRPr lang="en-GB" sz="1600" b="1" i="1"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397231">
                <a:tc>
                  <a:txBody>
                    <a:bodyPr/>
                    <a:lstStyle/>
                    <a:p>
                      <a:pPr marL="0" marR="0" indent="0" algn="l" defTabSz="1018705" rtl="0" eaLnBrk="1" fontAlgn="auto" latinLnBrk="0" hangingPunct="1">
                        <a:lnSpc>
                          <a:spcPct val="100000"/>
                        </a:lnSpc>
                        <a:spcBef>
                          <a:spcPts val="0"/>
                        </a:spcBef>
                        <a:spcAft>
                          <a:spcPts val="0"/>
                        </a:spcAft>
                        <a:buClrTx/>
                        <a:buSzTx/>
                        <a:buFontTx/>
                        <a:buNone/>
                        <a:tabLst/>
                        <a:defRPr/>
                      </a:pPr>
                      <a:r>
                        <a:rPr lang="en-GB" sz="1600" b="1" i="1" dirty="0" smtClean="0"/>
                        <a:t>Visualisations</a:t>
                      </a:r>
                      <a:endParaRPr lang="en-GB" sz="1600" b="1" i="1"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397231">
                <a:tc>
                  <a:txBody>
                    <a:bodyPr/>
                    <a:lstStyle/>
                    <a:p>
                      <a:pPr marL="0" marR="0" indent="0" algn="l" defTabSz="1018705" rtl="0" eaLnBrk="1" fontAlgn="auto" latinLnBrk="0" hangingPunct="1">
                        <a:lnSpc>
                          <a:spcPct val="100000"/>
                        </a:lnSpc>
                        <a:spcBef>
                          <a:spcPts val="0"/>
                        </a:spcBef>
                        <a:spcAft>
                          <a:spcPts val="0"/>
                        </a:spcAft>
                        <a:buClrTx/>
                        <a:buSzTx/>
                        <a:buFontTx/>
                        <a:buNone/>
                        <a:tabLst/>
                        <a:defRPr/>
                      </a:pPr>
                      <a:r>
                        <a:rPr lang="en-GB" sz="1600" b="1" i="1" dirty="0" smtClean="0"/>
                        <a:t>Functions </a:t>
                      </a:r>
                      <a:endParaRPr lang="en-GB" sz="1600" b="1" i="1"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397231">
                <a:tc>
                  <a:txBody>
                    <a:bodyPr/>
                    <a:lstStyle/>
                    <a:p>
                      <a:pPr marL="0" marR="0" indent="0" algn="l" defTabSz="1018705" rtl="0" eaLnBrk="1" fontAlgn="auto" latinLnBrk="0" hangingPunct="1">
                        <a:lnSpc>
                          <a:spcPct val="100000"/>
                        </a:lnSpc>
                        <a:spcBef>
                          <a:spcPts val="0"/>
                        </a:spcBef>
                        <a:spcAft>
                          <a:spcPts val="0"/>
                        </a:spcAft>
                        <a:buClrTx/>
                        <a:buSzTx/>
                        <a:buFontTx/>
                        <a:buNone/>
                        <a:tabLst/>
                        <a:defRPr/>
                      </a:pPr>
                      <a:r>
                        <a:rPr lang="en-GB" sz="1600" b="1" i="1" dirty="0" smtClean="0"/>
                        <a:t>Expressions</a:t>
                      </a:r>
                      <a:endParaRPr lang="en-GB" sz="1600" b="1" i="1"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397231">
                <a:tc>
                  <a:txBody>
                    <a:bodyPr/>
                    <a:lstStyle/>
                    <a:p>
                      <a:pPr marL="0" marR="0" indent="0" algn="l" defTabSz="1018705" rtl="0" eaLnBrk="1" fontAlgn="auto" latinLnBrk="0" hangingPunct="1">
                        <a:lnSpc>
                          <a:spcPct val="100000"/>
                        </a:lnSpc>
                        <a:spcBef>
                          <a:spcPts val="0"/>
                        </a:spcBef>
                        <a:spcAft>
                          <a:spcPts val="0"/>
                        </a:spcAft>
                        <a:buClrTx/>
                        <a:buSzTx/>
                        <a:buFontTx/>
                        <a:buNone/>
                        <a:tabLst/>
                        <a:defRPr/>
                      </a:pPr>
                      <a:r>
                        <a:rPr lang="en-GB" sz="1600" b="1" i="1" dirty="0" smtClean="0"/>
                        <a:t>Dimensions</a:t>
                      </a:r>
                      <a:endParaRPr lang="en-GB" sz="1600" b="1" i="1"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397231">
                <a:tc>
                  <a:txBody>
                    <a:bodyPr/>
                    <a:lstStyle/>
                    <a:p>
                      <a:pPr marL="0" marR="0" indent="0" algn="l" defTabSz="1018705" rtl="0" eaLnBrk="1" fontAlgn="auto" latinLnBrk="0" hangingPunct="1">
                        <a:lnSpc>
                          <a:spcPct val="100000"/>
                        </a:lnSpc>
                        <a:spcBef>
                          <a:spcPts val="0"/>
                        </a:spcBef>
                        <a:spcAft>
                          <a:spcPts val="0"/>
                        </a:spcAft>
                        <a:buClrTx/>
                        <a:buSzTx/>
                        <a:buFontTx/>
                        <a:buNone/>
                        <a:tabLst/>
                        <a:defRPr/>
                      </a:pPr>
                      <a:r>
                        <a:rPr lang="en-GB" sz="1600" b="1" i="1" dirty="0" smtClean="0"/>
                        <a:t>Measures</a:t>
                      </a:r>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397231">
                <a:tc>
                  <a:txBody>
                    <a:bodyPr/>
                    <a:lstStyle/>
                    <a:p>
                      <a:pPr marL="0" marR="0" indent="0" algn="l" defTabSz="1018705" rtl="0" eaLnBrk="1" fontAlgn="auto" latinLnBrk="0" hangingPunct="1">
                        <a:lnSpc>
                          <a:spcPct val="100000"/>
                        </a:lnSpc>
                        <a:spcBef>
                          <a:spcPts val="0"/>
                        </a:spcBef>
                        <a:spcAft>
                          <a:spcPts val="0"/>
                        </a:spcAft>
                        <a:buClrTx/>
                        <a:buSzTx/>
                        <a:buFontTx/>
                        <a:buNone/>
                        <a:tabLst/>
                        <a:defRPr/>
                      </a:pPr>
                      <a:r>
                        <a:rPr lang="en-GB" sz="1600" b="1" i="1" dirty="0" smtClean="0"/>
                        <a:t>Master items</a:t>
                      </a:r>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397231">
                <a:tc>
                  <a:txBody>
                    <a:bodyPr/>
                    <a:lstStyle/>
                    <a:p>
                      <a:pPr marL="0" marR="0" indent="0" algn="l" defTabSz="1018705" rtl="0" eaLnBrk="1" fontAlgn="auto" latinLnBrk="0" hangingPunct="1">
                        <a:lnSpc>
                          <a:spcPct val="100000"/>
                        </a:lnSpc>
                        <a:spcBef>
                          <a:spcPts val="0"/>
                        </a:spcBef>
                        <a:spcAft>
                          <a:spcPts val="0"/>
                        </a:spcAft>
                        <a:buClrTx/>
                        <a:buSzTx/>
                        <a:buFontTx/>
                        <a:buNone/>
                        <a:tabLst/>
                        <a:defRPr/>
                      </a:pPr>
                      <a:r>
                        <a:rPr lang="en-GB" sz="1600" b="1" i="1" dirty="0" smtClean="0"/>
                        <a:t>Seeking help</a:t>
                      </a:r>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bl>
          </a:graphicData>
        </a:graphic>
      </p:graphicFrame>
    </p:spTree>
    <p:extLst>
      <p:ext uri="{BB962C8B-B14F-4D97-AF65-F5344CB8AC3E}">
        <p14:creationId xmlns:p14="http://schemas.microsoft.com/office/powerpoint/2010/main" val="3421193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nchor="ctr"/>
          <a:lstStyle/>
          <a:p>
            <a:pPr marL="285750" indent="-285750">
              <a:buFont typeface="Arial" panose="020B0604020202020204" pitchFamily="34" charset="0"/>
              <a:buChar char="•"/>
            </a:pPr>
            <a:r>
              <a:rPr lang="en-GB" sz="1600" dirty="0"/>
              <a:t>Making selections is the </a:t>
            </a:r>
            <a:r>
              <a:rPr lang="en-GB" sz="1600" b="1" dirty="0">
                <a:solidFill>
                  <a:schemeClr val="accent1"/>
                </a:solidFill>
              </a:rPr>
              <a:t>main interaction method </a:t>
            </a:r>
            <a:r>
              <a:rPr lang="en-GB" sz="1600" dirty="0"/>
              <a:t>in </a:t>
            </a:r>
            <a:r>
              <a:rPr lang="en-GB" sz="1600" dirty="0" err="1"/>
              <a:t>Qlik</a:t>
            </a:r>
            <a:r>
              <a:rPr lang="en-GB" sz="1600" dirty="0"/>
              <a:t> </a:t>
            </a:r>
            <a:r>
              <a:rPr lang="en-GB" sz="1600" dirty="0" smtClean="0"/>
              <a:t>Sense</a:t>
            </a:r>
            <a:r>
              <a:rPr lang="en-GB" sz="1600" baseline="50000" dirty="0"/>
              <a:t>®</a:t>
            </a:r>
            <a:r>
              <a:rPr lang="en-GB" sz="1600" dirty="0" smtClean="0"/>
              <a:t>. </a:t>
            </a:r>
            <a:r>
              <a:rPr lang="en-GB" sz="1600" dirty="0"/>
              <a:t>Selections filter out a subset of the data that is loaded into </a:t>
            </a:r>
            <a:r>
              <a:rPr lang="en-GB" sz="1600" dirty="0" err="1"/>
              <a:t>Qlik</a:t>
            </a:r>
            <a:r>
              <a:rPr lang="en-GB" sz="1600" dirty="0"/>
              <a:t> </a:t>
            </a:r>
            <a:r>
              <a:rPr lang="en-GB" sz="1600" dirty="0" smtClean="0"/>
              <a:t>Sense</a:t>
            </a:r>
            <a:r>
              <a:rPr lang="en-GB" sz="1600" baseline="50000" dirty="0"/>
              <a:t>®</a:t>
            </a:r>
            <a:r>
              <a:rPr lang="en-GB" sz="1600" dirty="0" smtClean="0"/>
              <a:t>.</a:t>
            </a:r>
            <a:br>
              <a:rPr lang="en-GB" sz="1600" dirty="0" smtClean="0"/>
            </a:br>
            <a:endParaRPr lang="en-GB" sz="1600" dirty="0"/>
          </a:p>
          <a:p>
            <a:pPr marL="285750" indent="-285750">
              <a:buFont typeface="Arial" panose="020B0604020202020204" pitchFamily="34" charset="0"/>
              <a:buChar char="•"/>
            </a:pPr>
            <a:r>
              <a:rPr lang="en-GB" sz="1600" dirty="0"/>
              <a:t>Selections are done by clicking on the visualisations</a:t>
            </a:r>
            <a:r>
              <a:rPr lang="en-GB" sz="1600" dirty="0" smtClean="0"/>
              <a:t>.</a:t>
            </a:r>
            <a:br>
              <a:rPr lang="en-GB" sz="1600" dirty="0" smtClean="0"/>
            </a:br>
            <a:endParaRPr lang="en-GB" sz="1600" dirty="0"/>
          </a:p>
          <a:p>
            <a:pPr marL="285750" indent="-285750">
              <a:buFont typeface="Arial" panose="020B0604020202020204" pitchFamily="34" charset="0"/>
              <a:buChar char="•"/>
            </a:pPr>
            <a:r>
              <a:rPr lang="en-GB" sz="1600" dirty="0"/>
              <a:t>Multiple selections over different visualisations are connected with an </a:t>
            </a:r>
            <a:r>
              <a:rPr lang="en-GB" sz="1600" b="1" dirty="0">
                <a:solidFill>
                  <a:schemeClr val="accent1"/>
                </a:solidFill>
              </a:rPr>
              <a:t>AND logical relationship</a:t>
            </a:r>
            <a:r>
              <a:rPr lang="en-GB" sz="1600" dirty="0"/>
              <a:t>. This means that data displayed will be only that which fits all selections</a:t>
            </a:r>
            <a:r>
              <a:rPr lang="en-GB" sz="1600" dirty="0" smtClean="0"/>
              <a:t>.</a:t>
            </a:r>
          </a:p>
          <a:p>
            <a:pPr indent="0"/>
            <a:endParaRPr lang="en-GB" sz="1600" dirty="0"/>
          </a:p>
          <a:p>
            <a:pPr indent="0"/>
            <a:endParaRPr lang="en-GB" sz="1600" dirty="0" smtClean="0"/>
          </a:p>
          <a:p>
            <a:pPr indent="0"/>
            <a:endParaRPr lang="en-GB" sz="1600" dirty="0"/>
          </a:p>
          <a:p>
            <a:pPr marL="285750" indent="-285750">
              <a:buFont typeface="Arial" panose="020B0604020202020204" pitchFamily="34" charset="0"/>
              <a:buChar char="•"/>
            </a:pPr>
            <a:r>
              <a:rPr lang="en-GB" sz="1600" dirty="0" smtClean="0"/>
              <a:t>This means that </a:t>
            </a:r>
            <a:r>
              <a:rPr lang="en-GB" sz="1600" dirty="0"/>
              <a:t>the more selections </a:t>
            </a:r>
            <a:r>
              <a:rPr lang="en-GB" sz="1600" dirty="0" smtClean="0"/>
              <a:t>one </a:t>
            </a:r>
            <a:r>
              <a:rPr lang="en-GB" sz="1600" dirty="0"/>
              <a:t>makes the more he refines the focus of his selection. </a:t>
            </a:r>
          </a:p>
          <a:p>
            <a:endParaRPr lang="en-GB" sz="1600" dirty="0"/>
          </a:p>
        </p:txBody>
      </p:sp>
      <p:sp>
        <p:nvSpPr>
          <p:cNvPr id="2" name="Title 1"/>
          <p:cNvSpPr>
            <a:spLocks noGrp="1"/>
          </p:cNvSpPr>
          <p:nvPr>
            <p:ph type="title"/>
          </p:nvPr>
        </p:nvSpPr>
        <p:spPr/>
        <p:txBody>
          <a:bodyPr/>
          <a:lstStyle/>
          <a:p>
            <a:r>
              <a:rPr lang="en-GB" dirty="0" err="1" smtClean="0"/>
              <a:t>Qlik</a:t>
            </a:r>
            <a:r>
              <a:rPr lang="en-GB" dirty="0" smtClean="0"/>
              <a:t> Sense</a:t>
            </a:r>
            <a:r>
              <a:rPr lang="en-GB" baseline="50000" dirty="0"/>
              <a:t>®</a:t>
            </a:r>
            <a:r>
              <a:rPr lang="en-GB" dirty="0" smtClean="0"/>
              <a:t> basics</a:t>
            </a:r>
            <a:br>
              <a:rPr lang="en-GB" dirty="0" smtClean="0"/>
            </a:br>
            <a:r>
              <a:rPr lang="en-GB" sz="2000" b="0" i="0" dirty="0" smtClean="0"/>
              <a:t>Associative selection model</a:t>
            </a:r>
            <a:endParaRPr lang="en-GB" b="0" i="0" dirty="0"/>
          </a:p>
        </p:txBody>
      </p:sp>
      <p:sp>
        <p:nvSpPr>
          <p:cNvPr id="8" name="Date Placeholder 7"/>
          <p:cNvSpPr>
            <a:spLocks noGrp="1"/>
          </p:cNvSpPr>
          <p:nvPr>
            <p:ph type="dt" sz="half" idx="16"/>
          </p:nvPr>
        </p:nvSpPr>
        <p:spPr/>
        <p:txBody>
          <a:bodyPr/>
          <a:lstStyle/>
          <a:p>
            <a:r>
              <a:rPr lang="en-US" dirty="0"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23</a:t>
            </a:fld>
            <a:endParaRPr lang="en-GB" dirty="0"/>
          </a:p>
        </p:txBody>
      </p:sp>
      <p:grpSp>
        <p:nvGrpSpPr>
          <p:cNvPr id="6" name="Group 5"/>
          <p:cNvGrpSpPr/>
          <p:nvPr/>
        </p:nvGrpSpPr>
        <p:grpSpPr>
          <a:xfrm>
            <a:off x="2584712" y="4055941"/>
            <a:ext cx="2731158" cy="1080120"/>
            <a:chOff x="2584712" y="4055941"/>
            <a:chExt cx="2731158" cy="1080120"/>
          </a:xfrm>
        </p:grpSpPr>
        <p:sp>
          <p:nvSpPr>
            <p:cNvPr id="4" name="Oval 3"/>
            <p:cNvSpPr/>
            <p:nvPr/>
          </p:nvSpPr>
          <p:spPr bwMode="ltGray">
            <a:xfrm>
              <a:off x="2584712" y="4055941"/>
              <a:ext cx="1152128" cy="1080120"/>
            </a:xfrm>
            <a:prstGeom prst="ellipse">
              <a:avLst/>
            </a:prstGeom>
            <a:solidFill>
              <a:schemeClr val="accent5">
                <a:lumMod val="20000"/>
                <a:lumOff val="80000"/>
              </a:schemeClr>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2" name="Oval 11"/>
            <p:cNvSpPr/>
            <p:nvPr/>
          </p:nvSpPr>
          <p:spPr bwMode="ltGray">
            <a:xfrm>
              <a:off x="3028050" y="4405386"/>
              <a:ext cx="682760" cy="563317"/>
            </a:xfrm>
            <a:prstGeom prst="ellipse">
              <a:avLst/>
            </a:prstGeom>
            <a:solidFill>
              <a:schemeClr val="tx2">
                <a:lumMod val="40000"/>
                <a:lumOff val="6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3" name="Oval 12"/>
            <p:cNvSpPr/>
            <p:nvPr/>
          </p:nvSpPr>
          <p:spPr bwMode="ltGray">
            <a:xfrm>
              <a:off x="3267472" y="4530001"/>
              <a:ext cx="443338" cy="338909"/>
            </a:xfrm>
            <a:prstGeom prst="ellipse">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5" name="TextBox 4"/>
            <p:cNvSpPr txBox="1"/>
            <p:nvPr/>
          </p:nvSpPr>
          <p:spPr>
            <a:xfrm>
              <a:off x="3268425" y="4100422"/>
              <a:ext cx="1868811" cy="226955"/>
            </a:xfrm>
            <a:prstGeom prst="rect">
              <a:avLst/>
            </a:prstGeom>
            <a:noFill/>
          </p:spPr>
          <p:txBody>
            <a:bodyPr vert="horz" wrap="square" lIns="0" tIns="0" rIns="0" bIns="0" rtlCol="0">
              <a:noAutofit/>
            </a:bodyPr>
            <a:lstStyle/>
            <a:p>
              <a:pPr indent="-274320">
                <a:spcAft>
                  <a:spcPts val="900"/>
                </a:spcAft>
              </a:pPr>
              <a:r>
                <a:rPr lang="en-GB" sz="1400" b="1" i="1" dirty="0" smtClean="0">
                  <a:solidFill>
                    <a:schemeClr val="accent5"/>
                  </a:solidFill>
                  <a:latin typeface="Georgia" pitchFamily="18" charset="0"/>
                </a:rPr>
                <a:t>Complete dataset</a:t>
              </a:r>
            </a:p>
          </p:txBody>
        </p:sp>
        <p:sp>
          <p:nvSpPr>
            <p:cNvPr id="14" name="TextBox 13"/>
            <p:cNvSpPr txBox="1"/>
            <p:nvPr/>
          </p:nvSpPr>
          <p:spPr>
            <a:xfrm>
              <a:off x="3616634" y="4398045"/>
              <a:ext cx="1586693" cy="253051"/>
            </a:xfrm>
            <a:prstGeom prst="rect">
              <a:avLst/>
            </a:prstGeom>
            <a:noFill/>
          </p:spPr>
          <p:txBody>
            <a:bodyPr vert="horz" wrap="square" lIns="0" tIns="0" rIns="0" bIns="0" rtlCol="0">
              <a:noAutofit/>
            </a:bodyPr>
            <a:lstStyle/>
            <a:p>
              <a:pPr indent="-274320">
                <a:spcAft>
                  <a:spcPts val="900"/>
                </a:spcAft>
              </a:pPr>
              <a:r>
                <a:rPr lang="en-GB" sz="1400" b="1" i="1" dirty="0" smtClean="0">
                  <a:solidFill>
                    <a:schemeClr val="accent1"/>
                  </a:solidFill>
                  <a:latin typeface="Georgia" pitchFamily="18" charset="0"/>
                </a:rPr>
                <a:t>Filter 1 </a:t>
              </a:r>
            </a:p>
          </p:txBody>
        </p:sp>
        <p:sp>
          <p:nvSpPr>
            <p:cNvPr id="15" name="TextBox 14"/>
            <p:cNvSpPr txBox="1"/>
            <p:nvPr/>
          </p:nvSpPr>
          <p:spPr>
            <a:xfrm>
              <a:off x="3729177" y="4651096"/>
              <a:ext cx="1586693" cy="253051"/>
            </a:xfrm>
            <a:prstGeom prst="rect">
              <a:avLst/>
            </a:prstGeom>
            <a:noFill/>
          </p:spPr>
          <p:txBody>
            <a:bodyPr vert="horz" wrap="square" lIns="0" tIns="0" rIns="0" bIns="0" rtlCol="0">
              <a:noAutofit/>
            </a:bodyPr>
            <a:lstStyle/>
            <a:p>
              <a:pPr indent="-274320">
                <a:spcAft>
                  <a:spcPts val="900"/>
                </a:spcAft>
              </a:pPr>
              <a:r>
                <a:rPr lang="en-GB" sz="1400" b="1" i="1" dirty="0" smtClean="0">
                  <a:solidFill>
                    <a:schemeClr val="accent2"/>
                  </a:solidFill>
                  <a:latin typeface="Georgia" pitchFamily="18" charset="0"/>
                </a:rPr>
                <a:t>Filter 2</a:t>
              </a:r>
            </a:p>
          </p:txBody>
        </p:sp>
      </p:grpSp>
    </p:spTree>
    <p:extLst>
      <p:ext uri="{BB962C8B-B14F-4D97-AF65-F5344CB8AC3E}">
        <p14:creationId xmlns:p14="http://schemas.microsoft.com/office/powerpoint/2010/main" val="292652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Qlik</a:t>
            </a:r>
            <a:r>
              <a:rPr lang="en-GB" dirty="0" smtClean="0"/>
              <a:t> Sense</a:t>
            </a:r>
            <a:r>
              <a:rPr lang="en-GB" baseline="50000" dirty="0"/>
              <a:t>®</a:t>
            </a:r>
            <a:r>
              <a:rPr lang="en-GB" dirty="0" smtClean="0"/>
              <a:t> basics</a:t>
            </a:r>
            <a:br>
              <a:rPr lang="en-GB" dirty="0" smtClean="0"/>
            </a:br>
            <a:r>
              <a:rPr lang="en-GB" sz="2000" b="0" i="0" dirty="0" smtClean="0"/>
              <a:t>Selection colours</a:t>
            </a:r>
            <a:endParaRPr lang="en-GB" b="0" i="0" dirty="0"/>
          </a:p>
        </p:txBody>
      </p:sp>
      <p:sp>
        <p:nvSpPr>
          <p:cNvPr id="3" name="Content Placeholder 2"/>
          <p:cNvSpPr>
            <a:spLocks noGrp="1"/>
          </p:cNvSpPr>
          <p:nvPr>
            <p:ph sz="quarter" idx="15"/>
          </p:nvPr>
        </p:nvSpPr>
        <p:spPr/>
        <p:txBody>
          <a:bodyPr/>
          <a:lstStyle/>
          <a:p>
            <a:r>
              <a:rPr lang="en-GB" sz="1600" dirty="0"/>
              <a:t>In </a:t>
            </a:r>
            <a:r>
              <a:rPr lang="en-GB" sz="1600" dirty="0" err="1"/>
              <a:t>Qlik</a:t>
            </a:r>
            <a:r>
              <a:rPr lang="en-GB" sz="1600" dirty="0"/>
              <a:t> </a:t>
            </a:r>
            <a:r>
              <a:rPr lang="en-GB" sz="1600" dirty="0" smtClean="0"/>
              <a:t>Sense</a:t>
            </a:r>
            <a:r>
              <a:rPr lang="en-GB" sz="1600" baseline="50000" dirty="0"/>
              <a:t>®</a:t>
            </a:r>
            <a:r>
              <a:rPr lang="en-GB" sz="1600" dirty="0" smtClean="0"/>
              <a:t> </a:t>
            </a:r>
            <a:r>
              <a:rPr lang="en-GB" sz="1600" dirty="0"/>
              <a:t>there are three colours when it comes to selection:</a:t>
            </a:r>
          </a:p>
          <a:p>
            <a:pPr marL="11430" indent="-285750">
              <a:buFont typeface="Arial" panose="020B0604020202020204" pitchFamily="34" charset="0"/>
              <a:buChar char="•"/>
            </a:pPr>
            <a:r>
              <a:rPr lang="en-GB" sz="1600" dirty="0"/>
              <a:t> </a:t>
            </a:r>
            <a:r>
              <a:rPr lang="en-GB" sz="1600" dirty="0" smtClean="0"/>
              <a:t>          indicates </a:t>
            </a:r>
            <a:r>
              <a:rPr lang="en-GB" sz="1600" dirty="0">
                <a:solidFill>
                  <a:schemeClr val="accent5"/>
                </a:solidFill>
              </a:rPr>
              <a:t>selected</a:t>
            </a:r>
            <a:r>
              <a:rPr lang="en-GB" sz="1600" dirty="0"/>
              <a:t> values;</a:t>
            </a:r>
          </a:p>
          <a:p>
            <a:pPr marL="11430" indent="-285750">
              <a:buFont typeface="Arial" panose="020B0604020202020204" pitchFamily="34" charset="0"/>
              <a:buChar char="•"/>
            </a:pPr>
            <a:r>
              <a:rPr lang="en-GB" sz="1600" dirty="0" smtClean="0"/>
              <a:t>           indicates </a:t>
            </a:r>
            <a:r>
              <a:rPr lang="en-GB" sz="1600" dirty="0">
                <a:solidFill>
                  <a:schemeClr val="accent5"/>
                </a:solidFill>
              </a:rPr>
              <a:t>associated</a:t>
            </a:r>
            <a:r>
              <a:rPr lang="en-GB" sz="1600" dirty="0"/>
              <a:t> values;</a:t>
            </a:r>
          </a:p>
          <a:p>
            <a:pPr marL="11430" indent="-285750">
              <a:buFont typeface="Arial" panose="020B0604020202020204" pitchFamily="34" charset="0"/>
              <a:buChar char="•"/>
            </a:pPr>
            <a:r>
              <a:rPr lang="en-GB" sz="1600" dirty="0" smtClean="0"/>
              <a:t>           indicates </a:t>
            </a:r>
            <a:r>
              <a:rPr lang="en-GB" sz="1600" dirty="0">
                <a:solidFill>
                  <a:schemeClr val="accent5"/>
                </a:solidFill>
              </a:rPr>
              <a:t>non-associated</a:t>
            </a:r>
            <a:r>
              <a:rPr lang="en-GB" sz="1600" dirty="0"/>
              <a:t> values.</a:t>
            </a:r>
          </a:p>
          <a:p>
            <a:endParaRPr lang="en-GB" sz="1600" dirty="0"/>
          </a:p>
        </p:txBody>
      </p:sp>
      <p:sp>
        <p:nvSpPr>
          <p:cNvPr id="8" name="Date Placeholder 7"/>
          <p:cNvSpPr>
            <a:spLocks noGrp="1"/>
          </p:cNvSpPr>
          <p:nvPr>
            <p:ph type="dt" sz="half" idx="16"/>
          </p:nvPr>
        </p:nvSpPr>
        <p:spPr/>
        <p:txBody>
          <a:bodyPr/>
          <a:lstStyle/>
          <a:p>
            <a:r>
              <a:rPr lang="en-US" dirty="0"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24</a:t>
            </a:fld>
            <a:endParaRPr lang="en-GB" dirty="0"/>
          </a:p>
        </p:txBody>
      </p:sp>
      <p:pic>
        <p:nvPicPr>
          <p:cNvPr id="5" name="Picture 4"/>
          <p:cNvPicPr>
            <a:picLocks noChangeAspect="1"/>
          </p:cNvPicPr>
          <p:nvPr/>
        </p:nvPicPr>
        <p:blipFill>
          <a:blip r:embed="rId3"/>
          <a:stretch>
            <a:fillRect/>
          </a:stretch>
        </p:blipFill>
        <p:spPr>
          <a:xfrm>
            <a:off x="1673951" y="3429000"/>
            <a:ext cx="5437726" cy="2391544"/>
          </a:xfrm>
          <a:prstGeom prst="rect">
            <a:avLst/>
          </a:prstGeom>
        </p:spPr>
      </p:pic>
      <p:pic>
        <p:nvPicPr>
          <p:cNvPr id="12" name="Picture 11"/>
          <p:cNvPicPr>
            <a:picLocks noChangeAspect="1"/>
          </p:cNvPicPr>
          <p:nvPr/>
        </p:nvPicPr>
        <p:blipFill rotWithShape="1">
          <a:blip r:embed="rId3"/>
          <a:srcRect l="66212" t="60219" r="25842" b="33759"/>
          <a:stretch/>
        </p:blipFill>
        <p:spPr>
          <a:xfrm>
            <a:off x="755576" y="2984971"/>
            <a:ext cx="432048" cy="144016"/>
          </a:xfrm>
          <a:prstGeom prst="rect">
            <a:avLst/>
          </a:prstGeom>
          <a:ln>
            <a:solidFill>
              <a:schemeClr val="tx1"/>
            </a:solidFill>
          </a:ln>
        </p:spPr>
      </p:pic>
      <p:pic>
        <p:nvPicPr>
          <p:cNvPr id="13" name="Picture 12"/>
          <p:cNvPicPr>
            <a:picLocks noChangeAspect="1"/>
          </p:cNvPicPr>
          <p:nvPr/>
        </p:nvPicPr>
        <p:blipFill rotWithShape="1">
          <a:blip r:embed="rId3"/>
          <a:srcRect l="70790" t="20785" r="21418" b="76951"/>
          <a:stretch/>
        </p:blipFill>
        <p:spPr>
          <a:xfrm>
            <a:off x="755600" y="2613469"/>
            <a:ext cx="432000" cy="147022"/>
          </a:xfrm>
          <a:prstGeom prst="rect">
            <a:avLst/>
          </a:prstGeom>
          <a:ln>
            <a:solidFill>
              <a:schemeClr val="tx1"/>
            </a:solidFill>
          </a:ln>
        </p:spPr>
      </p:pic>
      <p:pic>
        <p:nvPicPr>
          <p:cNvPr id="14" name="Picture 13"/>
          <p:cNvPicPr>
            <a:picLocks noChangeAspect="1"/>
          </p:cNvPicPr>
          <p:nvPr/>
        </p:nvPicPr>
        <p:blipFill rotWithShape="1">
          <a:blip r:embed="rId3"/>
          <a:srcRect l="11545" t="27737" r="80509" b="66241"/>
          <a:stretch/>
        </p:blipFill>
        <p:spPr>
          <a:xfrm>
            <a:off x="755576" y="2244973"/>
            <a:ext cx="432048" cy="144016"/>
          </a:xfrm>
          <a:prstGeom prst="rect">
            <a:avLst/>
          </a:prstGeom>
          <a:ln>
            <a:solidFill>
              <a:schemeClr val="tx1"/>
            </a:solidFill>
          </a:ln>
        </p:spPr>
      </p:pic>
    </p:spTree>
    <p:extLst>
      <p:ext uri="{BB962C8B-B14F-4D97-AF65-F5344CB8AC3E}">
        <p14:creationId xmlns:p14="http://schemas.microsoft.com/office/powerpoint/2010/main" val="4119305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Qlik</a:t>
            </a:r>
            <a:r>
              <a:rPr lang="en-GB" dirty="0" smtClean="0"/>
              <a:t> Sense</a:t>
            </a:r>
            <a:r>
              <a:rPr lang="en-GB" baseline="50000" dirty="0"/>
              <a:t>®</a:t>
            </a:r>
            <a:r>
              <a:rPr lang="en-GB" dirty="0" smtClean="0"/>
              <a:t> basics</a:t>
            </a:r>
            <a:br>
              <a:rPr lang="en-GB" dirty="0" smtClean="0"/>
            </a:br>
            <a:r>
              <a:rPr lang="en-GB" sz="2000" b="0" i="0" dirty="0" smtClean="0"/>
              <a:t>Apps</a:t>
            </a:r>
            <a:endParaRPr lang="en-GB" b="0" i="0" dirty="0"/>
          </a:p>
        </p:txBody>
      </p:sp>
      <p:sp>
        <p:nvSpPr>
          <p:cNvPr id="3" name="Content Placeholder 2"/>
          <p:cNvSpPr>
            <a:spLocks noGrp="1"/>
          </p:cNvSpPr>
          <p:nvPr>
            <p:ph sz="quarter" idx="15"/>
          </p:nvPr>
        </p:nvSpPr>
        <p:spPr>
          <a:xfrm>
            <a:off x="533401" y="1828800"/>
            <a:ext cx="3822576" cy="4419600"/>
          </a:xfrm>
        </p:spPr>
        <p:txBody>
          <a:bodyPr/>
          <a:lstStyle/>
          <a:p>
            <a:pPr marL="285750" indent="-285750">
              <a:buFont typeface="Arial" panose="020B0604020202020204" pitchFamily="34" charset="0"/>
              <a:buChar char="•"/>
            </a:pPr>
            <a:r>
              <a:rPr lang="en-GB" sz="1600" dirty="0"/>
              <a:t>The main component of </a:t>
            </a:r>
            <a:r>
              <a:rPr lang="en-GB" sz="1600" dirty="0" err="1"/>
              <a:t>Qlik</a:t>
            </a:r>
            <a:r>
              <a:rPr lang="en-GB" sz="1600" dirty="0"/>
              <a:t> </a:t>
            </a:r>
            <a:r>
              <a:rPr lang="en-GB" sz="1600" dirty="0" smtClean="0"/>
              <a:t>Sense</a:t>
            </a:r>
            <a:r>
              <a:rPr lang="en-GB" sz="1600" baseline="50000" dirty="0"/>
              <a:t>®</a:t>
            </a:r>
            <a:r>
              <a:rPr lang="en-GB" sz="1600" dirty="0" smtClean="0"/>
              <a:t> </a:t>
            </a:r>
            <a:r>
              <a:rPr lang="en-GB" sz="1600" dirty="0"/>
              <a:t>is the App. </a:t>
            </a:r>
          </a:p>
          <a:p>
            <a:pPr marL="285750" indent="-285750">
              <a:buFont typeface="Arial" panose="020B0604020202020204" pitchFamily="34" charset="0"/>
              <a:buChar char="•"/>
            </a:pPr>
            <a:r>
              <a:rPr lang="en-GB" sz="1600" dirty="0"/>
              <a:t>An app is made up of a combination of</a:t>
            </a:r>
            <a:r>
              <a:rPr lang="en-GB" sz="1600" dirty="0" smtClean="0"/>
              <a:t>:</a:t>
            </a:r>
          </a:p>
          <a:p>
            <a:pPr marL="560070" lvl="1" indent="-285750"/>
            <a:r>
              <a:rPr lang="en-GB" sz="1600" dirty="0" smtClean="0">
                <a:solidFill>
                  <a:schemeClr val="accent5"/>
                </a:solidFill>
              </a:rPr>
              <a:t>Sheets containing data </a:t>
            </a:r>
            <a:r>
              <a:rPr lang="en-GB" sz="1600" dirty="0">
                <a:solidFill>
                  <a:schemeClr val="accent5"/>
                </a:solidFill>
              </a:rPr>
              <a:t>objects </a:t>
            </a:r>
            <a:r>
              <a:rPr lang="en-GB" sz="1600" dirty="0"/>
              <a:t>(i.e. measures, dimensions, variables and visualisations);</a:t>
            </a:r>
          </a:p>
          <a:p>
            <a:pPr marL="560070" lvl="1" indent="-285750"/>
            <a:r>
              <a:rPr lang="en-GB" sz="1600" dirty="0" smtClean="0">
                <a:solidFill>
                  <a:schemeClr val="accent5"/>
                </a:solidFill>
              </a:rPr>
              <a:t>Bookmarks;</a:t>
            </a:r>
          </a:p>
          <a:p>
            <a:pPr marL="560070" lvl="1" indent="-285750"/>
            <a:r>
              <a:rPr lang="en-GB" sz="1600" dirty="0" smtClean="0"/>
              <a:t>and</a:t>
            </a:r>
            <a:r>
              <a:rPr lang="en-GB" sz="1600" dirty="0" smtClean="0">
                <a:solidFill>
                  <a:schemeClr val="accent5"/>
                </a:solidFill>
              </a:rPr>
              <a:t> </a:t>
            </a:r>
            <a:r>
              <a:rPr lang="en-GB" sz="1600" dirty="0">
                <a:solidFill>
                  <a:schemeClr val="accent5"/>
                </a:solidFill>
              </a:rPr>
              <a:t>Stories</a:t>
            </a:r>
            <a:r>
              <a:rPr lang="en-GB" sz="1600" dirty="0" smtClean="0"/>
              <a:t>.</a:t>
            </a:r>
          </a:p>
          <a:p>
            <a:pPr marL="560070" lvl="1" indent="-285750"/>
            <a:endParaRPr lang="en-GB" sz="1600" dirty="0"/>
          </a:p>
          <a:p>
            <a:pPr marL="285750" indent="-285750">
              <a:buFont typeface="Arial" panose="020B0604020202020204" pitchFamily="34" charset="0"/>
              <a:buChar char="•"/>
            </a:pPr>
            <a:r>
              <a:rPr lang="en-GB" sz="1600" dirty="0" smtClean="0"/>
              <a:t>The </a:t>
            </a:r>
            <a:r>
              <a:rPr lang="en-GB" sz="1600" dirty="0"/>
              <a:t>app also includes the data needed to perform analysis in a structured data model</a:t>
            </a:r>
            <a:r>
              <a:rPr lang="en-GB" sz="1600" dirty="0" smtClean="0"/>
              <a:t>.</a:t>
            </a:r>
          </a:p>
          <a:p>
            <a:pPr marL="285750" indent="-285750">
              <a:buFont typeface="Arial" panose="020B0604020202020204" pitchFamily="34" charset="0"/>
              <a:buChar char="•"/>
            </a:pPr>
            <a:r>
              <a:rPr lang="en-GB" sz="1600" dirty="0" smtClean="0"/>
              <a:t>Example file:</a:t>
            </a:r>
          </a:p>
          <a:p>
            <a:pPr indent="0"/>
            <a:endParaRPr lang="en-GB" sz="1600" dirty="0"/>
          </a:p>
          <a:p>
            <a:endParaRPr lang="en-GB" sz="1600" dirty="0"/>
          </a:p>
        </p:txBody>
      </p:sp>
      <p:sp>
        <p:nvSpPr>
          <p:cNvPr id="8" name="Date Placeholder 7"/>
          <p:cNvSpPr>
            <a:spLocks noGrp="1"/>
          </p:cNvSpPr>
          <p:nvPr>
            <p:ph type="dt" sz="half" idx="16"/>
          </p:nvPr>
        </p:nvSpPr>
        <p:spPr/>
        <p:txBody>
          <a:bodyPr/>
          <a:lstStyle/>
          <a:p>
            <a:r>
              <a:rPr lang="en-US" dirty="0"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25</a:t>
            </a:fld>
            <a:endParaRPr lang="en-GB" dirty="0"/>
          </a:p>
        </p:txBody>
      </p:sp>
      <p:pic>
        <p:nvPicPr>
          <p:cNvPr id="4" name="Picture 3"/>
          <p:cNvPicPr>
            <a:picLocks noChangeAspect="1"/>
          </p:cNvPicPr>
          <p:nvPr/>
        </p:nvPicPr>
        <p:blipFill>
          <a:blip r:embed="rId3"/>
          <a:stretch>
            <a:fillRect/>
          </a:stretch>
        </p:blipFill>
        <p:spPr>
          <a:xfrm>
            <a:off x="827584" y="5826540"/>
            <a:ext cx="1944216" cy="243027"/>
          </a:xfrm>
          <a:prstGeom prst="rect">
            <a:avLst/>
          </a:prstGeom>
          <a:ln>
            <a:solidFill>
              <a:schemeClr val="tx1"/>
            </a:solidFill>
          </a:ln>
        </p:spPr>
      </p:pic>
      <p:grpSp>
        <p:nvGrpSpPr>
          <p:cNvPr id="19" name="Group 18"/>
          <p:cNvGrpSpPr/>
          <p:nvPr/>
        </p:nvGrpSpPr>
        <p:grpSpPr>
          <a:xfrm>
            <a:off x="5334138" y="1762481"/>
            <a:ext cx="3221889" cy="1378487"/>
            <a:chOff x="5334138" y="1484784"/>
            <a:chExt cx="3221889" cy="1378487"/>
          </a:xfrm>
        </p:grpSpPr>
        <p:pic>
          <p:nvPicPr>
            <p:cNvPr id="14" name="Picture 13"/>
            <p:cNvPicPr>
              <a:picLocks noChangeAspect="1"/>
            </p:cNvPicPr>
            <p:nvPr/>
          </p:nvPicPr>
          <p:blipFill>
            <a:blip r:embed="rId4"/>
            <a:stretch>
              <a:fillRect/>
            </a:stretch>
          </p:blipFill>
          <p:spPr>
            <a:xfrm>
              <a:off x="5334138" y="1484784"/>
              <a:ext cx="3221889" cy="1378487"/>
            </a:xfrm>
            <a:prstGeom prst="rect">
              <a:avLst/>
            </a:prstGeom>
          </p:spPr>
        </p:pic>
        <p:sp>
          <p:nvSpPr>
            <p:cNvPr id="15" name="Oval 14"/>
            <p:cNvSpPr/>
            <p:nvPr/>
          </p:nvSpPr>
          <p:spPr bwMode="ltGray">
            <a:xfrm>
              <a:off x="6375563" y="2092509"/>
              <a:ext cx="1139038" cy="377099"/>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18" name="Group 17"/>
          <p:cNvGrpSpPr/>
          <p:nvPr/>
        </p:nvGrpSpPr>
        <p:grpSpPr>
          <a:xfrm>
            <a:off x="4355977" y="3256420"/>
            <a:ext cx="4326631" cy="2534962"/>
            <a:chOff x="4355977" y="3256420"/>
            <a:chExt cx="4326631" cy="2534962"/>
          </a:xfrm>
        </p:grpSpPr>
        <p:pic>
          <p:nvPicPr>
            <p:cNvPr id="13" name="Picture 12"/>
            <p:cNvPicPr>
              <a:picLocks noChangeAspect="1"/>
            </p:cNvPicPr>
            <p:nvPr/>
          </p:nvPicPr>
          <p:blipFill>
            <a:blip r:embed="rId5"/>
            <a:stretch>
              <a:fillRect/>
            </a:stretch>
          </p:blipFill>
          <p:spPr>
            <a:xfrm>
              <a:off x="4355977" y="3256420"/>
              <a:ext cx="4326631" cy="2534962"/>
            </a:xfrm>
            <a:prstGeom prst="rect">
              <a:avLst/>
            </a:prstGeom>
          </p:spPr>
        </p:pic>
        <p:sp>
          <p:nvSpPr>
            <p:cNvPr id="16" name="Oval 15"/>
            <p:cNvSpPr/>
            <p:nvPr/>
          </p:nvSpPr>
          <p:spPr bwMode="ltGray">
            <a:xfrm>
              <a:off x="5396700" y="3750537"/>
              <a:ext cx="910037" cy="773364"/>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7" name="TextBox 16"/>
            <p:cNvSpPr txBox="1"/>
            <p:nvPr/>
          </p:nvSpPr>
          <p:spPr>
            <a:xfrm>
              <a:off x="6186837" y="4431290"/>
              <a:ext cx="1895083" cy="321210"/>
            </a:xfrm>
            <a:prstGeom prst="rect">
              <a:avLst/>
            </a:prstGeom>
            <a:noFill/>
          </p:spPr>
          <p:txBody>
            <a:bodyPr vert="horz" wrap="square" lIns="0" tIns="0" rIns="0" bIns="0" rtlCol="0">
              <a:noAutofit/>
            </a:bodyPr>
            <a:lstStyle/>
            <a:p>
              <a:pPr indent="-274320">
                <a:spcAft>
                  <a:spcPts val="900"/>
                </a:spcAft>
              </a:pPr>
              <a:r>
                <a:rPr lang="en-GB" sz="1200" b="1" i="1" dirty="0" smtClean="0">
                  <a:solidFill>
                    <a:schemeClr val="accent1"/>
                  </a:solidFill>
                  <a:latin typeface="Georgia" pitchFamily="18" charset="0"/>
                </a:rPr>
                <a:t>Example of an app</a:t>
              </a:r>
            </a:p>
          </p:txBody>
        </p:sp>
      </p:grpSp>
      <p:pic>
        <p:nvPicPr>
          <p:cNvPr id="12" name="Picture 11"/>
          <p:cNvPicPr>
            <a:picLocks noChangeAspect="1"/>
          </p:cNvPicPr>
          <p:nvPr/>
        </p:nvPicPr>
        <p:blipFill rotWithShape="1">
          <a:blip r:embed="rId6"/>
          <a:srcRect t="16770" b="27928"/>
          <a:stretch/>
        </p:blipFill>
        <p:spPr>
          <a:xfrm>
            <a:off x="1107406" y="4267734"/>
            <a:ext cx="2471859" cy="326504"/>
          </a:xfrm>
          <a:prstGeom prst="rect">
            <a:avLst/>
          </a:prstGeom>
          <a:ln>
            <a:solidFill>
              <a:schemeClr val="tx1"/>
            </a:solidFill>
          </a:ln>
        </p:spPr>
      </p:pic>
    </p:spTree>
    <p:extLst>
      <p:ext uri="{BB962C8B-B14F-4D97-AF65-F5344CB8AC3E}">
        <p14:creationId xmlns:p14="http://schemas.microsoft.com/office/powerpoint/2010/main" val="4004912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Qlik</a:t>
            </a:r>
            <a:r>
              <a:rPr lang="en-GB" dirty="0" smtClean="0"/>
              <a:t> Sense</a:t>
            </a:r>
            <a:r>
              <a:rPr lang="en-GB" baseline="50000" dirty="0"/>
              <a:t>®</a:t>
            </a:r>
            <a:r>
              <a:rPr lang="en-GB" dirty="0" smtClean="0"/>
              <a:t> basics</a:t>
            </a:r>
            <a:br>
              <a:rPr lang="en-GB" dirty="0" smtClean="0"/>
            </a:br>
            <a:r>
              <a:rPr lang="en-GB" sz="2000" b="0" i="0" dirty="0" smtClean="0"/>
              <a:t>Sheets</a:t>
            </a:r>
            <a:endParaRPr lang="en-GB" b="0" i="0" dirty="0"/>
          </a:p>
        </p:txBody>
      </p:sp>
      <p:sp>
        <p:nvSpPr>
          <p:cNvPr id="4" name="Content Placeholder 3"/>
          <p:cNvSpPr>
            <a:spLocks noGrp="1"/>
          </p:cNvSpPr>
          <p:nvPr>
            <p:ph sz="quarter" idx="15"/>
          </p:nvPr>
        </p:nvSpPr>
        <p:spPr/>
        <p:txBody>
          <a:bodyPr/>
          <a:lstStyle/>
          <a:p>
            <a:pPr marL="285750" indent="-285750">
              <a:buFont typeface="Arial" panose="020B0604020202020204" pitchFamily="34" charset="0"/>
              <a:buChar char="•"/>
            </a:pPr>
            <a:r>
              <a:rPr lang="en-GB" sz="1600" dirty="0"/>
              <a:t>A sheet is where </a:t>
            </a:r>
            <a:r>
              <a:rPr lang="en-GB" sz="1600" dirty="0" smtClean="0"/>
              <a:t>the data objects are placed</a:t>
            </a:r>
            <a:r>
              <a:rPr lang="en-GB" sz="1600" dirty="0"/>
              <a:t>. An app can include several sheets.</a:t>
            </a:r>
          </a:p>
          <a:p>
            <a:pPr marL="285750" indent="-285750">
              <a:buFont typeface="Arial" panose="020B0604020202020204" pitchFamily="34" charset="0"/>
              <a:buChar char="•"/>
            </a:pPr>
            <a:r>
              <a:rPr lang="en-GB" sz="1600" dirty="0"/>
              <a:t>Every sheet can be viewed in its </a:t>
            </a:r>
            <a:r>
              <a:rPr lang="en-GB" sz="1600" b="1" dirty="0">
                <a:solidFill>
                  <a:schemeClr val="accent5"/>
                </a:solidFill>
              </a:rPr>
              <a:t>edit </a:t>
            </a:r>
            <a:r>
              <a:rPr lang="en-GB" sz="1600" dirty="0"/>
              <a:t>view for editing and its </a:t>
            </a:r>
            <a:r>
              <a:rPr lang="en-GB" sz="1600" b="1" dirty="0">
                <a:solidFill>
                  <a:schemeClr val="accent5"/>
                </a:solidFill>
              </a:rPr>
              <a:t>done </a:t>
            </a:r>
            <a:r>
              <a:rPr lang="en-GB" sz="1600" dirty="0"/>
              <a:t>view for exploration and analysis.</a:t>
            </a:r>
          </a:p>
          <a:p>
            <a:pPr marL="285750" indent="-285750">
              <a:buFont typeface="Arial" panose="020B0604020202020204" pitchFamily="34" charset="0"/>
              <a:buChar char="•"/>
            </a:pPr>
            <a:r>
              <a:rPr lang="en-GB" sz="1600" dirty="0"/>
              <a:t>Remember! The various sheets in an app are connected to each other. This means that selections you make one sheet affect the visualisations on the other sheets as well.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
        <p:nvSpPr>
          <p:cNvPr id="8" name="Date Placeholder 7"/>
          <p:cNvSpPr>
            <a:spLocks noGrp="1"/>
          </p:cNvSpPr>
          <p:nvPr>
            <p:ph type="dt" sz="half" idx="16"/>
          </p:nvPr>
        </p:nvSpPr>
        <p:spPr/>
        <p:txBody>
          <a:bodyPr/>
          <a:lstStyle/>
          <a:p>
            <a:r>
              <a:rPr lang="en-US" dirty="0"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26</a:t>
            </a:fld>
            <a:endParaRPr lang="en-GB" dirty="0"/>
          </a:p>
        </p:txBody>
      </p:sp>
      <p:pic>
        <p:nvPicPr>
          <p:cNvPr id="3" name="Picture 2"/>
          <p:cNvPicPr>
            <a:picLocks noChangeAspect="1"/>
          </p:cNvPicPr>
          <p:nvPr/>
        </p:nvPicPr>
        <p:blipFill>
          <a:blip r:embed="rId3"/>
          <a:stretch>
            <a:fillRect/>
          </a:stretch>
        </p:blipFill>
        <p:spPr>
          <a:xfrm>
            <a:off x="1043608" y="3501008"/>
            <a:ext cx="6848717" cy="2296010"/>
          </a:xfrm>
          <a:prstGeom prst="rect">
            <a:avLst/>
          </a:prstGeom>
        </p:spPr>
      </p:pic>
      <p:sp>
        <p:nvSpPr>
          <p:cNvPr id="12" name="Freeform 4998"/>
          <p:cNvSpPr>
            <a:spLocks noEditPoints="1"/>
          </p:cNvSpPr>
          <p:nvPr/>
        </p:nvSpPr>
        <p:spPr bwMode="auto">
          <a:xfrm>
            <a:off x="334798" y="2690077"/>
            <a:ext cx="433640" cy="472186"/>
          </a:xfrm>
          <a:custGeom>
            <a:avLst/>
            <a:gdLst>
              <a:gd name="T0" fmla="*/ 358 w 360"/>
              <a:gd name="T1" fmla="*/ 278 h 392"/>
              <a:gd name="T2" fmla="*/ 188 w 360"/>
              <a:gd name="T3" fmla="*/ 388 h 392"/>
              <a:gd name="T4" fmla="*/ 180 w 360"/>
              <a:gd name="T5" fmla="*/ 392 h 392"/>
              <a:gd name="T6" fmla="*/ 6 w 360"/>
              <a:gd name="T7" fmla="*/ 284 h 392"/>
              <a:gd name="T8" fmla="*/ 0 w 360"/>
              <a:gd name="T9" fmla="*/ 270 h 392"/>
              <a:gd name="T10" fmla="*/ 8 w 360"/>
              <a:gd name="T11" fmla="*/ 256 h 392"/>
              <a:gd name="T12" fmla="*/ 74 w 360"/>
              <a:gd name="T13" fmla="*/ 244 h 392"/>
              <a:gd name="T14" fmla="*/ 72 w 360"/>
              <a:gd name="T15" fmla="*/ 258 h 392"/>
              <a:gd name="T16" fmla="*/ 80 w 360"/>
              <a:gd name="T17" fmla="*/ 282 h 392"/>
              <a:gd name="T18" fmla="*/ 118 w 360"/>
              <a:gd name="T19" fmla="*/ 308 h 392"/>
              <a:gd name="T20" fmla="*/ 180 w 360"/>
              <a:gd name="T21" fmla="*/ 320 h 392"/>
              <a:gd name="T22" fmla="*/ 224 w 360"/>
              <a:gd name="T23" fmla="*/ 314 h 392"/>
              <a:gd name="T24" fmla="*/ 270 w 360"/>
              <a:gd name="T25" fmla="*/ 292 h 392"/>
              <a:gd name="T26" fmla="*/ 288 w 360"/>
              <a:gd name="T27" fmla="*/ 258 h 392"/>
              <a:gd name="T28" fmla="*/ 288 w 360"/>
              <a:gd name="T29" fmla="*/ 250 h 392"/>
              <a:gd name="T30" fmla="*/ 352 w 360"/>
              <a:gd name="T31" fmla="*/ 256 h 392"/>
              <a:gd name="T32" fmla="*/ 360 w 360"/>
              <a:gd name="T33" fmla="*/ 270 h 392"/>
              <a:gd name="T34" fmla="*/ 242 w 360"/>
              <a:gd name="T35" fmla="*/ 132 h 392"/>
              <a:gd name="T36" fmla="*/ 242 w 360"/>
              <a:gd name="T37" fmla="*/ 136 h 392"/>
              <a:gd name="T38" fmla="*/ 234 w 360"/>
              <a:gd name="T39" fmla="*/ 154 h 392"/>
              <a:gd name="T40" fmla="*/ 198 w 360"/>
              <a:gd name="T41" fmla="*/ 170 h 392"/>
              <a:gd name="T42" fmla="*/ 162 w 360"/>
              <a:gd name="T43" fmla="*/ 170 h 392"/>
              <a:gd name="T44" fmla="*/ 126 w 360"/>
              <a:gd name="T45" fmla="*/ 154 h 392"/>
              <a:gd name="T46" fmla="*/ 118 w 360"/>
              <a:gd name="T47" fmla="*/ 136 h 392"/>
              <a:gd name="T48" fmla="*/ 98 w 360"/>
              <a:gd name="T49" fmla="*/ 186 h 392"/>
              <a:gd name="T50" fmla="*/ 96 w 360"/>
              <a:gd name="T51" fmla="*/ 188 h 392"/>
              <a:gd name="T52" fmla="*/ 102 w 360"/>
              <a:gd name="T53" fmla="*/ 206 h 392"/>
              <a:gd name="T54" fmla="*/ 120 w 360"/>
              <a:gd name="T55" fmla="*/ 222 h 392"/>
              <a:gd name="T56" fmla="*/ 180 w 360"/>
              <a:gd name="T57" fmla="*/ 236 h 392"/>
              <a:gd name="T58" fmla="*/ 224 w 360"/>
              <a:gd name="T59" fmla="*/ 230 h 392"/>
              <a:gd name="T60" fmla="*/ 252 w 360"/>
              <a:gd name="T61" fmla="*/ 212 h 392"/>
              <a:gd name="T62" fmla="*/ 262 w 360"/>
              <a:gd name="T63" fmla="*/ 196 h 392"/>
              <a:gd name="T64" fmla="*/ 262 w 360"/>
              <a:gd name="T65" fmla="*/ 186 h 392"/>
              <a:gd name="T66" fmla="*/ 194 w 360"/>
              <a:gd name="T67" fmla="*/ 10 h 392"/>
              <a:gd name="T68" fmla="*/ 188 w 360"/>
              <a:gd name="T69" fmla="*/ 2 h 392"/>
              <a:gd name="T70" fmla="*/ 180 w 360"/>
              <a:gd name="T71" fmla="*/ 0 h 392"/>
              <a:gd name="T72" fmla="*/ 168 w 360"/>
              <a:gd name="T73" fmla="*/ 6 h 392"/>
              <a:gd name="T74" fmla="*/ 140 w 360"/>
              <a:gd name="T75" fmla="*/ 76 h 392"/>
              <a:gd name="T76" fmla="*/ 140 w 360"/>
              <a:gd name="T77" fmla="*/ 82 h 392"/>
              <a:gd name="T78" fmla="*/ 150 w 360"/>
              <a:gd name="T79" fmla="*/ 94 h 392"/>
              <a:gd name="T80" fmla="*/ 180 w 360"/>
              <a:gd name="T81" fmla="*/ 100 h 392"/>
              <a:gd name="T82" fmla="*/ 214 w 360"/>
              <a:gd name="T83" fmla="*/ 90 h 392"/>
              <a:gd name="T84" fmla="*/ 220 w 360"/>
              <a:gd name="T85" fmla="*/ 78 h 392"/>
              <a:gd name="T86" fmla="*/ 220 w 360"/>
              <a:gd name="T87" fmla="*/ 7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392">
                <a:moveTo>
                  <a:pt x="360" y="270"/>
                </a:moveTo>
                <a:lnTo>
                  <a:pt x="360" y="270"/>
                </a:lnTo>
                <a:lnTo>
                  <a:pt x="358" y="278"/>
                </a:lnTo>
                <a:lnTo>
                  <a:pt x="354" y="284"/>
                </a:lnTo>
                <a:lnTo>
                  <a:pt x="188" y="388"/>
                </a:lnTo>
                <a:lnTo>
                  <a:pt x="188" y="388"/>
                </a:lnTo>
                <a:lnTo>
                  <a:pt x="184" y="390"/>
                </a:lnTo>
                <a:lnTo>
                  <a:pt x="180" y="392"/>
                </a:lnTo>
                <a:lnTo>
                  <a:pt x="180" y="392"/>
                </a:lnTo>
                <a:lnTo>
                  <a:pt x="176" y="390"/>
                </a:lnTo>
                <a:lnTo>
                  <a:pt x="172" y="388"/>
                </a:lnTo>
                <a:lnTo>
                  <a:pt x="6" y="284"/>
                </a:lnTo>
                <a:lnTo>
                  <a:pt x="6" y="284"/>
                </a:lnTo>
                <a:lnTo>
                  <a:pt x="2" y="278"/>
                </a:lnTo>
                <a:lnTo>
                  <a:pt x="0" y="270"/>
                </a:lnTo>
                <a:lnTo>
                  <a:pt x="0" y="270"/>
                </a:lnTo>
                <a:lnTo>
                  <a:pt x="2" y="262"/>
                </a:lnTo>
                <a:lnTo>
                  <a:pt x="8" y="256"/>
                </a:lnTo>
                <a:lnTo>
                  <a:pt x="86" y="214"/>
                </a:lnTo>
                <a:lnTo>
                  <a:pt x="74" y="244"/>
                </a:lnTo>
                <a:lnTo>
                  <a:pt x="74" y="244"/>
                </a:lnTo>
                <a:lnTo>
                  <a:pt x="72" y="250"/>
                </a:lnTo>
                <a:lnTo>
                  <a:pt x="72" y="250"/>
                </a:lnTo>
                <a:lnTo>
                  <a:pt x="72" y="258"/>
                </a:lnTo>
                <a:lnTo>
                  <a:pt x="72" y="258"/>
                </a:lnTo>
                <a:lnTo>
                  <a:pt x="74" y="270"/>
                </a:lnTo>
                <a:lnTo>
                  <a:pt x="80" y="282"/>
                </a:lnTo>
                <a:lnTo>
                  <a:pt x="90" y="292"/>
                </a:lnTo>
                <a:lnTo>
                  <a:pt x="102" y="302"/>
                </a:lnTo>
                <a:lnTo>
                  <a:pt x="118" y="308"/>
                </a:lnTo>
                <a:lnTo>
                  <a:pt x="136" y="314"/>
                </a:lnTo>
                <a:lnTo>
                  <a:pt x="158" y="318"/>
                </a:lnTo>
                <a:lnTo>
                  <a:pt x="180" y="320"/>
                </a:lnTo>
                <a:lnTo>
                  <a:pt x="180" y="320"/>
                </a:lnTo>
                <a:lnTo>
                  <a:pt x="202" y="318"/>
                </a:lnTo>
                <a:lnTo>
                  <a:pt x="224" y="314"/>
                </a:lnTo>
                <a:lnTo>
                  <a:pt x="242" y="308"/>
                </a:lnTo>
                <a:lnTo>
                  <a:pt x="258" y="302"/>
                </a:lnTo>
                <a:lnTo>
                  <a:pt x="270" y="292"/>
                </a:lnTo>
                <a:lnTo>
                  <a:pt x="280" y="282"/>
                </a:lnTo>
                <a:lnTo>
                  <a:pt x="286" y="270"/>
                </a:lnTo>
                <a:lnTo>
                  <a:pt x="288" y="258"/>
                </a:lnTo>
                <a:lnTo>
                  <a:pt x="288" y="258"/>
                </a:lnTo>
                <a:lnTo>
                  <a:pt x="288" y="250"/>
                </a:lnTo>
                <a:lnTo>
                  <a:pt x="288" y="250"/>
                </a:lnTo>
                <a:lnTo>
                  <a:pt x="286" y="244"/>
                </a:lnTo>
                <a:lnTo>
                  <a:pt x="274" y="214"/>
                </a:lnTo>
                <a:lnTo>
                  <a:pt x="352" y="256"/>
                </a:lnTo>
                <a:lnTo>
                  <a:pt x="352" y="256"/>
                </a:lnTo>
                <a:lnTo>
                  <a:pt x="358" y="262"/>
                </a:lnTo>
                <a:lnTo>
                  <a:pt x="360" y="270"/>
                </a:lnTo>
                <a:lnTo>
                  <a:pt x="360" y="270"/>
                </a:lnTo>
                <a:close/>
                <a:moveTo>
                  <a:pt x="262" y="186"/>
                </a:moveTo>
                <a:lnTo>
                  <a:pt x="242" y="132"/>
                </a:lnTo>
                <a:lnTo>
                  <a:pt x="242" y="132"/>
                </a:lnTo>
                <a:lnTo>
                  <a:pt x="242" y="136"/>
                </a:lnTo>
                <a:lnTo>
                  <a:pt x="242" y="136"/>
                </a:lnTo>
                <a:lnTo>
                  <a:pt x="240" y="144"/>
                </a:lnTo>
                <a:lnTo>
                  <a:pt x="234" y="154"/>
                </a:lnTo>
                <a:lnTo>
                  <a:pt x="234" y="154"/>
                </a:lnTo>
                <a:lnTo>
                  <a:pt x="224" y="160"/>
                </a:lnTo>
                <a:lnTo>
                  <a:pt x="212" y="166"/>
                </a:lnTo>
                <a:lnTo>
                  <a:pt x="198" y="170"/>
                </a:lnTo>
                <a:lnTo>
                  <a:pt x="180" y="170"/>
                </a:lnTo>
                <a:lnTo>
                  <a:pt x="180" y="170"/>
                </a:lnTo>
                <a:lnTo>
                  <a:pt x="162" y="170"/>
                </a:lnTo>
                <a:lnTo>
                  <a:pt x="148" y="166"/>
                </a:lnTo>
                <a:lnTo>
                  <a:pt x="136" y="160"/>
                </a:lnTo>
                <a:lnTo>
                  <a:pt x="126" y="154"/>
                </a:lnTo>
                <a:lnTo>
                  <a:pt x="126" y="154"/>
                </a:lnTo>
                <a:lnTo>
                  <a:pt x="120" y="144"/>
                </a:lnTo>
                <a:lnTo>
                  <a:pt x="118" y="136"/>
                </a:lnTo>
                <a:lnTo>
                  <a:pt x="118" y="136"/>
                </a:lnTo>
                <a:lnTo>
                  <a:pt x="118" y="132"/>
                </a:lnTo>
                <a:lnTo>
                  <a:pt x="98" y="186"/>
                </a:lnTo>
                <a:lnTo>
                  <a:pt x="98" y="186"/>
                </a:lnTo>
                <a:lnTo>
                  <a:pt x="96" y="188"/>
                </a:lnTo>
                <a:lnTo>
                  <a:pt x="96" y="188"/>
                </a:lnTo>
                <a:lnTo>
                  <a:pt x="98" y="196"/>
                </a:lnTo>
                <a:lnTo>
                  <a:pt x="100" y="202"/>
                </a:lnTo>
                <a:lnTo>
                  <a:pt x="102" y="206"/>
                </a:lnTo>
                <a:lnTo>
                  <a:pt x="108" y="212"/>
                </a:lnTo>
                <a:lnTo>
                  <a:pt x="108" y="212"/>
                </a:lnTo>
                <a:lnTo>
                  <a:pt x="120" y="222"/>
                </a:lnTo>
                <a:lnTo>
                  <a:pt x="136" y="230"/>
                </a:lnTo>
                <a:lnTo>
                  <a:pt x="158" y="234"/>
                </a:lnTo>
                <a:lnTo>
                  <a:pt x="180" y="236"/>
                </a:lnTo>
                <a:lnTo>
                  <a:pt x="180" y="236"/>
                </a:lnTo>
                <a:lnTo>
                  <a:pt x="202" y="234"/>
                </a:lnTo>
                <a:lnTo>
                  <a:pt x="224" y="230"/>
                </a:lnTo>
                <a:lnTo>
                  <a:pt x="240" y="222"/>
                </a:lnTo>
                <a:lnTo>
                  <a:pt x="252" y="212"/>
                </a:lnTo>
                <a:lnTo>
                  <a:pt x="252" y="212"/>
                </a:lnTo>
                <a:lnTo>
                  <a:pt x="258" y="206"/>
                </a:lnTo>
                <a:lnTo>
                  <a:pt x="260" y="202"/>
                </a:lnTo>
                <a:lnTo>
                  <a:pt x="262" y="196"/>
                </a:lnTo>
                <a:lnTo>
                  <a:pt x="264" y="188"/>
                </a:lnTo>
                <a:lnTo>
                  <a:pt x="264" y="188"/>
                </a:lnTo>
                <a:lnTo>
                  <a:pt x="262" y="186"/>
                </a:lnTo>
                <a:lnTo>
                  <a:pt x="262" y="186"/>
                </a:lnTo>
                <a:close/>
                <a:moveTo>
                  <a:pt x="220" y="76"/>
                </a:moveTo>
                <a:lnTo>
                  <a:pt x="194" y="10"/>
                </a:lnTo>
                <a:lnTo>
                  <a:pt x="194" y="10"/>
                </a:lnTo>
                <a:lnTo>
                  <a:pt x="192" y="6"/>
                </a:lnTo>
                <a:lnTo>
                  <a:pt x="188" y="2"/>
                </a:lnTo>
                <a:lnTo>
                  <a:pt x="184" y="0"/>
                </a:lnTo>
                <a:lnTo>
                  <a:pt x="180" y="0"/>
                </a:lnTo>
                <a:lnTo>
                  <a:pt x="180" y="0"/>
                </a:lnTo>
                <a:lnTo>
                  <a:pt x="176" y="0"/>
                </a:lnTo>
                <a:lnTo>
                  <a:pt x="172" y="2"/>
                </a:lnTo>
                <a:lnTo>
                  <a:pt x="168" y="6"/>
                </a:lnTo>
                <a:lnTo>
                  <a:pt x="166" y="10"/>
                </a:lnTo>
                <a:lnTo>
                  <a:pt x="140" y="76"/>
                </a:lnTo>
                <a:lnTo>
                  <a:pt x="140" y="76"/>
                </a:lnTo>
                <a:lnTo>
                  <a:pt x="140" y="78"/>
                </a:lnTo>
                <a:lnTo>
                  <a:pt x="140" y="78"/>
                </a:lnTo>
                <a:lnTo>
                  <a:pt x="140" y="82"/>
                </a:lnTo>
                <a:lnTo>
                  <a:pt x="142" y="86"/>
                </a:lnTo>
                <a:lnTo>
                  <a:pt x="146" y="90"/>
                </a:lnTo>
                <a:lnTo>
                  <a:pt x="150" y="94"/>
                </a:lnTo>
                <a:lnTo>
                  <a:pt x="164" y="98"/>
                </a:lnTo>
                <a:lnTo>
                  <a:pt x="180" y="100"/>
                </a:lnTo>
                <a:lnTo>
                  <a:pt x="180" y="100"/>
                </a:lnTo>
                <a:lnTo>
                  <a:pt x="196" y="98"/>
                </a:lnTo>
                <a:lnTo>
                  <a:pt x="210" y="94"/>
                </a:lnTo>
                <a:lnTo>
                  <a:pt x="214" y="90"/>
                </a:lnTo>
                <a:lnTo>
                  <a:pt x="218" y="86"/>
                </a:lnTo>
                <a:lnTo>
                  <a:pt x="220" y="82"/>
                </a:lnTo>
                <a:lnTo>
                  <a:pt x="220" y="78"/>
                </a:lnTo>
                <a:lnTo>
                  <a:pt x="220" y="78"/>
                </a:lnTo>
                <a:lnTo>
                  <a:pt x="220" y="76"/>
                </a:lnTo>
                <a:lnTo>
                  <a:pt x="220" y="76"/>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0297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Qlik</a:t>
            </a:r>
            <a:r>
              <a:rPr lang="en-GB" dirty="0" smtClean="0"/>
              <a:t> Sense</a:t>
            </a:r>
            <a:r>
              <a:rPr lang="en-GB" baseline="50000" dirty="0"/>
              <a:t>®</a:t>
            </a:r>
            <a:r>
              <a:rPr lang="en-GB" dirty="0" smtClean="0"/>
              <a:t> basics</a:t>
            </a:r>
            <a:br>
              <a:rPr lang="en-GB" dirty="0" smtClean="0"/>
            </a:br>
            <a:r>
              <a:rPr lang="en-GB" sz="2000" b="0" i="0" dirty="0" smtClean="0"/>
              <a:t>Visualisations</a:t>
            </a:r>
            <a:endParaRPr lang="en-GB" sz="2000"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27</a:t>
            </a:fld>
            <a:endParaRPr lang="en-GB" dirty="0"/>
          </a:p>
        </p:txBody>
      </p:sp>
      <p:sp>
        <p:nvSpPr>
          <p:cNvPr id="8" name="Date Placeholder 7"/>
          <p:cNvSpPr>
            <a:spLocks noGrp="1"/>
          </p:cNvSpPr>
          <p:nvPr>
            <p:ph type="dt" sz="half" idx="16"/>
          </p:nvPr>
        </p:nvSpPr>
        <p:spPr/>
        <p:txBody>
          <a:bodyPr/>
          <a:lstStyle/>
          <a:p>
            <a:r>
              <a:rPr lang="en-US" dirty="0"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0" y="1916832"/>
            <a:ext cx="8077200" cy="3312368"/>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smtClean="0"/>
              <a:t>Visualizations </a:t>
            </a:r>
            <a:r>
              <a:rPr lang="en-GB" sz="1800" dirty="0"/>
              <a:t>are used to present the </a:t>
            </a:r>
            <a:r>
              <a:rPr lang="en-GB" sz="1800" dirty="0" smtClean="0"/>
              <a:t>data </a:t>
            </a:r>
            <a:r>
              <a:rPr lang="en-GB" sz="1800" dirty="0"/>
              <a:t>loaded </a:t>
            </a:r>
            <a:r>
              <a:rPr lang="en-GB" sz="1800" dirty="0" smtClean="0"/>
              <a:t>in </a:t>
            </a:r>
            <a:r>
              <a:rPr lang="en-GB" sz="1800" dirty="0"/>
              <a:t>the app. </a:t>
            </a:r>
            <a:endParaRPr lang="en-GB" sz="1800" dirty="0" smtClean="0"/>
          </a:p>
          <a:p>
            <a:endParaRPr lang="en-GB" sz="1800" dirty="0"/>
          </a:p>
          <a:p>
            <a:r>
              <a:rPr lang="en-GB" sz="1800" dirty="0" err="1" smtClean="0"/>
              <a:t>Qlik</a:t>
            </a:r>
            <a:r>
              <a:rPr lang="en-GB" sz="1800" dirty="0" smtClean="0"/>
              <a:t> Sense</a:t>
            </a:r>
            <a:r>
              <a:rPr lang="en-GB" sz="1800" baseline="50000" dirty="0"/>
              <a:t>®</a:t>
            </a:r>
            <a:r>
              <a:rPr lang="en-GB" sz="1800" dirty="0"/>
              <a:t> includes </a:t>
            </a:r>
            <a:r>
              <a:rPr lang="en-GB" sz="1800" dirty="0" smtClean="0"/>
              <a:t>chart items which are what </a:t>
            </a:r>
            <a:r>
              <a:rPr lang="en-GB" sz="1800" dirty="0"/>
              <a:t>you use to create visualizations. </a:t>
            </a:r>
            <a:endParaRPr lang="en-GB" sz="1800" dirty="0" smtClean="0"/>
          </a:p>
          <a:p>
            <a:endParaRPr lang="en-GB" sz="1800" dirty="0" smtClean="0"/>
          </a:p>
          <a:p>
            <a:r>
              <a:rPr lang="en-GB" sz="1800" dirty="0" smtClean="0"/>
              <a:t>Often you can convert from one chart to another while keeping all values and data untouched. This helps when you want to view a visualisation from a different perspective.</a:t>
            </a:r>
          </a:p>
        </p:txBody>
      </p:sp>
    </p:spTree>
    <p:extLst>
      <p:ext uri="{BB962C8B-B14F-4D97-AF65-F5344CB8AC3E}">
        <p14:creationId xmlns:p14="http://schemas.microsoft.com/office/powerpoint/2010/main" val="1581340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spcAft>
                <a:spcPts val="600"/>
              </a:spcAft>
            </a:pPr>
            <a:r>
              <a:rPr lang="en-GB" dirty="0" err="1" smtClean="0"/>
              <a:t>Qlik</a:t>
            </a:r>
            <a:r>
              <a:rPr lang="en-GB" dirty="0" smtClean="0"/>
              <a:t> Sense</a:t>
            </a:r>
            <a:r>
              <a:rPr lang="en-GB" baseline="50000" dirty="0"/>
              <a:t>®</a:t>
            </a:r>
            <a:r>
              <a:rPr lang="en-GB" dirty="0" smtClean="0"/>
              <a:t> basics</a:t>
            </a:r>
            <a:r>
              <a:rPr lang="en-GB" dirty="0"/>
              <a:t/>
            </a:r>
            <a:br>
              <a:rPr lang="en-GB" dirty="0"/>
            </a:br>
            <a:r>
              <a:rPr lang="en-GB" sz="2000" b="0" i="0" dirty="0"/>
              <a:t>Visualisations</a:t>
            </a:r>
          </a:p>
        </p:txBody>
      </p:sp>
      <p:sp>
        <p:nvSpPr>
          <p:cNvPr id="3" name="Content Placeholder 2"/>
          <p:cNvSpPr>
            <a:spLocks noGrp="1"/>
          </p:cNvSpPr>
          <p:nvPr>
            <p:ph sz="quarter" idx="15"/>
          </p:nvPr>
        </p:nvSpPr>
        <p:spPr/>
        <p:txBody>
          <a:bodyPr numCol="1"/>
          <a:lstStyle/>
          <a:p>
            <a:pPr algn="just"/>
            <a:r>
              <a:rPr lang="en-GB" sz="1600" dirty="0" err="1" smtClean="0"/>
              <a:t>Qlik</a:t>
            </a:r>
            <a:r>
              <a:rPr lang="en-GB" sz="1600" dirty="0" smtClean="0"/>
              <a:t> Sense</a:t>
            </a:r>
            <a:r>
              <a:rPr lang="en-GB" sz="1600" baseline="50000" dirty="0"/>
              <a:t>®</a:t>
            </a:r>
            <a:r>
              <a:rPr lang="en-GB" sz="1600" dirty="0" smtClean="0"/>
              <a:t> provides a diverse set of visualisation types to display data according to the needs of each circumstance.</a:t>
            </a:r>
            <a:endParaRPr lang="en-GB" sz="1600"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a:t>
            </a:r>
            <a:r>
              <a:rPr lang="en-GB" dirty="0"/>
              <a:t>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28</a:t>
            </a:fld>
            <a:endParaRPr lang="en-GB" dirty="0"/>
          </a:p>
        </p:txBody>
      </p:sp>
      <p:grpSp>
        <p:nvGrpSpPr>
          <p:cNvPr id="4" name="Group 3"/>
          <p:cNvGrpSpPr/>
          <p:nvPr/>
        </p:nvGrpSpPr>
        <p:grpSpPr>
          <a:xfrm>
            <a:off x="1307015" y="2286979"/>
            <a:ext cx="6529970" cy="3999521"/>
            <a:chOff x="1498414" y="2408772"/>
            <a:chExt cx="6529970" cy="3999521"/>
          </a:xfrm>
        </p:grpSpPr>
        <p:grpSp>
          <p:nvGrpSpPr>
            <p:cNvPr id="10" name="Group 9"/>
            <p:cNvGrpSpPr/>
            <p:nvPr/>
          </p:nvGrpSpPr>
          <p:grpSpPr>
            <a:xfrm>
              <a:off x="4266000" y="4077072"/>
              <a:ext cx="612000" cy="612000"/>
              <a:chOff x="2342233" y="2258092"/>
              <a:chExt cx="612000" cy="612000"/>
            </a:xfrm>
          </p:grpSpPr>
          <p:sp>
            <p:nvSpPr>
              <p:cNvPr id="12" name="Oval 11"/>
              <p:cNvSpPr/>
              <p:nvPr/>
            </p:nvSpPr>
            <p:spPr bwMode="ltGray">
              <a:xfrm>
                <a:off x="2342233" y="2258092"/>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3" name="Freeform 4899"/>
              <p:cNvSpPr>
                <a:spLocks noEditPoints="1"/>
              </p:cNvSpPr>
              <p:nvPr/>
            </p:nvSpPr>
            <p:spPr bwMode="auto">
              <a:xfrm>
                <a:off x="2451818" y="2356153"/>
                <a:ext cx="392831" cy="392831"/>
              </a:xfrm>
              <a:custGeom>
                <a:avLst/>
                <a:gdLst>
                  <a:gd name="T0" fmla="*/ 190 w 324"/>
                  <a:gd name="T1" fmla="*/ 0 h 324"/>
                  <a:gd name="T2" fmla="*/ 134 w 324"/>
                  <a:gd name="T3" fmla="*/ 20 h 324"/>
                  <a:gd name="T4" fmla="*/ 90 w 324"/>
                  <a:gd name="T5" fmla="*/ 74 h 324"/>
                  <a:gd name="T6" fmla="*/ 82 w 324"/>
                  <a:gd name="T7" fmla="*/ 120 h 324"/>
                  <a:gd name="T8" fmla="*/ 84 w 324"/>
                  <a:gd name="T9" fmla="*/ 146 h 324"/>
                  <a:gd name="T10" fmla="*/ 118 w 324"/>
                  <a:gd name="T11" fmla="*/ 206 h 324"/>
                  <a:gd name="T12" fmla="*/ 178 w 324"/>
                  <a:gd name="T13" fmla="*/ 240 h 324"/>
                  <a:gd name="T14" fmla="*/ 202 w 324"/>
                  <a:gd name="T15" fmla="*/ 242 h 324"/>
                  <a:gd name="T16" fmla="*/ 250 w 324"/>
                  <a:gd name="T17" fmla="*/ 232 h 324"/>
                  <a:gd name="T18" fmla="*/ 304 w 324"/>
                  <a:gd name="T19" fmla="*/ 188 h 324"/>
                  <a:gd name="T20" fmla="*/ 324 w 324"/>
                  <a:gd name="T21" fmla="*/ 132 h 324"/>
                  <a:gd name="T22" fmla="*/ 324 w 324"/>
                  <a:gd name="T23" fmla="*/ 108 h 324"/>
                  <a:gd name="T24" fmla="*/ 304 w 324"/>
                  <a:gd name="T25" fmla="*/ 52 h 324"/>
                  <a:gd name="T26" fmla="*/ 250 w 324"/>
                  <a:gd name="T27" fmla="*/ 8 h 324"/>
                  <a:gd name="T28" fmla="*/ 202 w 324"/>
                  <a:gd name="T29" fmla="*/ 0 h 324"/>
                  <a:gd name="T30" fmla="*/ 202 w 324"/>
                  <a:gd name="T31" fmla="*/ 212 h 324"/>
                  <a:gd name="T32" fmla="*/ 152 w 324"/>
                  <a:gd name="T33" fmla="*/ 196 h 324"/>
                  <a:gd name="T34" fmla="*/ 118 w 324"/>
                  <a:gd name="T35" fmla="*/ 156 h 324"/>
                  <a:gd name="T36" fmla="*/ 112 w 324"/>
                  <a:gd name="T37" fmla="*/ 120 h 324"/>
                  <a:gd name="T38" fmla="*/ 128 w 324"/>
                  <a:gd name="T39" fmla="*/ 70 h 324"/>
                  <a:gd name="T40" fmla="*/ 168 w 324"/>
                  <a:gd name="T41" fmla="*/ 36 h 324"/>
                  <a:gd name="T42" fmla="*/ 202 w 324"/>
                  <a:gd name="T43" fmla="*/ 30 h 324"/>
                  <a:gd name="T44" fmla="*/ 254 w 324"/>
                  <a:gd name="T45" fmla="*/ 46 h 324"/>
                  <a:gd name="T46" fmla="*/ 286 w 324"/>
                  <a:gd name="T47" fmla="*/ 86 h 324"/>
                  <a:gd name="T48" fmla="*/ 294 w 324"/>
                  <a:gd name="T49" fmla="*/ 120 h 324"/>
                  <a:gd name="T50" fmla="*/ 278 w 324"/>
                  <a:gd name="T51" fmla="*/ 172 h 324"/>
                  <a:gd name="T52" fmla="*/ 238 w 324"/>
                  <a:gd name="T53" fmla="*/ 204 h 324"/>
                  <a:gd name="T54" fmla="*/ 202 w 324"/>
                  <a:gd name="T55" fmla="*/ 212 h 324"/>
                  <a:gd name="T56" fmla="*/ 138 w 324"/>
                  <a:gd name="T57" fmla="*/ 130 h 324"/>
                  <a:gd name="T58" fmla="*/ 132 w 324"/>
                  <a:gd name="T59" fmla="*/ 120 h 324"/>
                  <a:gd name="T60" fmla="*/ 138 w 324"/>
                  <a:gd name="T61" fmla="*/ 94 h 324"/>
                  <a:gd name="T62" fmla="*/ 164 w 324"/>
                  <a:gd name="T63" fmla="*/ 62 h 324"/>
                  <a:gd name="T64" fmla="*/ 202 w 324"/>
                  <a:gd name="T65" fmla="*/ 50 h 324"/>
                  <a:gd name="T66" fmla="*/ 210 w 324"/>
                  <a:gd name="T67" fmla="*/ 54 h 324"/>
                  <a:gd name="T68" fmla="*/ 212 w 324"/>
                  <a:gd name="T69" fmla="*/ 60 h 324"/>
                  <a:gd name="T70" fmla="*/ 206 w 324"/>
                  <a:gd name="T71" fmla="*/ 70 h 324"/>
                  <a:gd name="T72" fmla="*/ 192 w 324"/>
                  <a:gd name="T73" fmla="*/ 72 h 324"/>
                  <a:gd name="T74" fmla="*/ 168 w 324"/>
                  <a:gd name="T75" fmla="*/ 86 h 324"/>
                  <a:gd name="T76" fmla="*/ 154 w 324"/>
                  <a:gd name="T77" fmla="*/ 110 h 324"/>
                  <a:gd name="T78" fmla="*/ 152 w 324"/>
                  <a:gd name="T79" fmla="*/ 124 h 324"/>
                  <a:gd name="T80" fmla="*/ 142 w 324"/>
                  <a:gd name="T81" fmla="*/ 130 h 324"/>
                  <a:gd name="T82" fmla="*/ 48 w 324"/>
                  <a:gd name="T83" fmla="*/ 316 h 324"/>
                  <a:gd name="T84" fmla="*/ 28 w 324"/>
                  <a:gd name="T85" fmla="*/ 324 h 324"/>
                  <a:gd name="T86" fmla="*/ 8 w 324"/>
                  <a:gd name="T87" fmla="*/ 316 h 324"/>
                  <a:gd name="T88" fmla="*/ 0 w 324"/>
                  <a:gd name="T89" fmla="*/ 296 h 324"/>
                  <a:gd name="T90" fmla="*/ 86 w 324"/>
                  <a:gd name="T91" fmla="*/ 198 h 324"/>
                  <a:gd name="T92" fmla="*/ 102 w 324"/>
                  <a:gd name="T93" fmla="*/ 220 h 324"/>
                  <a:gd name="T94" fmla="*/ 124 w 324"/>
                  <a:gd name="T95" fmla="*/ 23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202" y="0"/>
                    </a:moveTo>
                    <a:lnTo>
                      <a:pt x="202" y="0"/>
                    </a:lnTo>
                    <a:lnTo>
                      <a:pt x="190" y="0"/>
                    </a:lnTo>
                    <a:lnTo>
                      <a:pt x="178" y="2"/>
                    </a:lnTo>
                    <a:lnTo>
                      <a:pt x="156" y="8"/>
                    </a:lnTo>
                    <a:lnTo>
                      <a:pt x="134" y="20"/>
                    </a:lnTo>
                    <a:lnTo>
                      <a:pt x="118" y="34"/>
                    </a:lnTo>
                    <a:lnTo>
                      <a:pt x="102" y="52"/>
                    </a:lnTo>
                    <a:lnTo>
                      <a:pt x="90" y="74"/>
                    </a:lnTo>
                    <a:lnTo>
                      <a:pt x="84" y="96"/>
                    </a:lnTo>
                    <a:lnTo>
                      <a:pt x="82" y="108"/>
                    </a:lnTo>
                    <a:lnTo>
                      <a:pt x="82" y="120"/>
                    </a:lnTo>
                    <a:lnTo>
                      <a:pt x="82" y="120"/>
                    </a:lnTo>
                    <a:lnTo>
                      <a:pt x="82" y="132"/>
                    </a:lnTo>
                    <a:lnTo>
                      <a:pt x="84" y="146"/>
                    </a:lnTo>
                    <a:lnTo>
                      <a:pt x="90" y="168"/>
                    </a:lnTo>
                    <a:lnTo>
                      <a:pt x="102" y="188"/>
                    </a:lnTo>
                    <a:lnTo>
                      <a:pt x="118" y="206"/>
                    </a:lnTo>
                    <a:lnTo>
                      <a:pt x="134" y="222"/>
                    </a:lnTo>
                    <a:lnTo>
                      <a:pt x="156" y="232"/>
                    </a:lnTo>
                    <a:lnTo>
                      <a:pt x="178" y="240"/>
                    </a:lnTo>
                    <a:lnTo>
                      <a:pt x="190" y="242"/>
                    </a:lnTo>
                    <a:lnTo>
                      <a:pt x="202" y="242"/>
                    </a:lnTo>
                    <a:lnTo>
                      <a:pt x="202" y="242"/>
                    </a:lnTo>
                    <a:lnTo>
                      <a:pt x="216" y="242"/>
                    </a:lnTo>
                    <a:lnTo>
                      <a:pt x="228" y="240"/>
                    </a:lnTo>
                    <a:lnTo>
                      <a:pt x="250" y="232"/>
                    </a:lnTo>
                    <a:lnTo>
                      <a:pt x="270" y="222"/>
                    </a:lnTo>
                    <a:lnTo>
                      <a:pt x="288" y="206"/>
                    </a:lnTo>
                    <a:lnTo>
                      <a:pt x="304" y="188"/>
                    </a:lnTo>
                    <a:lnTo>
                      <a:pt x="314" y="168"/>
                    </a:lnTo>
                    <a:lnTo>
                      <a:pt x="322" y="146"/>
                    </a:lnTo>
                    <a:lnTo>
                      <a:pt x="324" y="132"/>
                    </a:lnTo>
                    <a:lnTo>
                      <a:pt x="324" y="120"/>
                    </a:lnTo>
                    <a:lnTo>
                      <a:pt x="324" y="120"/>
                    </a:lnTo>
                    <a:lnTo>
                      <a:pt x="324" y="108"/>
                    </a:lnTo>
                    <a:lnTo>
                      <a:pt x="322" y="96"/>
                    </a:lnTo>
                    <a:lnTo>
                      <a:pt x="314" y="74"/>
                    </a:lnTo>
                    <a:lnTo>
                      <a:pt x="304" y="52"/>
                    </a:lnTo>
                    <a:lnTo>
                      <a:pt x="288" y="34"/>
                    </a:lnTo>
                    <a:lnTo>
                      <a:pt x="270" y="20"/>
                    </a:lnTo>
                    <a:lnTo>
                      <a:pt x="250" y="8"/>
                    </a:lnTo>
                    <a:lnTo>
                      <a:pt x="228" y="2"/>
                    </a:lnTo>
                    <a:lnTo>
                      <a:pt x="216" y="0"/>
                    </a:lnTo>
                    <a:lnTo>
                      <a:pt x="202" y="0"/>
                    </a:lnTo>
                    <a:lnTo>
                      <a:pt x="202" y="0"/>
                    </a:lnTo>
                    <a:close/>
                    <a:moveTo>
                      <a:pt x="202" y="212"/>
                    </a:moveTo>
                    <a:lnTo>
                      <a:pt x="202" y="212"/>
                    </a:lnTo>
                    <a:lnTo>
                      <a:pt x="184" y="210"/>
                    </a:lnTo>
                    <a:lnTo>
                      <a:pt x="168" y="204"/>
                    </a:lnTo>
                    <a:lnTo>
                      <a:pt x="152" y="196"/>
                    </a:lnTo>
                    <a:lnTo>
                      <a:pt x="138" y="184"/>
                    </a:lnTo>
                    <a:lnTo>
                      <a:pt x="128" y="172"/>
                    </a:lnTo>
                    <a:lnTo>
                      <a:pt x="118" y="156"/>
                    </a:lnTo>
                    <a:lnTo>
                      <a:pt x="114" y="138"/>
                    </a:lnTo>
                    <a:lnTo>
                      <a:pt x="112" y="120"/>
                    </a:lnTo>
                    <a:lnTo>
                      <a:pt x="112" y="120"/>
                    </a:lnTo>
                    <a:lnTo>
                      <a:pt x="114" y="102"/>
                    </a:lnTo>
                    <a:lnTo>
                      <a:pt x="118" y="86"/>
                    </a:lnTo>
                    <a:lnTo>
                      <a:pt x="128" y="70"/>
                    </a:lnTo>
                    <a:lnTo>
                      <a:pt x="138" y="56"/>
                    </a:lnTo>
                    <a:lnTo>
                      <a:pt x="152" y="46"/>
                    </a:lnTo>
                    <a:lnTo>
                      <a:pt x="168" y="36"/>
                    </a:lnTo>
                    <a:lnTo>
                      <a:pt x="184" y="32"/>
                    </a:lnTo>
                    <a:lnTo>
                      <a:pt x="202" y="30"/>
                    </a:lnTo>
                    <a:lnTo>
                      <a:pt x="202" y="30"/>
                    </a:lnTo>
                    <a:lnTo>
                      <a:pt x="222" y="32"/>
                    </a:lnTo>
                    <a:lnTo>
                      <a:pt x="238" y="36"/>
                    </a:lnTo>
                    <a:lnTo>
                      <a:pt x="254" y="46"/>
                    </a:lnTo>
                    <a:lnTo>
                      <a:pt x="268" y="56"/>
                    </a:lnTo>
                    <a:lnTo>
                      <a:pt x="278" y="70"/>
                    </a:lnTo>
                    <a:lnTo>
                      <a:pt x="286" y="86"/>
                    </a:lnTo>
                    <a:lnTo>
                      <a:pt x="292" y="102"/>
                    </a:lnTo>
                    <a:lnTo>
                      <a:pt x="294" y="120"/>
                    </a:lnTo>
                    <a:lnTo>
                      <a:pt x="294" y="120"/>
                    </a:lnTo>
                    <a:lnTo>
                      <a:pt x="292" y="138"/>
                    </a:lnTo>
                    <a:lnTo>
                      <a:pt x="286" y="156"/>
                    </a:lnTo>
                    <a:lnTo>
                      <a:pt x="278" y="172"/>
                    </a:lnTo>
                    <a:lnTo>
                      <a:pt x="268" y="184"/>
                    </a:lnTo>
                    <a:lnTo>
                      <a:pt x="254" y="196"/>
                    </a:lnTo>
                    <a:lnTo>
                      <a:pt x="238" y="204"/>
                    </a:lnTo>
                    <a:lnTo>
                      <a:pt x="222" y="210"/>
                    </a:lnTo>
                    <a:lnTo>
                      <a:pt x="202" y="212"/>
                    </a:lnTo>
                    <a:lnTo>
                      <a:pt x="202" y="212"/>
                    </a:lnTo>
                    <a:close/>
                    <a:moveTo>
                      <a:pt x="142" y="130"/>
                    </a:moveTo>
                    <a:lnTo>
                      <a:pt x="142" y="130"/>
                    </a:lnTo>
                    <a:lnTo>
                      <a:pt x="138" y="130"/>
                    </a:lnTo>
                    <a:lnTo>
                      <a:pt x="136" y="128"/>
                    </a:lnTo>
                    <a:lnTo>
                      <a:pt x="134" y="124"/>
                    </a:lnTo>
                    <a:lnTo>
                      <a:pt x="132" y="120"/>
                    </a:lnTo>
                    <a:lnTo>
                      <a:pt x="132" y="120"/>
                    </a:lnTo>
                    <a:lnTo>
                      <a:pt x="134" y="106"/>
                    </a:lnTo>
                    <a:lnTo>
                      <a:pt x="138" y="94"/>
                    </a:lnTo>
                    <a:lnTo>
                      <a:pt x="144" y="82"/>
                    </a:lnTo>
                    <a:lnTo>
                      <a:pt x="154" y="72"/>
                    </a:lnTo>
                    <a:lnTo>
                      <a:pt x="164" y="62"/>
                    </a:lnTo>
                    <a:lnTo>
                      <a:pt x="176" y="56"/>
                    </a:lnTo>
                    <a:lnTo>
                      <a:pt x="188" y="52"/>
                    </a:lnTo>
                    <a:lnTo>
                      <a:pt x="202" y="50"/>
                    </a:lnTo>
                    <a:lnTo>
                      <a:pt x="202" y="50"/>
                    </a:lnTo>
                    <a:lnTo>
                      <a:pt x="206" y="52"/>
                    </a:lnTo>
                    <a:lnTo>
                      <a:pt x="210" y="54"/>
                    </a:lnTo>
                    <a:lnTo>
                      <a:pt x="212" y="56"/>
                    </a:lnTo>
                    <a:lnTo>
                      <a:pt x="212" y="60"/>
                    </a:lnTo>
                    <a:lnTo>
                      <a:pt x="212" y="60"/>
                    </a:lnTo>
                    <a:lnTo>
                      <a:pt x="212" y="64"/>
                    </a:lnTo>
                    <a:lnTo>
                      <a:pt x="210" y="68"/>
                    </a:lnTo>
                    <a:lnTo>
                      <a:pt x="206" y="70"/>
                    </a:lnTo>
                    <a:lnTo>
                      <a:pt x="202" y="70"/>
                    </a:lnTo>
                    <a:lnTo>
                      <a:pt x="202" y="70"/>
                    </a:lnTo>
                    <a:lnTo>
                      <a:pt x="192" y="72"/>
                    </a:lnTo>
                    <a:lnTo>
                      <a:pt x="184" y="74"/>
                    </a:lnTo>
                    <a:lnTo>
                      <a:pt x="174" y="80"/>
                    </a:lnTo>
                    <a:lnTo>
                      <a:pt x="168" y="86"/>
                    </a:lnTo>
                    <a:lnTo>
                      <a:pt x="162" y="92"/>
                    </a:lnTo>
                    <a:lnTo>
                      <a:pt x="156" y="102"/>
                    </a:lnTo>
                    <a:lnTo>
                      <a:pt x="154" y="110"/>
                    </a:lnTo>
                    <a:lnTo>
                      <a:pt x="152" y="120"/>
                    </a:lnTo>
                    <a:lnTo>
                      <a:pt x="152" y="120"/>
                    </a:lnTo>
                    <a:lnTo>
                      <a:pt x="152" y="124"/>
                    </a:lnTo>
                    <a:lnTo>
                      <a:pt x="150" y="128"/>
                    </a:lnTo>
                    <a:lnTo>
                      <a:pt x="146" y="130"/>
                    </a:lnTo>
                    <a:lnTo>
                      <a:pt x="142" y="130"/>
                    </a:lnTo>
                    <a:lnTo>
                      <a:pt x="142" y="130"/>
                    </a:lnTo>
                    <a:close/>
                    <a:moveTo>
                      <a:pt x="124" y="238"/>
                    </a:moveTo>
                    <a:lnTo>
                      <a:pt x="48" y="316"/>
                    </a:lnTo>
                    <a:lnTo>
                      <a:pt x="48" y="316"/>
                    </a:lnTo>
                    <a:lnTo>
                      <a:pt x="38" y="322"/>
                    </a:lnTo>
                    <a:lnTo>
                      <a:pt x="28" y="324"/>
                    </a:lnTo>
                    <a:lnTo>
                      <a:pt x="28" y="324"/>
                    </a:lnTo>
                    <a:lnTo>
                      <a:pt x="18" y="322"/>
                    </a:lnTo>
                    <a:lnTo>
                      <a:pt x="8" y="316"/>
                    </a:lnTo>
                    <a:lnTo>
                      <a:pt x="8" y="316"/>
                    </a:lnTo>
                    <a:lnTo>
                      <a:pt x="2" y="306"/>
                    </a:lnTo>
                    <a:lnTo>
                      <a:pt x="0" y="296"/>
                    </a:lnTo>
                    <a:lnTo>
                      <a:pt x="2" y="286"/>
                    </a:lnTo>
                    <a:lnTo>
                      <a:pt x="8" y="276"/>
                    </a:lnTo>
                    <a:lnTo>
                      <a:pt x="86" y="198"/>
                    </a:lnTo>
                    <a:lnTo>
                      <a:pt x="86" y="198"/>
                    </a:lnTo>
                    <a:lnTo>
                      <a:pt x="94" y="210"/>
                    </a:lnTo>
                    <a:lnTo>
                      <a:pt x="102" y="220"/>
                    </a:lnTo>
                    <a:lnTo>
                      <a:pt x="114" y="230"/>
                    </a:lnTo>
                    <a:lnTo>
                      <a:pt x="124" y="238"/>
                    </a:lnTo>
                    <a:lnTo>
                      <a:pt x="124" y="2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15" name="Straight Connector 14"/>
            <p:cNvCxnSpPr>
              <a:endCxn id="12" idx="0"/>
            </p:cNvCxnSpPr>
            <p:nvPr/>
          </p:nvCxnSpPr>
          <p:spPr>
            <a:xfrm>
              <a:off x="4572000" y="2924944"/>
              <a:ext cx="0" cy="115212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768416" y="3762244"/>
              <a:ext cx="419529" cy="41288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920816" y="4291842"/>
              <a:ext cx="1667408" cy="3569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4775820" y="4567964"/>
              <a:ext cx="593617" cy="43593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582633" y="4785932"/>
              <a:ext cx="0" cy="92038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2" idx="3"/>
            </p:cNvCxnSpPr>
            <p:nvPr/>
          </p:nvCxnSpPr>
          <p:spPr>
            <a:xfrm flipV="1">
              <a:off x="2976341" y="4599447"/>
              <a:ext cx="1379284" cy="8886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2" idx="1"/>
            </p:cNvCxnSpPr>
            <p:nvPr/>
          </p:nvCxnSpPr>
          <p:spPr>
            <a:xfrm>
              <a:off x="3433680" y="3500212"/>
              <a:ext cx="921945" cy="66648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12" idx="2"/>
            </p:cNvCxnSpPr>
            <p:nvPr/>
          </p:nvCxnSpPr>
          <p:spPr>
            <a:xfrm>
              <a:off x="3549992" y="4383072"/>
              <a:ext cx="7160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3" name="Oval 42"/>
            <p:cNvSpPr/>
            <p:nvPr/>
          </p:nvSpPr>
          <p:spPr bwMode="ltGray">
            <a:xfrm>
              <a:off x="3347864" y="3420842"/>
              <a:ext cx="144000" cy="144000"/>
            </a:xfrm>
            <a:prstGeom prst="ellipse">
              <a:avLst/>
            </a:prstGeom>
            <a:solidFill>
              <a:schemeClr val="bg2"/>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44" name="Oval 43"/>
            <p:cNvSpPr/>
            <p:nvPr/>
          </p:nvSpPr>
          <p:spPr bwMode="ltGray">
            <a:xfrm>
              <a:off x="3470588" y="4329991"/>
              <a:ext cx="144000" cy="144000"/>
            </a:xfrm>
            <a:prstGeom prst="ellipse">
              <a:avLst/>
            </a:prstGeom>
            <a:solidFill>
              <a:schemeClr val="bg2"/>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51" name="Oval 50"/>
            <p:cNvSpPr/>
            <p:nvPr/>
          </p:nvSpPr>
          <p:spPr bwMode="ltGray">
            <a:xfrm>
              <a:off x="2904341" y="5416072"/>
              <a:ext cx="144000" cy="144000"/>
            </a:xfrm>
            <a:prstGeom prst="ellipse">
              <a:avLst/>
            </a:prstGeom>
            <a:solidFill>
              <a:schemeClr val="bg2"/>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52" name="Oval 51"/>
            <p:cNvSpPr/>
            <p:nvPr/>
          </p:nvSpPr>
          <p:spPr bwMode="ltGray">
            <a:xfrm>
              <a:off x="4500000" y="2852944"/>
              <a:ext cx="144000" cy="144000"/>
            </a:xfrm>
            <a:prstGeom prst="ellipse">
              <a:avLst/>
            </a:prstGeom>
            <a:solidFill>
              <a:schemeClr val="bg2"/>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53" name="Oval 52"/>
            <p:cNvSpPr/>
            <p:nvPr/>
          </p:nvSpPr>
          <p:spPr bwMode="ltGray">
            <a:xfrm>
              <a:off x="4510633" y="5685836"/>
              <a:ext cx="144000" cy="144000"/>
            </a:xfrm>
            <a:prstGeom prst="ellipse">
              <a:avLst/>
            </a:prstGeom>
            <a:solidFill>
              <a:schemeClr val="bg2"/>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54" name="Oval 53"/>
            <p:cNvSpPr/>
            <p:nvPr/>
          </p:nvSpPr>
          <p:spPr bwMode="ltGray">
            <a:xfrm>
              <a:off x="5304841" y="4940300"/>
              <a:ext cx="144000" cy="144000"/>
            </a:xfrm>
            <a:prstGeom prst="ellipse">
              <a:avLst/>
            </a:prstGeom>
            <a:solidFill>
              <a:schemeClr val="bg2"/>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55" name="Oval 54"/>
            <p:cNvSpPr/>
            <p:nvPr/>
          </p:nvSpPr>
          <p:spPr bwMode="ltGray">
            <a:xfrm>
              <a:off x="6516224" y="4227548"/>
              <a:ext cx="144000" cy="144000"/>
            </a:xfrm>
            <a:prstGeom prst="ellipse">
              <a:avLst/>
            </a:prstGeom>
            <a:solidFill>
              <a:schemeClr val="bg2"/>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56" name="Oval 55"/>
            <p:cNvSpPr/>
            <p:nvPr/>
          </p:nvSpPr>
          <p:spPr bwMode="ltGray">
            <a:xfrm>
              <a:off x="5127780" y="3702180"/>
              <a:ext cx="144000" cy="144000"/>
            </a:xfrm>
            <a:prstGeom prst="ellipse">
              <a:avLst/>
            </a:prstGeom>
            <a:solidFill>
              <a:schemeClr val="bg2"/>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57" name="Freeform 4849"/>
            <p:cNvSpPr>
              <a:spLocks noEditPoints="1"/>
            </p:cNvSpPr>
            <p:nvPr/>
          </p:nvSpPr>
          <p:spPr bwMode="auto">
            <a:xfrm>
              <a:off x="4355625" y="2442228"/>
              <a:ext cx="394802" cy="319253"/>
            </a:xfrm>
            <a:custGeom>
              <a:avLst/>
              <a:gdLst>
                <a:gd name="T0" fmla="*/ 0 w 324"/>
                <a:gd name="T1" fmla="*/ 136 h 262"/>
                <a:gd name="T2" fmla="*/ 0 w 324"/>
                <a:gd name="T3" fmla="*/ 132 h 262"/>
                <a:gd name="T4" fmla="*/ 6 w 324"/>
                <a:gd name="T5" fmla="*/ 126 h 262"/>
                <a:gd name="T6" fmla="*/ 46 w 324"/>
                <a:gd name="T7" fmla="*/ 126 h 262"/>
                <a:gd name="T8" fmla="*/ 50 w 324"/>
                <a:gd name="T9" fmla="*/ 126 h 262"/>
                <a:gd name="T10" fmla="*/ 56 w 324"/>
                <a:gd name="T11" fmla="*/ 132 h 262"/>
                <a:gd name="T12" fmla="*/ 56 w 324"/>
                <a:gd name="T13" fmla="*/ 212 h 262"/>
                <a:gd name="T14" fmla="*/ 56 w 324"/>
                <a:gd name="T15" fmla="*/ 216 h 262"/>
                <a:gd name="T16" fmla="*/ 50 w 324"/>
                <a:gd name="T17" fmla="*/ 220 h 262"/>
                <a:gd name="T18" fmla="*/ 10 w 324"/>
                <a:gd name="T19" fmla="*/ 222 h 262"/>
                <a:gd name="T20" fmla="*/ 6 w 324"/>
                <a:gd name="T21" fmla="*/ 220 h 262"/>
                <a:gd name="T22" fmla="*/ 0 w 324"/>
                <a:gd name="T23" fmla="*/ 216 h 262"/>
                <a:gd name="T24" fmla="*/ 0 w 324"/>
                <a:gd name="T25" fmla="*/ 212 h 262"/>
                <a:gd name="T26" fmla="*/ 136 w 324"/>
                <a:gd name="T27" fmla="*/ 222 h 262"/>
                <a:gd name="T28" fmla="*/ 140 w 324"/>
                <a:gd name="T29" fmla="*/ 220 h 262"/>
                <a:gd name="T30" fmla="*/ 144 w 324"/>
                <a:gd name="T31" fmla="*/ 216 h 262"/>
                <a:gd name="T32" fmla="*/ 146 w 324"/>
                <a:gd name="T33" fmla="*/ 58 h 262"/>
                <a:gd name="T34" fmla="*/ 144 w 324"/>
                <a:gd name="T35" fmla="*/ 54 h 262"/>
                <a:gd name="T36" fmla="*/ 140 w 324"/>
                <a:gd name="T37" fmla="*/ 50 h 262"/>
                <a:gd name="T38" fmla="*/ 100 w 324"/>
                <a:gd name="T39" fmla="*/ 48 h 262"/>
                <a:gd name="T40" fmla="*/ 96 w 324"/>
                <a:gd name="T41" fmla="*/ 50 h 262"/>
                <a:gd name="T42" fmla="*/ 90 w 324"/>
                <a:gd name="T43" fmla="*/ 54 h 262"/>
                <a:gd name="T44" fmla="*/ 90 w 324"/>
                <a:gd name="T45" fmla="*/ 212 h 262"/>
                <a:gd name="T46" fmla="*/ 90 w 324"/>
                <a:gd name="T47" fmla="*/ 216 h 262"/>
                <a:gd name="T48" fmla="*/ 96 w 324"/>
                <a:gd name="T49" fmla="*/ 220 h 262"/>
                <a:gd name="T50" fmla="*/ 100 w 324"/>
                <a:gd name="T51" fmla="*/ 222 h 262"/>
                <a:gd name="T52" fmla="*/ 224 w 324"/>
                <a:gd name="T53" fmla="*/ 222 h 262"/>
                <a:gd name="T54" fmla="*/ 228 w 324"/>
                <a:gd name="T55" fmla="*/ 220 h 262"/>
                <a:gd name="T56" fmla="*/ 234 w 324"/>
                <a:gd name="T57" fmla="*/ 216 h 262"/>
                <a:gd name="T58" fmla="*/ 234 w 324"/>
                <a:gd name="T59" fmla="*/ 86 h 262"/>
                <a:gd name="T60" fmla="*/ 234 w 324"/>
                <a:gd name="T61" fmla="*/ 82 h 262"/>
                <a:gd name="T62" fmla="*/ 228 w 324"/>
                <a:gd name="T63" fmla="*/ 76 h 262"/>
                <a:gd name="T64" fmla="*/ 188 w 324"/>
                <a:gd name="T65" fmla="*/ 76 h 262"/>
                <a:gd name="T66" fmla="*/ 184 w 324"/>
                <a:gd name="T67" fmla="*/ 76 h 262"/>
                <a:gd name="T68" fmla="*/ 180 w 324"/>
                <a:gd name="T69" fmla="*/ 82 h 262"/>
                <a:gd name="T70" fmla="*/ 178 w 324"/>
                <a:gd name="T71" fmla="*/ 212 h 262"/>
                <a:gd name="T72" fmla="*/ 180 w 324"/>
                <a:gd name="T73" fmla="*/ 216 h 262"/>
                <a:gd name="T74" fmla="*/ 184 w 324"/>
                <a:gd name="T75" fmla="*/ 220 h 262"/>
                <a:gd name="T76" fmla="*/ 188 w 324"/>
                <a:gd name="T77" fmla="*/ 222 h 262"/>
                <a:gd name="T78" fmla="*/ 278 w 324"/>
                <a:gd name="T79" fmla="*/ 0 h 262"/>
                <a:gd name="T80" fmla="*/ 274 w 324"/>
                <a:gd name="T81" fmla="*/ 0 h 262"/>
                <a:gd name="T82" fmla="*/ 268 w 324"/>
                <a:gd name="T83" fmla="*/ 6 h 262"/>
                <a:gd name="T84" fmla="*/ 268 w 324"/>
                <a:gd name="T85" fmla="*/ 212 h 262"/>
                <a:gd name="T86" fmla="*/ 268 w 324"/>
                <a:gd name="T87" fmla="*/ 216 h 262"/>
                <a:gd name="T88" fmla="*/ 274 w 324"/>
                <a:gd name="T89" fmla="*/ 220 h 262"/>
                <a:gd name="T90" fmla="*/ 314 w 324"/>
                <a:gd name="T91" fmla="*/ 222 h 262"/>
                <a:gd name="T92" fmla="*/ 318 w 324"/>
                <a:gd name="T93" fmla="*/ 220 h 262"/>
                <a:gd name="T94" fmla="*/ 324 w 324"/>
                <a:gd name="T95" fmla="*/ 216 h 262"/>
                <a:gd name="T96" fmla="*/ 324 w 324"/>
                <a:gd name="T97" fmla="*/ 10 h 262"/>
                <a:gd name="T98" fmla="*/ 324 w 324"/>
                <a:gd name="T99" fmla="*/ 6 h 262"/>
                <a:gd name="T100" fmla="*/ 318 w 324"/>
                <a:gd name="T101" fmla="*/ 0 h 262"/>
                <a:gd name="T102" fmla="*/ 314 w 324"/>
                <a:gd name="T103" fmla="*/ 0 h 262"/>
                <a:gd name="T104" fmla="*/ 0 w 324"/>
                <a:gd name="T105" fmla="*/ 242 h 262"/>
                <a:gd name="T106" fmla="*/ 324 w 324"/>
                <a:gd name="T10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 h="262">
                  <a:moveTo>
                    <a:pt x="0" y="212"/>
                  </a:moveTo>
                  <a:lnTo>
                    <a:pt x="0" y="136"/>
                  </a:lnTo>
                  <a:lnTo>
                    <a:pt x="0" y="136"/>
                  </a:lnTo>
                  <a:lnTo>
                    <a:pt x="0" y="132"/>
                  </a:lnTo>
                  <a:lnTo>
                    <a:pt x="2" y="128"/>
                  </a:lnTo>
                  <a:lnTo>
                    <a:pt x="6" y="126"/>
                  </a:lnTo>
                  <a:lnTo>
                    <a:pt x="10" y="126"/>
                  </a:lnTo>
                  <a:lnTo>
                    <a:pt x="46" y="126"/>
                  </a:lnTo>
                  <a:lnTo>
                    <a:pt x="46" y="126"/>
                  </a:lnTo>
                  <a:lnTo>
                    <a:pt x="50" y="126"/>
                  </a:lnTo>
                  <a:lnTo>
                    <a:pt x="54" y="128"/>
                  </a:lnTo>
                  <a:lnTo>
                    <a:pt x="56" y="132"/>
                  </a:lnTo>
                  <a:lnTo>
                    <a:pt x="56" y="136"/>
                  </a:lnTo>
                  <a:lnTo>
                    <a:pt x="56" y="212"/>
                  </a:lnTo>
                  <a:lnTo>
                    <a:pt x="56" y="212"/>
                  </a:lnTo>
                  <a:lnTo>
                    <a:pt x="56" y="216"/>
                  </a:lnTo>
                  <a:lnTo>
                    <a:pt x="54" y="218"/>
                  </a:lnTo>
                  <a:lnTo>
                    <a:pt x="50" y="220"/>
                  </a:lnTo>
                  <a:lnTo>
                    <a:pt x="46" y="222"/>
                  </a:lnTo>
                  <a:lnTo>
                    <a:pt x="10" y="222"/>
                  </a:lnTo>
                  <a:lnTo>
                    <a:pt x="10" y="222"/>
                  </a:lnTo>
                  <a:lnTo>
                    <a:pt x="6" y="220"/>
                  </a:lnTo>
                  <a:lnTo>
                    <a:pt x="2" y="218"/>
                  </a:lnTo>
                  <a:lnTo>
                    <a:pt x="0" y="216"/>
                  </a:lnTo>
                  <a:lnTo>
                    <a:pt x="0" y="212"/>
                  </a:lnTo>
                  <a:lnTo>
                    <a:pt x="0" y="212"/>
                  </a:lnTo>
                  <a:close/>
                  <a:moveTo>
                    <a:pt x="100" y="222"/>
                  </a:moveTo>
                  <a:lnTo>
                    <a:pt x="136" y="222"/>
                  </a:lnTo>
                  <a:lnTo>
                    <a:pt x="136" y="222"/>
                  </a:lnTo>
                  <a:lnTo>
                    <a:pt x="140" y="220"/>
                  </a:lnTo>
                  <a:lnTo>
                    <a:pt x="142" y="218"/>
                  </a:lnTo>
                  <a:lnTo>
                    <a:pt x="144" y="216"/>
                  </a:lnTo>
                  <a:lnTo>
                    <a:pt x="146" y="212"/>
                  </a:lnTo>
                  <a:lnTo>
                    <a:pt x="146" y="58"/>
                  </a:lnTo>
                  <a:lnTo>
                    <a:pt x="146" y="58"/>
                  </a:lnTo>
                  <a:lnTo>
                    <a:pt x="144" y="54"/>
                  </a:lnTo>
                  <a:lnTo>
                    <a:pt x="142" y="52"/>
                  </a:lnTo>
                  <a:lnTo>
                    <a:pt x="140" y="50"/>
                  </a:lnTo>
                  <a:lnTo>
                    <a:pt x="136" y="48"/>
                  </a:lnTo>
                  <a:lnTo>
                    <a:pt x="100" y="48"/>
                  </a:lnTo>
                  <a:lnTo>
                    <a:pt x="100" y="48"/>
                  </a:lnTo>
                  <a:lnTo>
                    <a:pt x="96" y="50"/>
                  </a:lnTo>
                  <a:lnTo>
                    <a:pt x="92" y="52"/>
                  </a:lnTo>
                  <a:lnTo>
                    <a:pt x="90" y="54"/>
                  </a:lnTo>
                  <a:lnTo>
                    <a:pt x="90" y="58"/>
                  </a:lnTo>
                  <a:lnTo>
                    <a:pt x="90" y="212"/>
                  </a:lnTo>
                  <a:lnTo>
                    <a:pt x="90" y="212"/>
                  </a:lnTo>
                  <a:lnTo>
                    <a:pt x="90" y="216"/>
                  </a:lnTo>
                  <a:lnTo>
                    <a:pt x="92" y="218"/>
                  </a:lnTo>
                  <a:lnTo>
                    <a:pt x="96" y="220"/>
                  </a:lnTo>
                  <a:lnTo>
                    <a:pt x="100" y="222"/>
                  </a:lnTo>
                  <a:lnTo>
                    <a:pt x="100" y="222"/>
                  </a:lnTo>
                  <a:close/>
                  <a:moveTo>
                    <a:pt x="188" y="222"/>
                  </a:moveTo>
                  <a:lnTo>
                    <a:pt x="224" y="222"/>
                  </a:lnTo>
                  <a:lnTo>
                    <a:pt x="224" y="222"/>
                  </a:lnTo>
                  <a:lnTo>
                    <a:pt x="228" y="220"/>
                  </a:lnTo>
                  <a:lnTo>
                    <a:pt x="232" y="218"/>
                  </a:lnTo>
                  <a:lnTo>
                    <a:pt x="234" y="216"/>
                  </a:lnTo>
                  <a:lnTo>
                    <a:pt x="234" y="212"/>
                  </a:lnTo>
                  <a:lnTo>
                    <a:pt x="234" y="86"/>
                  </a:lnTo>
                  <a:lnTo>
                    <a:pt x="234" y="86"/>
                  </a:lnTo>
                  <a:lnTo>
                    <a:pt x="234" y="82"/>
                  </a:lnTo>
                  <a:lnTo>
                    <a:pt x="232" y="78"/>
                  </a:lnTo>
                  <a:lnTo>
                    <a:pt x="228" y="76"/>
                  </a:lnTo>
                  <a:lnTo>
                    <a:pt x="224" y="76"/>
                  </a:lnTo>
                  <a:lnTo>
                    <a:pt x="188" y="76"/>
                  </a:lnTo>
                  <a:lnTo>
                    <a:pt x="188" y="76"/>
                  </a:lnTo>
                  <a:lnTo>
                    <a:pt x="184" y="76"/>
                  </a:lnTo>
                  <a:lnTo>
                    <a:pt x="182" y="78"/>
                  </a:lnTo>
                  <a:lnTo>
                    <a:pt x="180" y="82"/>
                  </a:lnTo>
                  <a:lnTo>
                    <a:pt x="178" y="86"/>
                  </a:lnTo>
                  <a:lnTo>
                    <a:pt x="178" y="212"/>
                  </a:lnTo>
                  <a:lnTo>
                    <a:pt x="178" y="212"/>
                  </a:lnTo>
                  <a:lnTo>
                    <a:pt x="180" y="216"/>
                  </a:lnTo>
                  <a:lnTo>
                    <a:pt x="182" y="218"/>
                  </a:lnTo>
                  <a:lnTo>
                    <a:pt x="184" y="220"/>
                  </a:lnTo>
                  <a:lnTo>
                    <a:pt x="188" y="222"/>
                  </a:lnTo>
                  <a:lnTo>
                    <a:pt x="188" y="222"/>
                  </a:lnTo>
                  <a:close/>
                  <a:moveTo>
                    <a:pt x="314" y="0"/>
                  </a:moveTo>
                  <a:lnTo>
                    <a:pt x="278" y="0"/>
                  </a:lnTo>
                  <a:lnTo>
                    <a:pt x="278" y="0"/>
                  </a:lnTo>
                  <a:lnTo>
                    <a:pt x="274" y="0"/>
                  </a:lnTo>
                  <a:lnTo>
                    <a:pt x="270" y="2"/>
                  </a:lnTo>
                  <a:lnTo>
                    <a:pt x="268" y="6"/>
                  </a:lnTo>
                  <a:lnTo>
                    <a:pt x="268" y="10"/>
                  </a:lnTo>
                  <a:lnTo>
                    <a:pt x="268" y="212"/>
                  </a:lnTo>
                  <a:lnTo>
                    <a:pt x="268" y="212"/>
                  </a:lnTo>
                  <a:lnTo>
                    <a:pt x="268" y="216"/>
                  </a:lnTo>
                  <a:lnTo>
                    <a:pt x="270" y="218"/>
                  </a:lnTo>
                  <a:lnTo>
                    <a:pt x="274" y="220"/>
                  </a:lnTo>
                  <a:lnTo>
                    <a:pt x="278" y="222"/>
                  </a:lnTo>
                  <a:lnTo>
                    <a:pt x="314" y="222"/>
                  </a:lnTo>
                  <a:lnTo>
                    <a:pt x="314" y="222"/>
                  </a:lnTo>
                  <a:lnTo>
                    <a:pt x="318" y="220"/>
                  </a:lnTo>
                  <a:lnTo>
                    <a:pt x="322" y="218"/>
                  </a:lnTo>
                  <a:lnTo>
                    <a:pt x="324" y="216"/>
                  </a:lnTo>
                  <a:lnTo>
                    <a:pt x="324" y="212"/>
                  </a:lnTo>
                  <a:lnTo>
                    <a:pt x="324" y="10"/>
                  </a:lnTo>
                  <a:lnTo>
                    <a:pt x="324" y="10"/>
                  </a:lnTo>
                  <a:lnTo>
                    <a:pt x="324" y="6"/>
                  </a:lnTo>
                  <a:lnTo>
                    <a:pt x="322" y="2"/>
                  </a:lnTo>
                  <a:lnTo>
                    <a:pt x="318" y="0"/>
                  </a:lnTo>
                  <a:lnTo>
                    <a:pt x="314" y="0"/>
                  </a:lnTo>
                  <a:lnTo>
                    <a:pt x="314" y="0"/>
                  </a:lnTo>
                  <a:close/>
                  <a:moveTo>
                    <a:pt x="324" y="242"/>
                  </a:moveTo>
                  <a:lnTo>
                    <a:pt x="0" y="242"/>
                  </a:lnTo>
                  <a:lnTo>
                    <a:pt x="0" y="262"/>
                  </a:lnTo>
                  <a:lnTo>
                    <a:pt x="324" y="262"/>
                  </a:lnTo>
                  <a:lnTo>
                    <a:pt x="324" y="242"/>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8" name="TextBox 57"/>
            <p:cNvSpPr txBox="1"/>
            <p:nvPr/>
          </p:nvSpPr>
          <p:spPr>
            <a:xfrm>
              <a:off x="4858042" y="2408772"/>
              <a:ext cx="1658181" cy="386164"/>
            </a:xfrm>
            <a:prstGeom prst="rect">
              <a:avLst/>
            </a:prstGeom>
            <a:noFill/>
          </p:spPr>
          <p:txBody>
            <a:bodyPr vert="horz" wrap="square" lIns="0" tIns="0" rIns="0" bIns="0" rtlCol="0">
              <a:noAutofit/>
            </a:bodyPr>
            <a:lstStyle/>
            <a:p>
              <a:pPr indent="-274320">
                <a:spcAft>
                  <a:spcPts val="200"/>
                </a:spcAft>
              </a:pPr>
              <a:r>
                <a:rPr lang="en-GB" sz="1200" dirty="0" smtClean="0">
                  <a:latin typeface="Georgia" pitchFamily="18" charset="0"/>
                </a:rPr>
                <a:t>Bar charts</a:t>
              </a:r>
            </a:p>
            <a:p>
              <a:pPr indent="-274320">
                <a:spcAft>
                  <a:spcPts val="200"/>
                </a:spcAft>
              </a:pPr>
              <a:r>
                <a:rPr lang="en-GB" sz="1200" dirty="0" smtClean="0">
                  <a:latin typeface="Georgia" pitchFamily="18" charset="0"/>
                </a:rPr>
                <a:t>Combo charts</a:t>
              </a:r>
            </a:p>
          </p:txBody>
        </p:sp>
        <p:sp>
          <p:nvSpPr>
            <p:cNvPr id="59" name="Freeform 4953"/>
            <p:cNvSpPr>
              <a:spLocks noEditPoints="1"/>
            </p:cNvSpPr>
            <p:nvPr/>
          </p:nvSpPr>
          <p:spPr bwMode="auto">
            <a:xfrm>
              <a:off x="2792085" y="3221203"/>
              <a:ext cx="430759" cy="343639"/>
            </a:xfrm>
            <a:custGeom>
              <a:avLst/>
              <a:gdLst>
                <a:gd name="T0" fmla="*/ 28 w 356"/>
                <a:gd name="T1" fmla="*/ 142 h 284"/>
                <a:gd name="T2" fmla="*/ 40 w 356"/>
                <a:gd name="T3" fmla="*/ 138 h 284"/>
                <a:gd name="T4" fmla="*/ 34 w 356"/>
                <a:gd name="T5" fmla="*/ 158 h 284"/>
                <a:gd name="T6" fmla="*/ 28 w 356"/>
                <a:gd name="T7" fmla="*/ 154 h 284"/>
                <a:gd name="T8" fmla="*/ 28 w 356"/>
                <a:gd name="T9" fmla="*/ 146 h 284"/>
                <a:gd name="T10" fmla="*/ 238 w 356"/>
                <a:gd name="T11" fmla="*/ 68 h 284"/>
                <a:gd name="T12" fmla="*/ 312 w 356"/>
                <a:gd name="T13" fmla="*/ 44 h 284"/>
                <a:gd name="T14" fmla="*/ 330 w 356"/>
                <a:gd name="T15" fmla="*/ 52 h 284"/>
                <a:gd name="T16" fmla="*/ 354 w 356"/>
                <a:gd name="T17" fmla="*/ 36 h 284"/>
                <a:gd name="T18" fmla="*/ 354 w 356"/>
                <a:gd name="T19" fmla="*/ 16 h 284"/>
                <a:gd name="T20" fmla="*/ 330 w 356"/>
                <a:gd name="T21" fmla="*/ 0 h 284"/>
                <a:gd name="T22" fmla="*/ 312 w 356"/>
                <a:gd name="T23" fmla="*/ 8 h 284"/>
                <a:gd name="T24" fmla="*/ 230 w 356"/>
                <a:gd name="T25" fmla="*/ 50 h 284"/>
                <a:gd name="T26" fmla="*/ 228 w 356"/>
                <a:gd name="T27" fmla="*/ 50 h 284"/>
                <a:gd name="T28" fmla="*/ 222 w 356"/>
                <a:gd name="T29" fmla="*/ 56 h 284"/>
                <a:gd name="T30" fmla="*/ 216 w 356"/>
                <a:gd name="T31" fmla="*/ 100 h 284"/>
                <a:gd name="T32" fmla="*/ 118 w 356"/>
                <a:gd name="T33" fmla="*/ 158 h 284"/>
                <a:gd name="T34" fmla="*/ 150 w 356"/>
                <a:gd name="T35" fmla="*/ 186 h 284"/>
                <a:gd name="T36" fmla="*/ 152 w 356"/>
                <a:gd name="T37" fmla="*/ 186 h 284"/>
                <a:gd name="T38" fmla="*/ 194 w 356"/>
                <a:gd name="T39" fmla="*/ 134 h 284"/>
                <a:gd name="T40" fmla="*/ 16 w 356"/>
                <a:gd name="T41" fmla="*/ 268 h 284"/>
                <a:gd name="T42" fmla="*/ 0 w 356"/>
                <a:gd name="T43" fmla="*/ 284 h 284"/>
                <a:gd name="T44" fmla="*/ 310 w 356"/>
                <a:gd name="T45" fmla="*/ 182 h 284"/>
                <a:gd name="T46" fmla="*/ 236 w 356"/>
                <a:gd name="T47" fmla="*/ 156 h 284"/>
                <a:gd name="T48" fmla="*/ 228 w 356"/>
                <a:gd name="T49" fmla="*/ 152 h 284"/>
                <a:gd name="T50" fmla="*/ 160 w 356"/>
                <a:gd name="T51" fmla="*/ 92 h 284"/>
                <a:gd name="T52" fmla="*/ 148 w 356"/>
                <a:gd name="T53" fmla="*/ 92 h 284"/>
                <a:gd name="T54" fmla="*/ 78 w 356"/>
                <a:gd name="T55" fmla="*/ 218 h 284"/>
                <a:gd name="T56" fmla="*/ 78 w 356"/>
                <a:gd name="T57" fmla="*/ 236 h 284"/>
                <a:gd name="T58" fmla="*/ 54 w 356"/>
                <a:gd name="T59" fmla="*/ 252 h 284"/>
                <a:gd name="T60" fmla="*/ 36 w 356"/>
                <a:gd name="T61" fmla="*/ 244 h 284"/>
                <a:gd name="T62" fmla="*/ 28 w 356"/>
                <a:gd name="T63" fmla="*/ 226 h 284"/>
                <a:gd name="T64" fmla="*/ 44 w 356"/>
                <a:gd name="T65" fmla="*/ 202 h 284"/>
                <a:gd name="T66" fmla="*/ 56 w 356"/>
                <a:gd name="T67" fmla="*/ 200 h 284"/>
                <a:gd name="T68" fmla="*/ 128 w 356"/>
                <a:gd name="T69" fmla="*/ 74 h 284"/>
                <a:gd name="T70" fmla="*/ 130 w 356"/>
                <a:gd name="T71" fmla="*/ 56 h 284"/>
                <a:gd name="T72" fmla="*/ 152 w 356"/>
                <a:gd name="T73" fmla="*/ 42 h 284"/>
                <a:gd name="T74" fmla="*/ 172 w 356"/>
                <a:gd name="T75" fmla="*/ 48 h 284"/>
                <a:gd name="T76" fmla="*/ 178 w 356"/>
                <a:gd name="T77" fmla="*/ 68 h 284"/>
                <a:gd name="T78" fmla="*/ 310 w 356"/>
                <a:gd name="T79" fmla="*/ 136 h 284"/>
                <a:gd name="T80" fmla="*/ 310 w 356"/>
                <a:gd name="T81" fmla="*/ 182 h 284"/>
                <a:gd name="T82" fmla="*/ 162 w 356"/>
                <a:gd name="T83" fmla="*/ 64 h 284"/>
                <a:gd name="T84" fmla="*/ 152 w 356"/>
                <a:gd name="T85" fmla="*/ 58 h 284"/>
                <a:gd name="T86" fmla="*/ 146 w 356"/>
                <a:gd name="T87" fmla="*/ 60 h 284"/>
                <a:gd name="T88" fmla="*/ 144 w 356"/>
                <a:gd name="T89" fmla="*/ 68 h 284"/>
                <a:gd name="T90" fmla="*/ 150 w 356"/>
                <a:gd name="T91" fmla="*/ 76 h 284"/>
                <a:gd name="T92" fmla="*/ 156 w 356"/>
                <a:gd name="T93" fmla="*/ 76 h 284"/>
                <a:gd name="T94" fmla="*/ 162 w 356"/>
                <a:gd name="T95" fmla="*/ 6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6" h="284">
                  <a:moveTo>
                    <a:pt x="28" y="146"/>
                  </a:moveTo>
                  <a:lnTo>
                    <a:pt x="28" y="146"/>
                  </a:lnTo>
                  <a:lnTo>
                    <a:pt x="28" y="142"/>
                  </a:lnTo>
                  <a:lnTo>
                    <a:pt x="32" y="140"/>
                  </a:lnTo>
                  <a:lnTo>
                    <a:pt x="36" y="138"/>
                  </a:lnTo>
                  <a:lnTo>
                    <a:pt x="40" y="138"/>
                  </a:lnTo>
                  <a:lnTo>
                    <a:pt x="78" y="148"/>
                  </a:lnTo>
                  <a:lnTo>
                    <a:pt x="66" y="166"/>
                  </a:lnTo>
                  <a:lnTo>
                    <a:pt x="34" y="158"/>
                  </a:lnTo>
                  <a:lnTo>
                    <a:pt x="34" y="158"/>
                  </a:lnTo>
                  <a:lnTo>
                    <a:pt x="32" y="156"/>
                  </a:lnTo>
                  <a:lnTo>
                    <a:pt x="28" y="154"/>
                  </a:lnTo>
                  <a:lnTo>
                    <a:pt x="28" y="150"/>
                  </a:lnTo>
                  <a:lnTo>
                    <a:pt x="28" y="146"/>
                  </a:lnTo>
                  <a:lnTo>
                    <a:pt x="28" y="146"/>
                  </a:lnTo>
                  <a:close/>
                  <a:moveTo>
                    <a:pt x="216" y="100"/>
                  </a:moveTo>
                  <a:lnTo>
                    <a:pt x="238" y="68"/>
                  </a:lnTo>
                  <a:lnTo>
                    <a:pt x="238" y="68"/>
                  </a:lnTo>
                  <a:lnTo>
                    <a:pt x="238" y="68"/>
                  </a:lnTo>
                  <a:lnTo>
                    <a:pt x="312" y="44"/>
                  </a:lnTo>
                  <a:lnTo>
                    <a:pt x="312" y="44"/>
                  </a:lnTo>
                  <a:lnTo>
                    <a:pt x="320" y="50"/>
                  </a:lnTo>
                  <a:lnTo>
                    <a:pt x="330" y="52"/>
                  </a:lnTo>
                  <a:lnTo>
                    <a:pt x="330" y="52"/>
                  </a:lnTo>
                  <a:lnTo>
                    <a:pt x="340" y="50"/>
                  </a:lnTo>
                  <a:lnTo>
                    <a:pt x="348" y="44"/>
                  </a:lnTo>
                  <a:lnTo>
                    <a:pt x="354" y="36"/>
                  </a:lnTo>
                  <a:lnTo>
                    <a:pt x="356" y="26"/>
                  </a:lnTo>
                  <a:lnTo>
                    <a:pt x="356" y="26"/>
                  </a:lnTo>
                  <a:lnTo>
                    <a:pt x="354" y="16"/>
                  </a:lnTo>
                  <a:lnTo>
                    <a:pt x="348" y="8"/>
                  </a:lnTo>
                  <a:lnTo>
                    <a:pt x="340" y="2"/>
                  </a:lnTo>
                  <a:lnTo>
                    <a:pt x="330" y="0"/>
                  </a:lnTo>
                  <a:lnTo>
                    <a:pt x="330" y="0"/>
                  </a:lnTo>
                  <a:lnTo>
                    <a:pt x="320" y="2"/>
                  </a:lnTo>
                  <a:lnTo>
                    <a:pt x="312" y="8"/>
                  </a:lnTo>
                  <a:lnTo>
                    <a:pt x="306" y="16"/>
                  </a:lnTo>
                  <a:lnTo>
                    <a:pt x="304" y="26"/>
                  </a:lnTo>
                  <a:lnTo>
                    <a:pt x="230" y="50"/>
                  </a:lnTo>
                  <a:lnTo>
                    <a:pt x="230" y="50"/>
                  </a:lnTo>
                  <a:lnTo>
                    <a:pt x="228" y="50"/>
                  </a:lnTo>
                  <a:lnTo>
                    <a:pt x="228" y="50"/>
                  </a:lnTo>
                  <a:lnTo>
                    <a:pt x="224" y="52"/>
                  </a:lnTo>
                  <a:lnTo>
                    <a:pt x="222" y="56"/>
                  </a:lnTo>
                  <a:lnTo>
                    <a:pt x="222" y="56"/>
                  </a:lnTo>
                  <a:lnTo>
                    <a:pt x="222" y="56"/>
                  </a:lnTo>
                  <a:lnTo>
                    <a:pt x="202" y="86"/>
                  </a:lnTo>
                  <a:lnTo>
                    <a:pt x="216" y="100"/>
                  </a:lnTo>
                  <a:close/>
                  <a:moveTo>
                    <a:pt x="180" y="118"/>
                  </a:moveTo>
                  <a:lnTo>
                    <a:pt x="148" y="164"/>
                  </a:lnTo>
                  <a:lnTo>
                    <a:pt x="118" y="158"/>
                  </a:lnTo>
                  <a:lnTo>
                    <a:pt x="108" y="176"/>
                  </a:lnTo>
                  <a:lnTo>
                    <a:pt x="146" y="184"/>
                  </a:lnTo>
                  <a:lnTo>
                    <a:pt x="150" y="186"/>
                  </a:lnTo>
                  <a:lnTo>
                    <a:pt x="150" y="186"/>
                  </a:lnTo>
                  <a:lnTo>
                    <a:pt x="152" y="186"/>
                  </a:lnTo>
                  <a:lnTo>
                    <a:pt x="152" y="186"/>
                  </a:lnTo>
                  <a:lnTo>
                    <a:pt x="158" y="184"/>
                  </a:lnTo>
                  <a:lnTo>
                    <a:pt x="162" y="182"/>
                  </a:lnTo>
                  <a:lnTo>
                    <a:pt x="194" y="134"/>
                  </a:lnTo>
                  <a:lnTo>
                    <a:pt x="180" y="118"/>
                  </a:lnTo>
                  <a:close/>
                  <a:moveTo>
                    <a:pt x="346" y="268"/>
                  </a:moveTo>
                  <a:lnTo>
                    <a:pt x="16" y="268"/>
                  </a:lnTo>
                  <a:lnTo>
                    <a:pt x="16" y="16"/>
                  </a:lnTo>
                  <a:lnTo>
                    <a:pt x="0" y="16"/>
                  </a:lnTo>
                  <a:lnTo>
                    <a:pt x="0" y="284"/>
                  </a:lnTo>
                  <a:lnTo>
                    <a:pt x="346" y="284"/>
                  </a:lnTo>
                  <a:lnTo>
                    <a:pt x="346" y="268"/>
                  </a:lnTo>
                  <a:close/>
                  <a:moveTo>
                    <a:pt x="310" y="182"/>
                  </a:moveTo>
                  <a:lnTo>
                    <a:pt x="310" y="156"/>
                  </a:lnTo>
                  <a:lnTo>
                    <a:pt x="236" y="156"/>
                  </a:lnTo>
                  <a:lnTo>
                    <a:pt x="236" y="156"/>
                  </a:lnTo>
                  <a:lnTo>
                    <a:pt x="230" y="154"/>
                  </a:lnTo>
                  <a:lnTo>
                    <a:pt x="230" y="154"/>
                  </a:lnTo>
                  <a:lnTo>
                    <a:pt x="228" y="152"/>
                  </a:lnTo>
                  <a:lnTo>
                    <a:pt x="164" y="90"/>
                  </a:lnTo>
                  <a:lnTo>
                    <a:pt x="164" y="90"/>
                  </a:lnTo>
                  <a:lnTo>
                    <a:pt x="160" y="92"/>
                  </a:lnTo>
                  <a:lnTo>
                    <a:pt x="152" y="92"/>
                  </a:lnTo>
                  <a:lnTo>
                    <a:pt x="152" y="92"/>
                  </a:lnTo>
                  <a:lnTo>
                    <a:pt x="148" y="92"/>
                  </a:lnTo>
                  <a:lnTo>
                    <a:pt x="74" y="210"/>
                  </a:lnTo>
                  <a:lnTo>
                    <a:pt x="74" y="210"/>
                  </a:lnTo>
                  <a:lnTo>
                    <a:pt x="78" y="218"/>
                  </a:lnTo>
                  <a:lnTo>
                    <a:pt x="80" y="226"/>
                  </a:lnTo>
                  <a:lnTo>
                    <a:pt x="80" y="226"/>
                  </a:lnTo>
                  <a:lnTo>
                    <a:pt x="78" y="236"/>
                  </a:lnTo>
                  <a:lnTo>
                    <a:pt x="72" y="244"/>
                  </a:lnTo>
                  <a:lnTo>
                    <a:pt x="64" y="250"/>
                  </a:lnTo>
                  <a:lnTo>
                    <a:pt x="54" y="252"/>
                  </a:lnTo>
                  <a:lnTo>
                    <a:pt x="54" y="252"/>
                  </a:lnTo>
                  <a:lnTo>
                    <a:pt x="44" y="250"/>
                  </a:lnTo>
                  <a:lnTo>
                    <a:pt x="36" y="244"/>
                  </a:lnTo>
                  <a:lnTo>
                    <a:pt x="30" y="236"/>
                  </a:lnTo>
                  <a:lnTo>
                    <a:pt x="28" y="226"/>
                  </a:lnTo>
                  <a:lnTo>
                    <a:pt x="28" y="226"/>
                  </a:lnTo>
                  <a:lnTo>
                    <a:pt x="30" y="216"/>
                  </a:lnTo>
                  <a:lnTo>
                    <a:pt x="36" y="208"/>
                  </a:lnTo>
                  <a:lnTo>
                    <a:pt x="44" y="202"/>
                  </a:lnTo>
                  <a:lnTo>
                    <a:pt x="54" y="200"/>
                  </a:lnTo>
                  <a:lnTo>
                    <a:pt x="54" y="200"/>
                  </a:lnTo>
                  <a:lnTo>
                    <a:pt x="56" y="200"/>
                  </a:lnTo>
                  <a:lnTo>
                    <a:pt x="130" y="80"/>
                  </a:lnTo>
                  <a:lnTo>
                    <a:pt x="130" y="80"/>
                  </a:lnTo>
                  <a:lnTo>
                    <a:pt x="128" y="74"/>
                  </a:lnTo>
                  <a:lnTo>
                    <a:pt x="128" y="68"/>
                  </a:lnTo>
                  <a:lnTo>
                    <a:pt x="128" y="68"/>
                  </a:lnTo>
                  <a:lnTo>
                    <a:pt x="130" y="56"/>
                  </a:lnTo>
                  <a:lnTo>
                    <a:pt x="134" y="48"/>
                  </a:lnTo>
                  <a:lnTo>
                    <a:pt x="142" y="44"/>
                  </a:lnTo>
                  <a:lnTo>
                    <a:pt x="152" y="42"/>
                  </a:lnTo>
                  <a:lnTo>
                    <a:pt x="152" y="42"/>
                  </a:lnTo>
                  <a:lnTo>
                    <a:pt x="164" y="44"/>
                  </a:lnTo>
                  <a:lnTo>
                    <a:pt x="172" y="48"/>
                  </a:lnTo>
                  <a:lnTo>
                    <a:pt x="176" y="56"/>
                  </a:lnTo>
                  <a:lnTo>
                    <a:pt x="178" y="68"/>
                  </a:lnTo>
                  <a:lnTo>
                    <a:pt x="178" y="68"/>
                  </a:lnTo>
                  <a:lnTo>
                    <a:pt x="178" y="74"/>
                  </a:lnTo>
                  <a:lnTo>
                    <a:pt x="240" y="136"/>
                  </a:lnTo>
                  <a:lnTo>
                    <a:pt x="310" y="136"/>
                  </a:lnTo>
                  <a:lnTo>
                    <a:pt x="310" y="110"/>
                  </a:lnTo>
                  <a:lnTo>
                    <a:pt x="350" y="146"/>
                  </a:lnTo>
                  <a:lnTo>
                    <a:pt x="310" y="182"/>
                  </a:lnTo>
                  <a:close/>
                  <a:moveTo>
                    <a:pt x="162" y="68"/>
                  </a:moveTo>
                  <a:lnTo>
                    <a:pt x="162" y="68"/>
                  </a:lnTo>
                  <a:lnTo>
                    <a:pt x="162" y="64"/>
                  </a:lnTo>
                  <a:lnTo>
                    <a:pt x="160" y="60"/>
                  </a:lnTo>
                  <a:lnTo>
                    <a:pt x="156" y="58"/>
                  </a:lnTo>
                  <a:lnTo>
                    <a:pt x="152" y="58"/>
                  </a:lnTo>
                  <a:lnTo>
                    <a:pt x="152" y="58"/>
                  </a:lnTo>
                  <a:lnTo>
                    <a:pt x="150" y="58"/>
                  </a:lnTo>
                  <a:lnTo>
                    <a:pt x="146" y="60"/>
                  </a:lnTo>
                  <a:lnTo>
                    <a:pt x="144" y="64"/>
                  </a:lnTo>
                  <a:lnTo>
                    <a:pt x="144" y="68"/>
                  </a:lnTo>
                  <a:lnTo>
                    <a:pt x="144" y="68"/>
                  </a:lnTo>
                  <a:lnTo>
                    <a:pt x="144" y="70"/>
                  </a:lnTo>
                  <a:lnTo>
                    <a:pt x="146" y="74"/>
                  </a:lnTo>
                  <a:lnTo>
                    <a:pt x="150" y="76"/>
                  </a:lnTo>
                  <a:lnTo>
                    <a:pt x="152" y="76"/>
                  </a:lnTo>
                  <a:lnTo>
                    <a:pt x="152" y="76"/>
                  </a:lnTo>
                  <a:lnTo>
                    <a:pt x="156" y="76"/>
                  </a:lnTo>
                  <a:lnTo>
                    <a:pt x="160" y="74"/>
                  </a:lnTo>
                  <a:lnTo>
                    <a:pt x="162" y="70"/>
                  </a:lnTo>
                  <a:lnTo>
                    <a:pt x="162" y="68"/>
                  </a:lnTo>
                  <a:lnTo>
                    <a:pt x="162" y="68"/>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0" name="TextBox 59"/>
            <p:cNvSpPr txBox="1"/>
            <p:nvPr/>
          </p:nvSpPr>
          <p:spPr>
            <a:xfrm>
              <a:off x="1651875" y="3178678"/>
              <a:ext cx="1068211" cy="386164"/>
            </a:xfrm>
            <a:prstGeom prst="rect">
              <a:avLst/>
            </a:prstGeom>
            <a:noFill/>
          </p:spPr>
          <p:txBody>
            <a:bodyPr vert="horz" wrap="square" lIns="0" tIns="0" rIns="0" bIns="0" rtlCol="0" anchor="ctr">
              <a:noAutofit/>
            </a:bodyPr>
            <a:lstStyle/>
            <a:p>
              <a:pPr indent="-274320" algn="r">
                <a:spcAft>
                  <a:spcPts val="200"/>
                </a:spcAft>
              </a:pPr>
              <a:r>
                <a:rPr lang="en-GB" sz="1200" dirty="0" smtClean="0">
                  <a:latin typeface="Georgia" pitchFamily="18" charset="0"/>
                </a:rPr>
                <a:t>Line charts</a:t>
              </a:r>
            </a:p>
            <a:p>
              <a:pPr indent="-274320" algn="r">
                <a:spcAft>
                  <a:spcPts val="200"/>
                </a:spcAft>
              </a:pPr>
              <a:r>
                <a:rPr lang="en-GB" sz="1200" dirty="0" smtClean="0">
                  <a:latin typeface="Georgia" pitchFamily="18" charset="0"/>
                </a:rPr>
                <a:t>Scatter plots</a:t>
              </a:r>
            </a:p>
          </p:txBody>
        </p:sp>
        <p:sp>
          <p:nvSpPr>
            <p:cNvPr id="61" name="Freeform 24"/>
            <p:cNvSpPr>
              <a:spLocks noEditPoints="1"/>
            </p:cNvSpPr>
            <p:nvPr/>
          </p:nvSpPr>
          <p:spPr bwMode="auto">
            <a:xfrm>
              <a:off x="6764432" y="4110151"/>
              <a:ext cx="360000" cy="360000"/>
            </a:xfrm>
            <a:custGeom>
              <a:avLst/>
              <a:gdLst>
                <a:gd name="T0" fmla="*/ 920 w 2804"/>
                <a:gd name="T1" fmla="*/ 2720 h 2804"/>
                <a:gd name="T2" fmla="*/ 2240 w 2804"/>
                <a:gd name="T3" fmla="*/ 280 h 2804"/>
                <a:gd name="T4" fmla="*/ 2362 w 2804"/>
                <a:gd name="T5" fmla="*/ 1986 h 2804"/>
                <a:gd name="T6" fmla="*/ 414 w 2804"/>
                <a:gd name="T7" fmla="*/ 586 h 2804"/>
                <a:gd name="T8" fmla="*/ 540 w 2804"/>
                <a:gd name="T9" fmla="*/ 556 h 2804"/>
                <a:gd name="T10" fmla="*/ 768 w 2804"/>
                <a:gd name="T11" fmla="*/ 628 h 2804"/>
                <a:gd name="T12" fmla="*/ 642 w 2804"/>
                <a:gd name="T13" fmla="*/ 568 h 2804"/>
                <a:gd name="T14" fmla="*/ 530 w 2804"/>
                <a:gd name="T15" fmla="*/ 820 h 2804"/>
                <a:gd name="T16" fmla="*/ 682 w 2804"/>
                <a:gd name="T17" fmla="*/ 762 h 2804"/>
                <a:gd name="T18" fmla="*/ 780 w 2804"/>
                <a:gd name="T19" fmla="*/ 968 h 2804"/>
                <a:gd name="T20" fmla="*/ 600 w 2804"/>
                <a:gd name="T21" fmla="*/ 1078 h 2804"/>
                <a:gd name="T22" fmla="*/ 400 w 2804"/>
                <a:gd name="T23" fmla="*/ 1244 h 2804"/>
                <a:gd name="T24" fmla="*/ 560 w 2804"/>
                <a:gd name="T25" fmla="*/ 1486 h 2804"/>
                <a:gd name="T26" fmla="*/ 832 w 2804"/>
                <a:gd name="T27" fmla="*/ 1644 h 2804"/>
                <a:gd name="T28" fmla="*/ 904 w 2804"/>
                <a:gd name="T29" fmla="*/ 1960 h 2804"/>
                <a:gd name="T30" fmla="*/ 700 w 2804"/>
                <a:gd name="T31" fmla="*/ 2320 h 2804"/>
                <a:gd name="T32" fmla="*/ 598 w 2804"/>
                <a:gd name="T33" fmla="*/ 2274 h 2804"/>
                <a:gd name="T34" fmla="*/ 576 w 2804"/>
                <a:gd name="T35" fmla="*/ 1872 h 2804"/>
                <a:gd name="T36" fmla="*/ 460 w 2804"/>
                <a:gd name="T37" fmla="*/ 1516 h 2804"/>
                <a:gd name="T38" fmla="*/ 168 w 2804"/>
                <a:gd name="T39" fmla="*/ 1238 h 2804"/>
                <a:gd name="T40" fmla="*/ 710 w 2804"/>
                <a:gd name="T41" fmla="*/ 354 h 2804"/>
                <a:gd name="T42" fmla="*/ 2530 w 2804"/>
                <a:gd name="T43" fmla="*/ 846 h 2804"/>
                <a:gd name="T44" fmla="*/ 2440 w 2804"/>
                <a:gd name="T45" fmla="*/ 1178 h 2804"/>
                <a:gd name="T46" fmla="*/ 2246 w 2804"/>
                <a:gd name="T47" fmla="*/ 1486 h 2804"/>
                <a:gd name="T48" fmla="*/ 2122 w 2804"/>
                <a:gd name="T49" fmla="*/ 1362 h 2804"/>
                <a:gd name="T50" fmla="*/ 1902 w 2804"/>
                <a:gd name="T51" fmla="*/ 1314 h 2804"/>
                <a:gd name="T52" fmla="*/ 1840 w 2804"/>
                <a:gd name="T53" fmla="*/ 1354 h 2804"/>
                <a:gd name="T54" fmla="*/ 1640 w 2804"/>
                <a:gd name="T55" fmla="*/ 1424 h 2804"/>
                <a:gd name="T56" fmla="*/ 1524 w 2804"/>
                <a:gd name="T57" fmla="*/ 2094 h 2804"/>
                <a:gd name="T58" fmla="*/ 1254 w 2804"/>
                <a:gd name="T59" fmla="*/ 1564 h 2804"/>
                <a:gd name="T60" fmla="*/ 1302 w 2804"/>
                <a:gd name="T61" fmla="*/ 1132 h 2804"/>
                <a:gd name="T62" fmla="*/ 1532 w 2804"/>
                <a:gd name="T63" fmla="*/ 1146 h 2804"/>
                <a:gd name="T64" fmla="*/ 1378 w 2804"/>
                <a:gd name="T65" fmla="*/ 1008 h 2804"/>
                <a:gd name="T66" fmla="*/ 1326 w 2804"/>
                <a:gd name="T67" fmla="*/ 1078 h 2804"/>
                <a:gd name="T68" fmla="*/ 1228 w 2804"/>
                <a:gd name="T69" fmla="*/ 1020 h 2804"/>
                <a:gd name="T70" fmla="*/ 1194 w 2804"/>
                <a:gd name="T71" fmla="*/ 762 h 2804"/>
                <a:gd name="T72" fmla="*/ 1312 w 2804"/>
                <a:gd name="T73" fmla="*/ 792 h 2804"/>
                <a:gd name="T74" fmla="*/ 1624 w 2804"/>
                <a:gd name="T75" fmla="*/ 620 h 2804"/>
                <a:gd name="T76" fmla="*/ 1914 w 2804"/>
                <a:gd name="T77" fmla="*/ 532 h 2804"/>
                <a:gd name="T78" fmla="*/ 2108 w 2804"/>
                <a:gd name="T79" fmla="*/ 400 h 2804"/>
                <a:gd name="T80" fmla="*/ 2606 w 2804"/>
                <a:gd name="T81" fmla="*/ 1030 h 2804"/>
                <a:gd name="T82" fmla="*/ 2492 w 2804"/>
                <a:gd name="T83" fmla="*/ 1694 h 2804"/>
                <a:gd name="T84" fmla="*/ 2410 w 2804"/>
                <a:gd name="T85" fmla="*/ 1704 h 2804"/>
                <a:gd name="T86" fmla="*/ 2304 w 2804"/>
                <a:gd name="T87" fmla="*/ 1720 h 2804"/>
                <a:gd name="T88" fmla="*/ 2572 w 2804"/>
                <a:gd name="T89" fmla="*/ 1642 h 2804"/>
                <a:gd name="T90" fmla="*/ 2620 w 2804"/>
                <a:gd name="T91" fmla="*/ 1070 h 2804"/>
                <a:gd name="T92" fmla="*/ 2264 w 2804"/>
                <a:gd name="T93" fmla="*/ 1686 h 2804"/>
                <a:gd name="T94" fmla="*/ 1668 w 2804"/>
                <a:gd name="T95" fmla="*/ 1952 h 2804"/>
                <a:gd name="T96" fmla="*/ 896 w 2804"/>
                <a:gd name="T97" fmla="*/ 738 h 2804"/>
                <a:gd name="T98" fmla="*/ 786 w 2804"/>
                <a:gd name="T99" fmla="*/ 440 h 2804"/>
                <a:gd name="T100" fmla="*/ 772 w 2804"/>
                <a:gd name="T101" fmla="*/ 342 h 2804"/>
                <a:gd name="T102" fmla="*/ 1142 w 2804"/>
                <a:gd name="T103" fmla="*/ 290 h 2804"/>
                <a:gd name="T104" fmla="*/ 1162 w 2804"/>
                <a:gd name="T105" fmla="*/ 412 h 2804"/>
                <a:gd name="T106" fmla="*/ 1024 w 2804"/>
                <a:gd name="T107" fmla="*/ 618 h 2804"/>
                <a:gd name="T108" fmla="*/ 1378 w 2804"/>
                <a:gd name="T109" fmla="*/ 428 h 2804"/>
                <a:gd name="T110" fmla="*/ 1390 w 2804"/>
                <a:gd name="T111" fmla="*/ 342 h 2804"/>
                <a:gd name="T112" fmla="*/ 1130 w 2804"/>
                <a:gd name="T113" fmla="*/ 662 h 2804"/>
                <a:gd name="T114" fmla="*/ 1806 w 2804"/>
                <a:gd name="T115" fmla="*/ 418 h 2804"/>
                <a:gd name="T116" fmla="*/ 1756 w 2804"/>
                <a:gd name="T117" fmla="*/ 316 h 2804"/>
                <a:gd name="T118" fmla="*/ 548 w 2804"/>
                <a:gd name="T119" fmla="*/ 670 h 2804"/>
                <a:gd name="T120" fmla="*/ 576 w 2804"/>
                <a:gd name="T121" fmla="*/ 1358 h 2804"/>
                <a:gd name="T122" fmla="*/ 532 w 2804"/>
                <a:gd name="T123" fmla="*/ 1318 h 2804"/>
                <a:gd name="T124" fmla="*/ 2566 w 2804"/>
                <a:gd name="T125" fmla="*/ 1656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4" h="2804">
                  <a:moveTo>
                    <a:pt x="1402" y="0"/>
                  </a:moveTo>
                  <a:lnTo>
                    <a:pt x="1402" y="0"/>
                  </a:lnTo>
                  <a:lnTo>
                    <a:pt x="1330" y="2"/>
                  </a:lnTo>
                  <a:lnTo>
                    <a:pt x="1258" y="8"/>
                  </a:lnTo>
                  <a:lnTo>
                    <a:pt x="1188" y="16"/>
                  </a:lnTo>
                  <a:lnTo>
                    <a:pt x="1120" y="28"/>
                  </a:lnTo>
                  <a:lnTo>
                    <a:pt x="1052" y="44"/>
                  </a:lnTo>
                  <a:lnTo>
                    <a:pt x="986" y="64"/>
                  </a:lnTo>
                  <a:lnTo>
                    <a:pt x="920" y="86"/>
                  </a:lnTo>
                  <a:lnTo>
                    <a:pt x="856" y="110"/>
                  </a:lnTo>
                  <a:lnTo>
                    <a:pt x="794" y="138"/>
                  </a:lnTo>
                  <a:lnTo>
                    <a:pt x="734" y="170"/>
                  </a:lnTo>
                  <a:lnTo>
                    <a:pt x="676" y="204"/>
                  </a:lnTo>
                  <a:lnTo>
                    <a:pt x="618" y="240"/>
                  </a:lnTo>
                  <a:lnTo>
                    <a:pt x="564" y="280"/>
                  </a:lnTo>
                  <a:lnTo>
                    <a:pt x="510" y="320"/>
                  </a:lnTo>
                  <a:lnTo>
                    <a:pt x="460" y="364"/>
                  </a:lnTo>
                  <a:lnTo>
                    <a:pt x="410" y="412"/>
                  </a:lnTo>
                  <a:lnTo>
                    <a:pt x="364" y="460"/>
                  </a:lnTo>
                  <a:lnTo>
                    <a:pt x="320" y="512"/>
                  </a:lnTo>
                  <a:lnTo>
                    <a:pt x="278" y="564"/>
                  </a:lnTo>
                  <a:lnTo>
                    <a:pt x="240" y="620"/>
                  </a:lnTo>
                  <a:lnTo>
                    <a:pt x="204" y="676"/>
                  </a:lnTo>
                  <a:lnTo>
                    <a:pt x="170" y="734"/>
                  </a:lnTo>
                  <a:lnTo>
                    <a:pt x="138" y="796"/>
                  </a:lnTo>
                  <a:lnTo>
                    <a:pt x="110" y="858"/>
                  </a:lnTo>
                  <a:lnTo>
                    <a:pt x="84" y="920"/>
                  </a:lnTo>
                  <a:lnTo>
                    <a:pt x="62" y="986"/>
                  </a:lnTo>
                  <a:lnTo>
                    <a:pt x="44" y="1052"/>
                  </a:lnTo>
                  <a:lnTo>
                    <a:pt x="28" y="1120"/>
                  </a:lnTo>
                  <a:lnTo>
                    <a:pt x="16" y="1190"/>
                  </a:lnTo>
                  <a:lnTo>
                    <a:pt x="6" y="1260"/>
                  </a:lnTo>
                  <a:lnTo>
                    <a:pt x="2" y="1330"/>
                  </a:lnTo>
                  <a:lnTo>
                    <a:pt x="0" y="1402"/>
                  </a:lnTo>
                  <a:lnTo>
                    <a:pt x="0" y="1402"/>
                  </a:lnTo>
                  <a:lnTo>
                    <a:pt x="2" y="1474"/>
                  </a:lnTo>
                  <a:lnTo>
                    <a:pt x="6" y="1546"/>
                  </a:lnTo>
                  <a:lnTo>
                    <a:pt x="16" y="1616"/>
                  </a:lnTo>
                  <a:lnTo>
                    <a:pt x="28" y="1684"/>
                  </a:lnTo>
                  <a:lnTo>
                    <a:pt x="44" y="1752"/>
                  </a:lnTo>
                  <a:lnTo>
                    <a:pt x="62" y="1818"/>
                  </a:lnTo>
                  <a:lnTo>
                    <a:pt x="84" y="1884"/>
                  </a:lnTo>
                  <a:lnTo>
                    <a:pt x="110" y="1948"/>
                  </a:lnTo>
                  <a:lnTo>
                    <a:pt x="138" y="2010"/>
                  </a:lnTo>
                  <a:lnTo>
                    <a:pt x="170" y="2070"/>
                  </a:lnTo>
                  <a:lnTo>
                    <a:pt x="204" y="2130"/>
                  </a:lnTo>
                  <a:lnTo>
                    <a:pt x="240" y="2186"/>
                  </a:lnTo>
                  <a:lnTo>
                    <a:pt x="278" y="2240"/>
                  </a:lnTo>
                  <a:lnTo>
                    <a:pt x="320" y="2294"/>
                  </a:lnTo>
                  <a:lnTo>
                    <a:pt x="364" y="2344"/>
                  </a:lnTo>
                  <a:lnTo>
                    <a:pt x="410" y="2394"/>
                  </a:lnTo>
                  <a:lnTo>
                    <a:pt x="460" y="2440"/>
                  </a:lnTo>
                  <a:lnTo>
                    <a:pt x="510" y="2484"/>
                  </a:lnTo>
                  <a:lnTo>
                    <a:pt x="564" y="2526"/>
                  </a:lnTo>
                  <a:lnTo>
                    <a:pt x="618" y="2564"/>
                  </a:lnTo>
                  <a:lnTo>
                    <a:pt x="676" y="2602"/>
                  </a:lnTo>
                  <a:lnTo>
                    <a:pt x="734" y="2636"/>
                  </a:lnTo>
                  <a:lnTo>
                    <a:pt x="794" y="2666"/>
                  </a:lnTo>
                  <a:lnTo>
                    <a:pt x="856" y="2694"/>
                  </a:lnTo>
                  <a:lnTo>
                    <a:pt x="920" y="2720"/>
                  </a:lnTo>
                  <a:lnTo>
                    <a:pt x="986" y="2742"/>
                  </a:lnTo>
                  <a:lnTo>
                    <a:pt x="1052" y="2760"/>
                  </a:lnTo>
                  <a:lnTo>
                    <a:pt x="1120" y="2776"/>
                  </a:lnTo>
                  <a:lnTo>
                    <a:pt x="1188" y="2788"/>
                  </a:lnTo>
                  <a:lnTo>
                    <a:pt x="1258" y="2798"/>
                  </a:lnTo>
                  <a:lnTo>
                    <a:pt x="1330" y="2802"/>
                  </a:lnTo>
                  <a:lnTo>
                    <a:pt x="1402" y="2804"/>
                  </a:lnTo>
                  <a:lnTo>
                    <a:pt x="1402" y="2804"/>
                  </a:lnTo>
                  <a:lnTo>
                    <a:pt x="1474" y="2802"/>
                  </a:lnTo>
                  <a:lnTo>
                    <a:pt x="1546" y="2798"/>
                  </a:lnTo>
                  <a:lnTo>
                    <a:pt x="1616" y="2788"/>
                  </a:lnTo>
                  <a:lnTo>
                    <a:pt x="1684" y="2776"/>
                  </a:lnTo>
                  <a:lnTo>
                    <a:pt x="1752" y="2760"/>
                  </a:lnTo>
                  <a:lnTo>
                    <a:pt x="1818" y="2742"/>
                  </a:lnTo>
                  <a:lnTo>
                    <a:pt x="1884" y="2720"/>
                  </a:lnTo>
                  <a:lnTo>
                    <a:pt x="1948" y="2694"/>
                  </a:lnTo>
                  <a:lnTo>
                    <a:pt x="2010" y="2666"/>
                  </a:lnTo>
                  <a:lnTo>
                    <a:pt x="2070" y="2636"/>
                  </a:lnTo>
                  <a:lnTo>
                    <a:pt x="2128" y="2602"/>
                  </a:lnTo>
                  <a:lnTo>
                    <a:pt x="2186" y="2564"/>
                  </a:lnTo>
                  <a:lnTo>
                    <a:pt x="2240" y="2526"/>
                  </a:lnTo>
                  <a:lnTo>
                    <a:pt x="2294" y="2484"/>
                  </a:lnTo>
                  <a:lnTo>
                    <a:pt x="2344" y="2440"/>
                  </a:lnTo>
                  <a:lnTo>
                    <a:pt x="2394" y="2394"/>
                  </a:lnTo>
                  <a:lnTo>
                    <a:pt x="2440" y="2344"/>
                  </a:lnTo>
                  <a:lnTo>
                    <a:pt x="2484" y="2294"/>
                  </a:lnTo>
                  <a:lnTo>
                    <a:pt x="2526" y="2240"/>
                  </a:lnTo>
                  <a:lnTo>
                    <a:pt x="2564" y="2186"/>
                  </a:lnTo>
                  <a:lnTo>
                    <a:pt x="2602" y="2130"/>
                  </a:lnTo>
                  <a:lnTo>
                    <a:pt x="2634" y="2070"/>
                  </a:lnTo>
                  <a:lnTo>
                    <a:pt x="2666" y="2010"/>
                  </a:lnTo>
                  <a:lnTo>
                    <a:pt x="2694" y="1948"/>
                  </a:lnTo>
                  <a:lnTo>
                    <a:pt x="2720" y="1884"/>
                  </a:lnTo>
                  <a:lnTo>
                    <a:pt x="2742" y="1818"/>
                  </a:lnTo>
                  <a:lnTo>
                    <a:pt x="2760" y="1752"/>
                  </a:lnTo>
                  <a:lnTo>
                    <a:pt x="2776" y="1684"/>
                  </a:lnTo>
                  <a:lnTo>
                    <a:pt x="2788" y="1616"/>
                  </a:lnTo>
                  <a:lnTo>
                    <a:pt x="2798" y="1546"/>
                  </a:lnTo>
                  <a:lnTo>
                    <a:pt x="2802" y="1474"/>
                  </a:lnTo>
                  <a:lnTo>
                    <a:pt x="2804" y="1402"/>
                  </a:lnTo>
                  <a:lnTo>
                    <a:pt x="2804" y="1402"/>
                  </a:lnTo>
                  <a:lnTo>
                    <a:pt x="2802" y="1330"/>
                  </a:lnTo>
                  <a:lnTo>
                    <a:pt x="2798" y="1260"/>
                  </a:lnTo>
                  <a:lnTo>
                    <a:pt x="2788" y="1190"/>
                  </a:lnTo>
                  <a:lnTo>
                    <a:pt x="2776" y="1120"/>
                  </a:lnTo>
                  <a:lnTo>
                    <a:pt x="2760" y="1052"/>
                  </a:lnTo>
                  <a:lnTo>
                    <a:pt x="2742" y="986"/>
                  </a:lnTo>
                  <a:lnTo>
                    <a:pt x="2720" y="920"/>
                  </a:lnTo>
                  <a:lnTo>
                    <a:pt x="2694" y="858"/>
                  </a:lnTo>
                  <a:lnTo>
                    <a:pt x="2666" y="796"/>
                  </a:lnTo>
                  <a:lnTo>
                    <a:pt x="2634" y="734"/>
                  </a:lnTo>
                  <a:lnTo>
                    <a:pt x="2602" y="676"/>
                  </a:lnTo>
                  <a:lnTo>
                    <a:pt x="2564" y="620"/>
                  </a:lnTo>
                  <a:lnTo>
                    <a:pt x="2526" y="564"/>
                  </a:lnTo>
                  <a:lnTo>
                    <a:pt x="2484" y="512"/>
                  </a:lnTo>
                  <a:lnTo>
                    <a:pt x="2440" y="460"/>
                  </a:lnTo>
                  <a:lnTo>
                    <a:pt x="2394" y="412"/>
                  </a:lnTo>
                  <a:lnTo>
                    <a:pt x="2344" y="364"/>
                  </a:lnTo>
                  <a:lnTo>
                    <a:pt x="2294" y="320"/>
                  </a:lnTo>
                  <a:lnTo>
                    <a:pt x="2240" y="280"/>
                  </a:lnTo>
                  <a:lnTo>
                    <a:pt x="2186" y="240"/>
                  </a:lnTo>
                  <a:lnTo>
                    <a:pt x="2128" y="204"/>
                  </a:lnTo>
                  <a:lnTo>
                    <a:pt x="2070" y="170"/>
                  </a:lnTo>
                  <a:lnTo>
                    <a:pt x="2010" y="138"/>
                  </a:lnTo>
                  <a:lnTo>
                    <a:pt x="1948" y="110"/>
                  </a:lnTo>
                  <a:lnTo>
                    <a:pt x="1884" y="86"/>
                  </a:lnTo>
                  <a:lnTo>
                    <a:pt x="1818" y="64"/>
                  </a:lnTo>
                  <a:lnTo>
                    <a:pt x="1752" y="44"/>
                  </a:lnTo>
                  <a:lnTo>
                    <a:pt x="1684" y="28"/>
                  </a:lnTo>
                  <a:lnTo>
                    <a:pt x="1616" y="16"/>
                  </a:lnTo>
                  <a:lnTo>
                    <a:pt x="1546" y="8"/>
                  </a:lnTo>
                  <a:lnTo>
                    <a:pt x="1474" y="2"/>
                  </a:lnTo>
                  <a:lnTo>
                    <a:pt x="1402" y="0"/>
                  </a:lnTo>
                  <a:lnTo>
                    <a:pt x="1402" y="0"/>
                  </a:lnTo>
                  <a:close/>
                  <a:moveTo>
                    <a:pt x="2614" y="1820"/>
                  </a:moveTo>
                  <a:lnTo>
                    <a:pt x="2614" y="1820"/>
                  </a:lnTo>
                  <a:lnTo>
                    <a:pt x="2608" y="1822"/>
                  </a:lnTo>
                  <a:lnTo>
                    <a:pt x="2606" y="1824"/>
                  </a:lnTo>
                  <a:lnTo>
                    <a:pt x="2606" y="1828"/>
                  </a:lnTo>
                  <a:lnTo>
                    <a:pt x="2606" y="1828"/>
                  </a:lnTo>
                  <a:lnTo>
                    <a:pt x="2606" y="1834"/>
                  </a:lnTo>
                  <a:lnTo>
                    <a:pt x="2608" y="1838"/>
                  </a:lnTo>
                  <a:lnTo>
                    <a:pt x="2608" y="1838"/>
                  </a:lnTo>
                  <a:lnTo>
                    <a:pt x="2580" y="1906"/>
                  </a:lnTo>
                  <a:lnTo>
                    <a:pt x="2550" y="1972"/>
                  </a:lnTo>
                  <a:lnTo>
                    <a:pt x="2516" y="2036"/>
                  </a:lnTo>
                  <a:lnTo>
                    <a:pt x="2478" y="2098"/>
                  </a:lnTo>
                  <a:lnTo>
                    <a:pt x="2478" y="2098"/>
                  </a:lnTo>
                  <a:lnTo>
                    <a:pt x="2466" y="2104"/>
                  </a:lnTo>
                  <a:lnTo>
                    <a:pt x="2462" y="2108"/>
                  </a:lnTo>
                  <a:lnTo>
                    <a:pt x="2456" y="2114"/>
                  </a:lnTo>
                  <a:lnTo>
                    <a:pt x="2456" y="2114"/>
                  </a:lnTo>
                  <a:lnTo>
                    <a:pt x="2446" y="2112"/>
                  </a:lnTo>
                  <a:lnTo>
                    <a:pt x="2436" y="2114"/>
                  </a:lnTo>
                  <a:lnTo>
                    <a:pt x="2428" y="2116"/>
                  </a:lnTo>
                  <a:lnTo>
                    <a:pt x="2422" y="2118"/>
                  </a:lnTo>
                  <a:lnTo>
                    <a:pt x="2410" y="2126"/>
                  </a:lnTo>
                  <a:lnTo>
                    <a:pt x="2396" y="2134"/>
                  </a:lnTo>
                  <a:lnTo>
                    <a:pt x="2396" y="2134"/>
                  </a:lnTo>
                  <a:lnTo>
                    <a:pt x="2392" y="2134"/>
                  </a:lnTo>
                  <a:lnTo>
                    <a:pt x="2390" y="2134"/>
                  </a:lnTo>
                  <a:lnTo>
                    <a:pt x="2384" y="2130"/>
                  </a:lnTo>
                  <a:lnTo>
                    <a:pt x="2378" y="2126"/>
                  </a:lnTo>
                  <a:lnTo>
                    <a:pt x="2376" y="2124"/>
                  </a:lnTo>
                  <a:lnTo>
                    <a:pt x="2372" y="2124"/>
                  </a:lnTo>
                  <a:lnTo>
                    <a:pt x="2372" y="2124"/>
                  </a:lnTo>
                  <a:lnTo>
                    <a:pt x="2370" y="2108"/>
                  </a:lnTo>
                  <a:lnTo>
                    <a:pt x="2372" y="2096"/>
                  </a:lnTo>
                  <a:lnTo>
                    <a:pt x="2376" y="2084"/>
                  </a:lnTo>
                  <a:lnTo>
                    <a:pt x="2376" y="2070"/>
                  </a:lnTo>
                  <a:lnTo>
                    <a:pt x="2376" y="2070"/>
                  </a:lnTo>
                  <a:lnTo>
                    <a:pt x="2374" y="2060"/>
                  </a:lnTo>
                  <a:lnTo>
                    <a:pt x="2372" y="2054"/>
                  </a:lnTo>
                  <a:lnTo>
                    <a:pt x="2368" y="2048"/>
                  </a:lnTo>
                  <a:lnTo>
                    <a:pt x="2362" y="2044"/>
                  </a:lnTo>
                  <a:lnTo>
                    <a:pt x="2362" y="2044"/>
                  </a:lnTo>
                  <a:lnTo>
                    <a:pt x="2366" y="2034"/>
                  </a:lnTo>
                  <a:lnTo>
                    <a:pt x="2368" y="2026"/>
                  </a:lnTo>
                  <a:lnTo>
                    <a:pt x="2366" y="2006"/>
                  </a:lnTo>
                  <a:lnTo>
                    <a:pt x="2362" y="1986"/>
                  </a:lnTo>
                  <a:lnTo>
                    <a:pt x="2358" y="1970"/>
                  </a:lnTo>
                  <a:lnTo>
                    <a:pt x="2358" y="1970"/>
                  </a:lnTo>
                  <a:lnTo>
                    <a:pt x="2362" y="1966"/>
                  </a:lnTo>
                  <a:lnTo>
                    <a:pt x="2364" y="1962"/>
                  </a:lnTo>
                  <a:lnTo>
                    <a:pt x="2374" y="1960"/>
                  </a:lnTo>
                  <a:lnTo>
                    <a:pt x="2384" y="1958"/>
                  </a:lnTo>
                  <a:lnTo>
                    <a:pt x="2392" y="1954"/>
                  </a:lnTo>
                  <a:lnTo>
                    <a:pt x="2392" y="1954"/>
                  </a:lnTo>
                  <a:lnTo>
                    <a:pt x="2398" y="1950"/>
                  </a:lnTo>
                  <a:lnTo>
                    <a:pt x="2402" y="1946"/>
                  </a:lnTo>
                  <a:lnTo>
                    <a:pt x="2406" y="1932"/>
                  </a:lnTo>
                  <a:lnTo>
                    <a:pt x="2408" y="1916"/>
                  </a:lnTo>
                  <a:lnTo>
                    <a:pt x="2410" y="1910"/>
                  </a:lnTo>
                  <a:lnTo>
                    <a:pt x="2414" y="1904"/>
                  </a:lnTo>
                  <a:lnTo>
                    <a:pt x="2414" y="1904"/>
                  </a:lnTo>
                  <a:lnTo>
                    <a:pt x="2420" y="1900"/>
                  </a:lnTo>
                  <a:lnTo>
                    <a:pt x="2422" y="1902"/>
                  </a:lnTo>
                  <a:lnTo>
                    <a:pt x="2426" y="1906"/>
                  </a:lnTo>
                  <a:lnTo>
                    <a:pt x="2432" y="1910"/>
                  </a:lnTo>
                  <a:lnTo>
                    <a:pt x="2432" y="1910"/>
                  </a:lnTo>
                  <a:lnTo>
                    <a:pt x="2434" y="1908"/>
                  </a:lnTo>
                  <a:lnTo>
                    <a:pt x="2436" y="1904"/>
                  </a:lnTo>
                  <a:lnTo>
                    <a:pt x="2436" y="1894"/>
                  </a:lnTo>
                  <a:lnTo>
                    <a:pt x="2436" y="1884"/>
                  </a:lnTo>
                  <a:lnTo>
                    <a:pt x="2438" y="1882"/>
                  </a:lnTo>
                  <a:lnTo>
                    <a:pt x="2440" y="1880"/>
                  </a:lnTo>
                  <a:lnTo>
                    <a:pt x="2440" y="1880"/>
                  </a:lnTo>
                  <a:lnTo>
                    <a:pt x="2450" y="1878"/>
                  </a:lnTo>
                  <a:lnTo>
                    <a:pt x="2458" y="1874"/>
                  </a:lnTo>
                  <a:lnTo>
                    <a:pt x="2466" y="1874"/>
                  </a:lnTo>
                  <a:lnTo>
                    <a:pt x="2470" y="1876"/>
                  </a:lnTo>
                  <a:lnTo>
                    <a:pt x="2474" y="1880"/>
                  </a:lnTo>
                  <a:lnTo>
                    <a:pt x="2474" y="1880"/>
                  </a:lnTo>
                  <a:lnTo>
                    <a:pt x="2480" y="1876"/>
                  </a:lnTo>
                  <a:lnTo>
                    <a:pt x="2482" y="1872"/>
                  </a:lnTo>
                  <a:lnTo>
                    <a:pt x="2484" y="1868"/>
                  </a:lnTo>
                  <a:lnTo>
                    <a:pt x="2486" y="1862"/>
                  </a:lnTo>
                  <a:lnTo>
                    <a:pt x="2488" y="1846"/>
                  </a:lnTo>
                  <a:lnTo>
                    <a:pt x="2492" y="1834"/>
                  </a:lnTo>
                  <a:lnTo>
                    <a:pt x="2492" y="1834"/>
                  </a:lnTo>
                  <a:lnTo>
                    <a:pt x="2512" y="1824"/>
                  </a:lnTo>
                  <a:lnTo>
                    <a:pt x="2534" y="1818"/>
                  </a:lnTo>
                  <a:lnTo>
                    <a:pt x="2534" y="1818"/>
                  </a:lnTo>
                  <a:lnTo>
                    <a:pt x="2536" y="1818"/>
                  </a:lnTo>
                  <a:lnTo>
                    <a:pt x="2538" y="1814"/>
                  </a:lnTo>
                  <a:lnTo>
                    <a:pt x="2538" y="1808"/>
                  </a:lnTo>
                  <a:lnTo>
                    <a:pt x="2540" y="1800"/>
                  </a:lnTo>
                  <a:lnTo>
                    <a:pt x="2540" y="1796"/>
                  </a:lnTo>
                  <a:lnTo>
                    <a:pt x="2542" y="1794"/>
                  </a:lnTo>
                  <a:lnTo>
                    <a:pt x="2542" y="1794"/>
                  </a:lnTo>
                  <a:lnTo>
                    <a:pt x="2552" y="1796"/>
                  </a:lnTo>
                  <a:lnTo>
                    <a:pt x="2560" y="1798"/>
                  </a:lnTo>
                  <a:lnTo>
                    <a:pt x="2582" y="1798"/>
                  </a:lnTo>
                  <a:lnTo>
                    <a:pt x="2602" y="1800"/>
                  </a:lnTo>
                  <a:lnTo>
                    <a:pt x="2612" y="1802"/>
                  </a:lnTo>
                  <a:lnTo>
                    <a:pt x="2620" y="1806"/>
                  </a:lnTo>
                  <a:lnTo>
                    <a:pt x="2620" y="1806"/>
                  </a:lnTo>
                  <a:lnTo>
                    <a:pt x="2614" y="1820"/>
                  </a:lnTo>
                  <a:lnTo>
                    <a:pt x="2614" y="1820"/>
                  </a:lnTo>
                  <a:close/>
                  <a:moveTo>
                    <a:pt x="414" y="586"/>
                  </a:moveTo>
                  <a:lnTo>
                    <a:pt x="414" y="586"/>
                  </a:lnTo>
                  <a:lnTo>
                    <a:pt x="430" y="592"/>
                  </a:lnTo>
                  <a:lnTo>
                    <a:pt x="430" y="592"/>
                  </a:lnTo>
                  <a:lnTo>
                    <a:pt x="436" y="590"/>
                  </a:lnTo>
                  <a:lnTo>
                    <a:pt x="440" y="588"/>
                  </a:lnTo>
                  <a:lnTo>
                    <a:pt x="448" y="580"/>
                  </a:lnTo>
                  <a:lnTo>
                    <a:pt x="450" y="576"/>
                  </a:lnTo>
                  <a:lnTo>
                    <a:pt x="456" y="574"/>
                  </a:lnTo>
                  <a:lnTo>
                    <a:pt x="460" y="572"/>
                  </a:lnTo>
                  <a:lnTo>
                    <a:pt x="468" y="572"/>
                  </a:lnTo>
                  <a:lnTo>
                    <a:pt x="468" y="572"/>
                  </a:lnTo>
                  <a:lnTo>
                    <a:pt x="468" y="580"/>
                  </a:lnTo>
                  <a:lnTo>
                    <a:pt x="470" y="588"/>
                  </a:lnTo>
                  <a:lnTo>
                    <a:pt x="472" y="594"/>
                  </a:lnTo>
                  <a:lnTo>
                    <a:pt x="476" y="598"/>
                  </a:lnTo>
                  <a:lnTo>
                    <a:pt x="476" y="598"/>
                  </a:lnTo>
                  <a:lnTo>
                    <a:pt x="480" y="592"/>
                  </a:lnTo>
                  <a:lnTo>
                    <a:pt x="482" y="586"/>
                  </a:lnTo>
                  <a:lnTo>
                    <a:pt x="486" y="570"/>
                  </a:lnTo>
                  <a:lnTo>
                    <a:pt x="486" y="560"/>
                  </a:lnTo>
                  <a:lnTo>
                    <a:pt x="484" y="552"/>
                  </a:lnTo>
                  <a:lnTo>
                    <a:pt x="482" y="546"/>
                  </a:lnTo>
                  <a:lnTo>
                    <a:pt x="476" y="542"/>
                  </a:lnTo>
                  <a:lnTo>
                    <a:pt x="476" y="542"/>
                  </a:lnTo>
                  <a:lnTo>
                    <a:pt x="476" y="534"/>
                  </a:lnTo>
                  <a:lnTo>
                    <a:pt x="478" y="528"/>
                  </a:lnTo>
                  <a:lnTo>
                    <a:pt x="480" y="524"/>
                  </a:lnTo>
                  <a:lnTo>
                    <a:pt x="480" y="518"/>
                  </a:lnTo>
                  <a:lnTo>
                    <a:pt x="480" y="518"/>
                  </a:lnTo>
                  <a:lnTo>
                    <a:pt x="488" y="516"/>
                  </a:lnTo>
                  <a:lnTo>
                    <a:pt x="492" y="516"/>
                  </a:lnTo>
                  <a:lnTo>
                    <a:pt x="496" y="518"/>
                  </a:lnTo>
                  <a:lnTo>
                    <a:pt x="500" y="520"/>
                  </a:lnTo>
                  <a:lnTo>
                    <a:pt x="506" y="526"/>
                  </a:lnTo>
                  <a:lnTo>
                    <a:pt x="510" y="528"/>
                  </a:lnTo>
                  <a:lnTo>
                    <a:pt x="516" y="528"/>
                  </a:lnTo>
                  <a:lnTo>
                    <a:pt x="516" y="528"/>
                  </a:lnTo>
                  <a:lnTo>
                    <a:pt x="520" y="542"/>
                  </a:lnTo>
                  <a:lnTo>
                    <a:pt x="528" y="554"/>
                  </a:lnTo>
                  <a:lnTo>
                    <a:pt x="538" y="564"/>
                  </a:lnTo>
                  <a:lnTo>
                    <a:pt x="550" y="572"/>
                  </a:lnTo>
                  <a:lnTo>
                    <a:pt x="550" y="572"/>
                  </a:lnTo>
                  <a:lnTo>
                    <a:pt x="550" y="578"/>
                  </a:lnTo>
                  <a:lnTo>
                    <a:pt x="550" y="584"/>
                  </a:lnTo>
                  <a:lnTo>
                    <a:pt x="544" y="590"/>
                  </a:lnTo>
                  <a:lnTo>
                    <a:pt x="542" y="596"/>
                  </a:lnTo>
                  <a:lnTo>
                    <a:pt x="542" y="598"/>
                  </a:lnTo>
                  <a:lnTo>
                    <a:pt x="544" y="602"/>
                  </a:lnTo>
                  <a:lnTo>
                    <a:pt x="544" y="602"/>
                  </a:lnTo>
                  <a:lnTo>
                    <a:pt x="556" y="586"/>
                  </a:lnTo>
                  <a:lnTo>
                    <a:pt x="562" y="578"/>
                  </a:lnTo>
                  <a:lnTo>
                    <a:pt x="566" y="568"/>
                  </a:lnTo>
                  <a:lnTo>
                    <a:pt x="566" y="568"/>
                  </a:lnTo>
                  <a:lnTo>
                    <a:pt x="566" y="564"/>
                  </a:lnTo>
                  <a:lnTo>
                    <a:pt x="564" y="562"/>
                  </a:lnTo>
                  <a:lnTo>
                    <a:pt x="558" y="562"/>
                  </a:lnTo>
                  <a:lnTo>
                    <a:pt x="552" y="562"/>
                  </a:lnTo>
                  <a:lnTo>
                    <a:pt x="544" y="562"/>
                  </a:lnTo>
                  <a:lnTo>
                    <a:pt x="544" y="562"/>
                  </a:lnTo>
                  <a:lnTo>
                    <a:pt x="540" y="556"/>
                  </a:lnTo>
                  <a:lnTo>
                    <a:pt x="538" y="550"/>
                  </a:lnTo>
                  <a:lnTo>
                    <a:pt x="534" y="538"/>
                  </a:lnTo>
                  <a:lnTo>
                    <a:pt x="534" y="524"/>
                  </a:lnTo>
                  <a:lnTo>
                    <a:pt x="538" y="510"/>
                  </a:lnTo>
                  <a:lnTo>
                    <a:pt x="542" y="496"/>
                  </a:lnTo>
                  <a:lnTo>
                    <a:pt x="550" y="484"/>
                  </a:lnTo>
                  <a:lnTo>
                    <a:pt x="558" y="474"/>
                  </a:lnTo>
                  <a:lnTo>
                    <a:pt x="566" y="468"/>
                  </a:lnTo>
                  <a:lnTo>
                    <a:pt x="566" y="468"/>
                  </a:lnTo>
                  <a:lnTo>
                    <a:pt x="576" y="470"/>
                  </a:lnTo>
                  <a:lnTo>
                    <a:pt x="580" y="476"/>
                  </a:lnTo>
                  <a:lnTo>
                    <a:pt x="584" y="484"/>
                  </a:lnTo>
                  <a:lnTo>
                    <a:pt x="584" y="498"/>
                  </a:lnTo>
                  <a:lnTo>
                    <a:pt x="584" y="498"/>
                  </a:lnTo>
                  <a:lnTo>
                    <a:pt x="586" y="492"/>
                  </a:lnTo>
                  <a:lnTo>
                    <a:pt x="592" y="486"/>
                  </a:lnTo>
                  <a:lnTo>
                    <a:pt x="598" y="484"/>
                  </a:lnTo>
                  <a:lnTo>
                    <a:pt x="606" y="482"/>
                  </a:lnTo>
                  <a:lnTo>
                    <a:pt x="612" y="482"/>
                  </a:lnTo>
                  <a:lnTo>
                    <a:pt x="618" y="486"/>
                  </a:lnTo>
                  <a:lnTo>
                    <a:pt x="622" y="492"/>
                  </a:lnTo>
                  <a:lnTo>
                    <a:pt x="622" y="502"/>
                  </a:lnTo>
                  <a:lnTo>
                    <a:pt x="622" y="502"/>
                  </a:lnTo>
                  <a:lnTo>
                    <a:pt x="642" y="498"/>
                  </a:lnTo>
                  <a:lnTo>
                    <a:pt x="652" y="496"/>
                  </a:lnTo>
                  <a:lnTo>
                    <a:pt x="666" y="498"/>
                  </a:lnTo>
                  <a:lnTo>
                    <a:pt x="666" y="498"/>
                  </a:lnTo>
                  <a:lnTo>
                    <a:pt x="666" y="502"/>
                  </a:lnTo>
                  <a:lnTo>
                    <a:pt x="668" y="504"/>
                  </a:lnTo>
                  <a:lnTo>
                    <a:pt x="672" y="508"/>
                  </a:lnTo>
                  <a:lnTo>
                    <a:pt x="676" y="514"/>
                  </a:lnTo>
                  <a:lnTo>
                    <a:pt x="678" y="518"/>
                  </a:lnTo>
                  <a:lnTo>
                    <a:pt x="678" y="522"/>
                  </a:lnTo>
                  <a:lnTo>
                    <a:pt x="678" y="522"/>
                  </a:lnTo>
                  <a:lnTo>
                    <a:pt x="716" y="522"/>
                  </a:lnTo>
                  <a:lnTo>
                    <a:pt x="716" y="522"/>
                  </a:lnTo>
                  <a:lnTo>
                    <a:pt x="716" y="530"/>
                  </a:lnTo>
                  <a:lnTo>
                    <a:pt x="718" y="534"/>
                  </a:lnTo>
                  <a:lnTo>
                    <a:pt x="722" y="542"/>
                  </a:lnTo>
                  <a:lnTo>
                    <a:pt x="728" y="550"/>
                  </a:lnTo>
                  <a:lnTo>
                    <a:pt x="734" y="558"/>
                  </a:lnTo>
                  <a:lnTo>
                    <a:pt x="734" y="558"/>
                  </a:lnTo>
                  <a:lnTo>
                    <a:pt x="732" y="564"/>
                  </a:lnTo>
                  <a:lnTo>
                    <a:pt x="728" y="568"/>
                  </a:lnTo>
                  <a:lnTo>
                    <a:pt x="722" y="572"/>
                  </a:lnTo>
                  <a:lnTo>
                    <a:pt x="720" y="578"/>
                  </a:lnTo>
                  <a:lnTo>
                    <a:pt x="720" y="578"/>
                  </a:lnTo>
                  <a:lnTo>
                    <a:pt x="740" y="586"/>
                  </a:lnTo>
                  <a:lnTo>
                    <a:pt x="748" y="590"/>
                  </a:lnTo>
                  <a:lnTo>
                    <a:pt x="760" y="592"/>
                  </a:lnTo>
                  <a:lnTo>
                    <a:pt x="760" y="592"/>
                  </a:lnTo>
                  <a:lnTo>
                    <a:pt x="762" y="598"/>
                  </a:lnTo>
                  <a:lnTo>
                    <a:pt x="762" y="602"/>
                  </a:lnTo>
                  <a:lnTo>
                    <a:pt x="766" y="608"/>
                  </a:lnTo>
                  <a:lnTo>
                    <a:pt x="768" y="608"/>
                  </a:lnTo>
                  <a:lnTo>
                    <a:pt x="772" y="608"/>
                  </a:lnTo>
                  <a:lnTo>
                    <a:pt x="772" y="608"/>
                  </a:lnTo>
                  <a:lnTo>
                    <a:pt x="772" y="614"/>
                  </a:lnTo>
                  <a:lnTo>
                    <a:pt x="768" y="622"/>
                  </a:lnTo>
                  <a:lnTo>
                    <a:pt x="768" y="628"/>
                  </a:lnTo>
                  <a:lnTo>
                    <a:pt x="768" y="638"/>
                  </a:lnTo>
                  <a:lnTo>
                    <a:pt x="768" y="638"/>
                  </a:lnTo>
                  <a:lnTo>
                    <a:pt x="762" y="636"/>
                  </a:lnTo>
                  <a:lnTo>
                    <a:pt x="760" y="636"/>
                  </a:lnTo>
                  <a:lnTo>
                    <a:pt x="758" y="638"/>
                  </a:lnTo>
                  <a:lnTo>
                    <a:pt x="756" y="640"/>
                  </a:lnTo>
                  <a:lnTo>
                    <a:pt x="754" y="648"/>
                  </a:lnTo>
                  <a:lnTo>
                    <a:pt x="754" y="658"/>
                  </a:lnTo>
                  <a:lnTo>
                    <a:pt x="754" y="658"/>
                  </a:lnTo>
                  <a:lnTo>
                    <a:pt x="746" y="652"/>
                  </a:lnTo>
                  <a:lnTo>
                    <a:pt x="738" y="646"/>
                  </a:lnTo>
                  <a:lnTo>
                    <a:pt x="730" y="640"/>
                  </a:lnTo>
                  <a:lnTo>
                    <a:pt x="726" y="638"/>
                  </a:lnTo>
                  <a:lnTo>
                    <a:pt x="720" y="638"/>
                  </a:lnTo>
                  <a:lnTo>
                    <a:pt x="720" y="638"/>
                  </a:lnTo>
                  <a:lnTo>
                    <a:pt x="722" y="646"/>
                  </a:lnTo>
                  <a:lnTo>
                    <a:pt x="726" y="654"/>
                  </a:lnTo>
                  <a:lnTo>
                    <a:pt x="730" y="660"/>
                  </a:lnTo>
                  <a:lnTo>
                    <a:pt x="734" y="668"/>
                  </a:lnTo>
                  <a:lnTo>
                    <a:pt x="734" y="668"/>
                  </a:lnTo>
                  <a:lnTo>
                    <a:pt x="734" y="678"/>
                  </a:lnTo>
                  <a:lnTo>
                    <a:pt x="732" y="686"/>
                  </a:lnTo>
                  <a:lnTo>
                    <a:pt x="728" y="696"/>
                  </a:lnTo>
                  <a:lnTo>
                    <a:pt x="726" y="708"/>
                  </a:lnTo>
                  <a:lnTo>
                    <a:pt x="726" y="714"/>
                  </a:lnTo>
                  <a:lnTo>
                    <a:pt x="730" y="722"/>
                  </a:lnTo>
                  <a:lnTo>
                    <a:pt x="730" y="722"/>
                  </a:lnTo>
                  <a:lnTo>
                    <a:pt x="716" y="720"/>
                  </a:lnTo>
                  <a:lnTo>
                    <a:pt x="706" y="716"/>
                  </a:lnTo>
                  <a:lnTo>
                    <a:pt x="698" y="708"/>
                  </a:lnTo>
                  <a:lnTo>
                    <a:pt x="690" y="702"/>
                  </a:lnTo>
                  <a:lnTo>
                    <a:pt x="674" y="686"/>
                  </a:lnTo>
                  <a:lnTo>
                    <a:pt x="666" y="678"/>
                  </a:lnTo>
                  <a:lnTo>
                    <a:pt x="656" y="672"/>
                  </a:lnTo>
                  <a:lnTo>
                    <a:pt x="656" y="672"/>
                  </a:lnTo>
                  <a:lnTo>
                    <a:pt x="644" y="672"/>
                  </a:lnTo>
                  <a:lnTo>
                    <a:pt x="632" y="672"/>
                  </a:lnTo>
                  <a:lnTo>
                    <a:pt x="620" y="668"/>
                  </a:lnTo>
                  <a:lnTo>
                    <a:pt x="616" y="666"/>
                  </a:lnTo>
                  <a:lnTo>
                    <a:pt x="614" y="662"/>
                  </a:lnTo>
                  <a:lnTo>
                    <a:pt x="614" y="662"/>
                  </a:lnTo>
                  <a:lnTo>
                    <a:pt x="618" y="650"/>
                  </a:lnTo>
                  <a:lnTo>
                    <a:pt x="624" y="642"/>
                  </a:lnTo>
                  <a:lnTo>
                    <a:pt x="632" y="638"/>
                  </a:lnTo>
                  <a:lnTo>
                    <a:pt x="642" y="632"/>
                  </a:lnTo>
                  <a:lnTo>
                    <a:pt x="652" y="628"/>
                  </a:lnTo>
                  <a:lnTo>
                    <a:pt x="660" y="622"/>
                  </a:lnTo>
                  <a:lnTo>
                    <a:pt x="666" y="614"/>
                  </a:lnTo>
                  <a:lnTo>
                    <a:pt x="670" y="602"/>
                  </a:lnTo>
                  <a:lnTo>
                    <a:pt x="670" y="602"/>
                  </a:lnTo>
                  <a:lnTo>
                    <a:pt x="668" y="596"/>
                  </a:lnTo>
                  <a:lnTo>
                    <a:pt x="666" y="592"/>
                  </a:lnTo>
                  <a:lnTo>
                    <a:pt x="660" y="586"/>
                  </a:lnTo>
                  <a:lnTo>
                    <a:pt x="656" y="584"/>
                  </a:lnTo>
                  <a:lnTo>
                    <a:pt x="652" y="580"/>
                  </a:lnTo>
                  <a:lnTo>
                    <a:pt x="652" y="576"/>
                  </a:lnTo>
                  <a:lnTo>
                    <a:pt x="652" y="568"/>
                  </a:lnTo>
                  <a:lnTo>
                    <a:pt x="652" y="568"/>
                  </a:lnTo>
                  <a:lnTo>
                    <a:pt x="646" y="568"/>
                  </a:lnTo>
                  <a:lnTo>
                    <a:pt x="642" y="568"/>
                  </a:lnTo>
                  <a:lnTo>
                    <a:pt x="632" y="564"/>
                  </a:lnTo>
                  <a:lnTo>
                    <a:pt x="628" y="562"/>
                  </a:lnTo>
                  <a:lnTo>
                    <a:pt x="624" y="562"/>
                  </a:lnTo>
                  <a:lnTo>
                    <a:pt x="622" y="564"/>
                  </a:lnTo>
                  <a:lnTo>
                    <a:pt x="618" y="568"/>
                  </a:lnTo>
                  <a:lnTo>
                    <a:pt x="618" y="568"/>
                  </a:lnTo>
                  <a:lnTo>
                    <a:pt x="612" y="562"/>
                  </a:lnTo>
                  <a:lnTo>
                    <a:pt x="602" y="558"/>
                  </a:lnTo>
                  <a:lnTo>
                    <a:pt x="592" y="556"/>
                  </a:lnTo>
                  <a:lnTo>
                    <a:pt x="580" y="558"/>
                  </a:lnTo>
                  <a:lnTo>
                    <a:pt x="580" y="558"/>
                  </a:lnTo>
                  <a:lnTo>
                    <a:pt x="584" y="562"/>
                  </a:lnTo>
                  <a:lnTo>
                    <a:pt x="590" y="564"/>
                  </a:lnTo>
                  <a:lnTo>
                    <a:pt x="596" y="568"/>
                  </a:lnTo>
                  <a:lnTo>
                    <a:pt x="600" y="572"/>
                  </a:lnTo>
                  <a:lnTo>
                    <a:pt x="600" y="572"/>
                  </a:lnTo>
                  <a:lnTo>
                    <a:pt x="598" y="584"/>
                  </a:lnTo>
                  <a:lnTo>
                    <a:pt x="596" y="596"/>
                  </a:lnTo>
                  <a:lnTo>
                    <a:pt x="596" y="622"/>
                  </a:lnTo>
                  <a:lnTo>
                    <a:pt x="596" y="622"/>
                  </a:lnTo>
                  <a:lnTo>
                    <a:pt x="568" y="634"/>
                  </a:lnTo>
                  <a:lnTo>
                    <a:pt x="532" y="642"/>
                  </a:lnTo>
                  <a:lnTo>
                    <a:pt x="532" y="642"/>
                  </a:lnTo>
                  <a:lnTo>
                    <a:pt x="532" y="648"/>
                  </a:lnTo>
                  <a:lnTo>
                    <a:pt x="534" y="652"/>
                  </a:lnTo>
                  <a:lnTo>
                    <a:pt x="536" y="656"/>
                  </a:lnTo>
                  <a:lnTo>
                    <a:pt x="536" y="662"/>
                  </a:lnTo>
                  <a:lnTo>
                    <a:pt x="536" y="662"/>
                  </a:lnTo>
                  <a:lnTo>
                    <a:pt x="528" y="664"/>
                  </a:lnTo>
                  <a:lnTo>
                    <a:pt x="522" y="666"/>
                  </a:lnTo>
                  <a:lnTo>
                    <a:pt x="516" y="672"/>
                  </a:lnTo>
                  <a:lnTo>
                    <a:pt x="512" y="676"/>
                  </a:lnTo>
                  <a:lnTo>
                    <a:pt x="504" y="690"/>
                  </a:lnTo>
                  <a:lnTo>
                    <a:pt x="498" y="702"/>
                  </a:lnTo>
                  <a:lnTo>
                    <a:pt x="498" y="702"/>
                  </a:lnTo>
                  <a:lnTo>
                    <a:pt x="488" y="710"/>
                  </a:lnTo>
                  <a:lnTo>
                    <a:pt x="480" y="720"/>
                  </a:lnTo>
                  <a:lnTo>
                    <a:pt x="474" y="730"/>
                  </a:lnTo>
                  <a:lnTo>
                    <a:pt x="464" y="738"/>
                  </a:lnTo>
                  <a:lnTo>
                    <a:pt x="464" y="738"/>
                  </a:lnTo>
                  <a:lnTo>
                    <a:pt x="462" y="748"/>
                  </a:lnTo>
                  <a:lnTo>
                    <a:pt x="460" y="752"/>
                  </a:lnTo>
                  <a:lnTo>
                    <a:pt x="456" y="752"/>
                  </a:lnTo>
                  <a:lnTo>
                    <a:pt x="456" y="752"/>
                  </a:lnTo>
                  <a:lnTo>
                    <a:pt x="456" y="758"/>
                  </a:lnTo>
                  <a:lnTo>
                    <a:pt x="458" y="762"/>
                  </a:lnTo>
                  <a:lnTo>
                    <a:pt x="464" y="768"/>
                  </a:lnTo>
                  <a:lnTo>
                    <a:pt x="466" y="770"/>
                  </a:lnTo>
                  <a:lnTo>
                    <a:pt x="468" y="774"/>
                  </a:lnTo>
                  <a:lnTo>
                    <a:pt x="470" y="780"/>
                  </a:lnTo>
                  <a:lnTo>
                    <a:pt x="468" y="788"/>
                  </a:lnTo>
                  <a:lnTo>
                    <a:pt x="468" y="788"/>
                  </a:lnTo>
                  <a:lnTo>
                    <a:pt x="482" y="794"/>
                  </a:lnTo>
                  <a:lnTo>
                    <a:pt x="494" y="802"/>
                  </a:lnTo>
                  <a:lnTo>
                    <a:pt x="506" y="812"/>
                  </a:lnTo>
                  <a:lnTo>
                    <a:pt x="516" y="822"/>
                  </a:lnTo>
                  <a:lnTo>
                    <a:pt x="516" y="822"/>
                  </a:lnTo>
                  <a:lnTo>
                    <a:pt x="522" y="822"/>
                  </a:lnTo>
                  <a:lnTo>
                    <a:pt x="526" y="820"/>
                  </a:lnTo>
                  <a:lnTo>
                    <a:pt x="530" y="820"/>
                  </a:lnTo>
                  <a:lnTo>
                    <a:pt x="532" y="828"/>
                  </a:lnTo>
                  <a:lnTo>
                    <a:pt x="532" y="828"/>
                  </a:lnTo>
                  <a:lnTo>
                    <a:pt x="538" y="824"/>
                  </a:lnTo>
                  <a:lnTo>
                    <a:pt x="540" y="820"/>
                  </a:lnTo>
                  <a:lnTo>
                    <a:pt x="544" y="818"/>
                  </a:lnTo>
                  <a:lnTo>
                    <a:pt x="550" y="822"/>
                  </a:lnTo>
                  <a:lnTo>
                    <a:pt x="550" y="822"/>
                  </a:lnTo>
                  <a:lnTo>
                    <a:pt x="556" y="854"/>
                  </a:lnTo>
                  <a:lnTo>
                    <a:pt x="560" y="870"/>
                  </a:lnTo>
                  <a:lnTo>
                    <a:pt x="566" y="882"/>
                  </a:lnTo>
                  <a:lnTo>
                    <a:pt x="566" y="882"/>
                  </a:lnTo>
                  <a:lnTo>
                    <a:pt x="574" y="848"/>
                  </a:lnTo>
                  <a:lnTo>
                    <a:pt x="580" y="834"/>
                  </a:lnTo>
                  <a:lnTo>
                    <a:pt x="582" y="828"/>
                  </a:lnTo>
                  <a:lnTo>
                    <a:pt x="588" y="822"/>
                  </a:lnTo>
                  <a:lnTo>
                    <a:pt x="588" y="822"/>
                  </a:lnTo>
                  <a:lnTo>
                    <a:pt x="586" y="820"/>
                  </a:lnTo>
                  <a:lnTo>
                    <a:pt x="584" y="820"/>
                  </a:lnTo>
                  <a:lnTo>
                    <a:pt x="580" y="820"/>
                  </a:lnTo>
                  <a:lnTo>
                    <a:pt x="574" y="820"/>
                  </a:lnTo>
                  <a:lnTo>
                    <a:pt x="572" y="816"/>
                  </a:lnTo>
                  <a:lnTo>
                    <a:pt x="570" y="812"/>
                  </a:lnTo>
                  <a:lnTo>
                    <a:pt x="570" y="812"/>
                  </a:lnTo>
                  <a:lnTo>
                    <a:pt x="572" y="808"/>
                  </a:lnTo>
                  <a:lnTo>
                    <a:pt x="576" y="806"/>
                  </a:lnTo>
                  <a:lnTo>
                    <a:pt x="578" y="806"/>
                  </a:lnTo>
                  <a:lnTo>
                    <a:pt x="582" y="808"/>
                  </a:lnTo>
                  <a:lnTo>
                    <a:pt x="590" y="812"/>
                  </a:lnTo>
                  <a:lnTo>
                    <a:pt x="596" y="812"/>
                  </a:lnTo>
                  <a:lnTo>
                    <a:pt x="596" y="812"/>
                  </a:lnTo>
                  <a:lnTo>
                    <a:pt x="594" y="800"/>
                  </a:lnTo>
                  <a:lnTo>
                    <a:pt x="594" y="786"/>
                  </a:lnTo>
                  <a:lnTo>
                    <a:pt x="598" y="760"/>
                  </a:lnTo>
                  <a:lnTo>
                    <a:pt x="602" y="732"/>
                  </a:lnTo>
                  <a:lnTo>
                    <a:pt x="602" y="716"/>
                  </a:lnTo>
                  <a:lnTo>
                    <a:pt x="600" y="698"/>
                  </a:lnTo>
                  <a:lnTo>
                    <a:pt x="600" y="698"/>
                  </a:lnTo>
                  <a:lnTo>
                    <a:pt x="608" y="698"/>
                  </a:lnTo>
                  <a:lnTo>
                    <a:pt x="612" y="696"/>
                  </a:lnTo>
                  <a:lnTo>
                    <a:pt x="616" y="692"/>
                  </a:lnTo>
                  <a:lnTo>
                    <a:pt x="622" y="692"/>
                  </a:lnTo>
                  <a:lnTo>
                    <a:pt x="622" y="692"/>
                  </a:lnTo>
                  <a:lnTo>
                    <a:pt x="626" y="694"/>
                  </a:lnTo>
                  <a:lnTo>
                    <a:pt x="630" y="694"/>
                  </a:lnTo>
                  <a:lnTo>
                    <a:pt x="634" y="700"/>
                  </a:lnTo>
                  <a:lnTo>
                    <a:pt x="634" y="702"/>
                  </a:lnTo>
                  <a:lnTo>
                    <a:pt x="638" y="702"/>
                  </a:lnTo>
                  <a:lnTo>
                    <a:pt x="640" y="702"/>
                  </a:lnTo>
                  <a:lnTo>
                    <a:pt x="644" y="698"/>
                  </a:lnTo>
                  <a:lnTo>
                    <a:pt x="644" y="698"/>
                  </a:lnTo>
                  <a:lnTo>
                    <a:pt x="650" y="700"/>
                  </a:lnTo>
                  <a:lnTo>
                    <a:pt x="654" y="704"/>
                  </a:lnTo>
                  <a:lnTo>
                    <a:pt x="662" y="710"/>
                  </a:lnTo>
                  <a:lnTo>
                    <a:pt x="664" y="714"/>
                  </a:lnTo>
                  <a:lnTo>
                    <a:pt x="670" y="716"/>
                  </a:lnTo>
                  <a:lnTo>
                    <a:pt x="674" y="716"/>
                  </a:lnTo>
                  <a:lnTo>
                    <a:pt x="682" y="712"/>
                  </a:lnTo>
                  <a:lnTo>
                    <a:pt x="682" y="712"/>
                  </a:lnTo>
                  <a:lnTo>
                    <a:pt x="682" y="762"/>
                  </a:lnTo>
                  <a:lnTo>
                    <a:pt x="682" y="762"/>
                  </a:lnTo>
                  <a:lnTo>
                    <a:pt x="684" y="766"/>
                  </a:lnTo>
                  <a:lnTo>
                    <a:pt x="686" y="768"/>
                  </a:lnTo>
                  <a:lnTo>
                    <a:pt x="694" y="768"/>
                  </a:lnTo>
                  <a:lnTo>
                    <a:pt x="704" y="768"/>
                  </a:lnTo>
                  <a:lnTo>
                    <a:pt x="712" y="768"/>
                  </a:lnTo>
                  <a:lnTo>
                    <a:pt x="712" y="768"/>
                  </a:lnTo>
                  <a:lnTo>
                    <a:pt x="714" y="768"/>
                  </a:lnTo>
                  <a:lnTo>
                    <a:pt x="716" y="766"/>
                  </a:lnTo>
                  <a:lnTo>
                    <a:pt x="716" y="758"/>
                  </a:lnTo>
                  <a:lnTo>
                    <a:pt x="716" y="750"/>
                  </a:lnTo>
                  <a:lnTo>
                    <a:pt x="716" y="742"/>
                  </a:lnTo>
                  <a:lnTo>
                    <a:pt x="716" y="742"/>
                  </a:lnTo>
                  <a:lnTo>
                    <a:pt x="724" y="744"/>
                  </a:lnTo>
                  <a:lnTo>
                    <a:pt x="730" y="750"/>
                  </a:lnTo>
                  <a:lnTo>
                    <a:pt x="734" y="756"/>
                  </a:lnTo>
                  <a:lnTo>
                    <a:pt x="736" y="764"/>
                  </a:lnTo>
                  <a:lnTo>
                    <a:pt x="742" y="780"/>
                  </a:lnTo>
                  <a:lnTo>
                    <a:pt x="746" y="788"/>
                  </a:lnTo>
                  <a:lnTo>
                    <a:pt x="750" y="792"/>
                  </a:lnTo>
                  <a:lnTo>
                    <a:pt x="750" y="792"/>
                  </a:lnTo>
                  <a:lnTo>
                    <a:pt x="750" y="804"/>
                  </a:lnTo>
                  <a:lnTo>
                    <a:pt x="746" y="812"/>
                  </a:lnTo>
                  <a:lnTo>
                    <a:pt x="746" y="812"/>
                  </a:lnTo>
                  <a:lnTo>
                    <a:pt x="748" y="820"/>
                  </a:lnTo>
                  <a:lnTo>
                    <a:pt x="750" y="826"/>
                  </a:lnTo>
                  <a:lnTo>
                    <a:pt x="758" y="834"/>
                  </a:lnTo>
                  <a:lnTo>
                    <a:pt x="764" y="844"/>
                  </a:lnTo>
                  <a:lnTo>
                    <a:pt x="766" y="850"/>
                  </a:lnTo>
                  <a:lnTo>
                    <a:pt x="768" y="858"/>
                  </a:lnTo>
                  <a:lnTo>
                    <a:pt x="768" y="858"/>
                  </a:lnTo>
                  <a:lnTo>
                    <a:pt x="774" y="856"/>
                  </a:lnTo>
                  <a:lnTo>
                    <a:pt x="780" y="854"/>
                  </a:lnTo>
                  <a:lnTo>
                    <a:pt x="784" y="854"/>
                  </a:lnTo>
                  <a:lnTo>
                    <a:pt x="790" y="858"/>
                  </a:lnTo>
                  <a:lnTo>
                    <a:pt x="790" y="858"/>
                  </a:lnTo>
                  <a:lnTo>
                    <a:pt x="790" y="890"/>
                  </a:lnTo>
                  <a:lnTo>
                    <a:pt x="790" y="922"/>
                  </a:lnTo>
                  <a:lnTo>
                    <a:pt x="790" y="922"/>
                  </a:lnTo>
                  <a:lnTo>
                    <a:pt x="794" y="932"/>
                  </a:lnTo>
                  <a:lnTo>
                    <a:pt x="798" y="942"/>
                  </a:lnTo>
                  <a:lnTo>
                    <a:pt x="806" y="950"/>
                  </a:lnTo>
                  <a:lnTo>
                    <a:pt x="810" y="952"/>
                  </a:lnTo>
                  <a:lnTo>
                    <a:pt x="814" y="952"/>
                  </a:lnTo>
                  <a:lnTo>
                    <a:pt x="814" y="952"/>
                  </a:lnTo>
                  <a:lnTo>
                    <a:pt x="812" y="956"/>
                  </a:lnTo>
                  <a:lnTo>
                    <a:pt x="810" y="960"/>
                  </a:lnTo>
                  <a:lnTo>
                    <a:pt x="810" y="970"/>
                  </a:lnTo>
                  <a:lnTo>
                    <a:pt x="814" y="988"/>
                  </a:lnTo>
                  <a:lnTo>
                    <a:pt x="814" y="988"/>
                  </a:lnTo>
                  <a:lnTo>
                    <a:pt x="810" y="990"/>
                  </a:lnTo>
                  <a:lnTo>
                    <a:pt x="804" y="988"/>
                  </a:lnTo>
                  <a:lnTo>
                    <a:pt x="796" y="986"/>
                  </a:lnTo>
                  <a:lnTo>
                    <a:pt x="790" y="984"/>
                  </a:lnTo>
                  <a:lnTo>
                    <a:pt x="786" y="984"/>
                  </a:lnTo>
                  <a:lnTo>
                    <a:pt x="784" y="988"/>
                  </a:lnTo>
                  <a:lnTo>
                    <a:pt x="784" y="988"/>
                  </a:lnTo>
                  <a:lnTo>
                    <a:pt x="782" y="986"/>
                  </a:lnTo>
                  <a:lnTo>
                    <a:pt x="780" y="980"/>
                  </a:lnTo>
                  <a:lnTo>
                    <a:pt x="780" y="968"/>
                  </a:lnTo>
                  <a:lnTo>
                    <a:pt x="780" y="968"/>
                  </a:lnTo>
                  <a:lnTo>
                    <a:pt x="776" y="968"/>
                  </a:lnTo>
                  <a:lnTo>
                    <a:pt x="770" y="968"/>
                  </a:lnTo>
                  <a:lnTo>
                    <a:pt x="764" y="970"/>
                  </a:lnTo>
                  <a:lnTo>
                    <a:pt x="756" y="974"/>
                  </a:lnTo>
                  <a:lnTo>
                    <a:pt x="752" y="974"/>
                  </a:lnTo>
                  <a:lnTo>
                    <a:pt x="746" y="972"/>
                  </a:lnTo>
                  <a:lnTo>
                    <a:pt x="746" y="972"/>
                  </a:lnTo>
                  <a:lnTo>
                    <a:pt x="750" y="962"/>
                  </a:lnTo>
                  <a:lnTo>
                    <a:pt x="754" y="954"/>
                  </a:lnTo>
                  <a:lnTo>
                    <a:pt x="764" y="938"/>
                  </a:lnTo>
                  <a:lnTo>
                    <a:pt x="776" y="920"/>
                  </a:lnTo>
                  <a:lnTo>
                    <a:pt x="784" y="902"/>
                  </a:lnTo>
                  <a:lnTo>
                    <a:pt x="784" y="902"/>
                  </a:lnTo>
                  <a:lnTo>
                    <a:pt x="778" y="902"/>
                  </a:lnTo>
                  <a:lnTo>
                    <a:pt x="772" y="904"/>
                  </a:lnTo>
                  <a:lnTo>
                    <a:pt x="758" y="912"/>
                  </a:lnTo>
                  <a:lnTo>
                    <a:pt x="750" y="918"/>
                  </a:lnTo>
                  <a:lnTo>
                    <a:pt x="742" y="922"/>
                  </a:lnTo>
                  <a:lnTo>
                    <a:pt x="732" y="922"/>
                  </a:lnTo>
                  <a:lnTo>
                    <a:pt x="724" y="918"/>
                  </a:lnTo>
                  <a:lnTo>
                    <a:pt x="724" y="918"/>
                  </a:lnTo>
                  <a:lnTo>
                    <a:pt x="724" y="926"/>
                  </a:lnTo>
                  <a:lnTo>
                    <a:pt x="726" y="932"/>
                  </a:lnTo>
                  <a:lnTo>
                    <a:pt x="728" y="936"/>
                  </a:lnTo>
                  <a:lnTo>
                    <a:pt x="730" y="942"/>
                  </a:lnTo>
                  <a:lnTo>
                    <a:pt x="730" y="942"/>
                  </a:lnTo>
                  <a:lnTo>
                    <a:pt x="714" y="950"/>
                  </a:lnTo>
                  <a:lnTo>
                    <a:pt x="708" y="954"/>
                  </a:lnTo>
                  <a:lnTo>
                    <a:pt x="706" y="958"/>
                  </a:lnTo>
                  <a:lnTo>
                    <a:pt x="704" y="962"/>
                  </a:lnTo>
                  <a:lnTo>
                    <a:pt x="704" y="962"/>
                  </a:lnTo>
                  <a:lnTo>
                    <a:pt x="704" y="970"/>
                  </a:lnTo>
                  <a:lnTo>
                    <a:pt x="706" y="974"/>
                  </a:lnTo>
                  <a:lnTo>
                    <a:pt x="710" y="978"/>
                  </a:lnTo>
                  <a:lnTo>
                    <a:pt x="714" y="980"/>
                  </a:lnTo>
                  <a:lnTo>
                    <a:pt x="724" y="984"/>
                  </a:lnTo>
                  <a:lnTo>
                    <a:pt x="734" y="988"/>
                  </a:lnTo>
                  <a:lnTo>
                    <a:pt x="734" y="988"/>
                  </a:lnTo>
                  <a:lnTo>
                    <a:pt x="724" y="998"/>
                  </a:lnTo>
                  <a:lnTo>
                    <a:pt x="712" y="1006"/>
                  </a:lnTo>
                  <a:lnTo>
                    <a:pt x="686" y="1018"/>
                  </a:lnTo>
                  <a:lnTo>
                    <a:pt x="686" y="1018"/>
                  </a:lnTo>
                  <a:lnTo>
                    <a:pt x="688" y="1012"/>
                  </a:lnTo>
                  <a:lnTo>
                    <a:pt x="692" y="1010"/>
                  </a:lnTo>
                  <a:lnTo>
                    <a:pt x="696" y="1006"/>
                  </a:lnTo>
                  <a:lnTo>
                    <a:pt x="694" y="998"/>
                  </a:lnTo>
                  <a:lnTo>
                    <a:pt x="694" y="998"/>
                  </a:lnTo>
                  <a:lnTo>
                    <a:pt x="664" y="1010"/>
                  </a:lnTo>
                  <a:lnTo>
                    <a:pt x="648" y="1018"/>
                  </a:lnTo>
                  <a:lnTo>
                    <a:pt x="636" y="1028"/>
                  </a:lnTo>
                  <a:lnTo>
                    <a:pt x="636" y="1028"/>
                  </a:lnTo>
                  <a:lnTo>
                    <a:pt x="634" y="1034"/>
                  </a:lnTo>
                  <a:lnTo>
                    <a:pt x="634" y="1038"/>
                  </a:lnTo>
                  <a:lnTo>
                    <a:pt x="638" y="1044"/>
                  </a:lnTo>
                  <a:lnTo>
                    <a:pt x="642" y="1050"/>
                  </a:lnTo>
                  <a:lnTo>
                    <a:pt x="644" y="1052"/>
                  </a:lnTo>
                  <a:lnTo>
                    <a:pt x="644" y="1058"/>
                  </a:lnTo>
                  <a:lnTo>
                    <a:pt x="644" y="1058"/>
                  </a:lnTo>
                  <a:lnTo>
                    <a:pt x="622" y="1068"/>
                  </a:lnTo>
                  <a:lnTo>
                    <a:pt x="600" y="1078"/>
                  </a:lnTo>
                  <a:lnTo>
                    <a:pt x="600" y="1078"/>
                  </a:lnTo>
                  <a:lnTo>
                    <a:pt x="602" y="1088"/>
                  </a:lnTo>
                  <a:lnTo>
                    <a:pt x="600" y="1096"/>
                  </a:lnTo>
                  <a:lnTo>
                    <a:pt x="598" y="1102"/>
                  </a:lnTo>
                  <a:lnTo>
                    <a:pt x="594" y="1108"/>
                  </a:lnTo>
                  <a:lnTo>
                    <a:pt x="592" y="1112"/>
                  </a:lnTo>
                  <a:lnTo>
                    <a:pt x="590" y="1118"/>
                  </a:lnTo>
                  <a:lnTo>
                    <a:pt x="590" y="1124"/>
                  </a:lnTo>
                  <a:lnTo>
                    <a:pt x="592" y="1134"/>
                  </a:lnTo>
                  <a:lnTo>
                    <a:pt x="592" y="1134"/>
                  </a:lnTo>
                  <a:lnTo>
                    <a:pt x="588" y="1136"/>
                  </a:lnTo>
                  <a:lnTo>
                    <a:pt x="584" y="1138"/>
                  </a:lnTo>
                  <a:lnTo>
                    <a:pt x="578" y="1138"/>
                  </a:lnTo>
                  <a:lnTo>
                    <a:pt x="570" y="1138"/>
                  </a:lnTo>
                  <a:lnTo>
                    <a:pt x="570" y="1138"/>
                  </a:lnTo>
                  <a:lnTo>
                    <a:pt x="574" y="1154"/>
                  </a:lnTo>
                  <a:lnTo>
                    <a:pt x="570" y="1168"/>
                  </a:lnTo>
                  <a:lnTo>
                    <a:pt x="570" y="1168"/>
                  </a:lnTo>
                  <a:lnTo>
                    <a:pt x="560" y="1172"/>
                  </a:lnTo>
                  <a:lnTo>
                    <a:pt x="550" y="1176"/>
                  </a:lnTo>
                  <a:lnTo>
                    <a:pt x="542" y="1182"/>
                  </a:lnTo>
                  <a:lnTo>
                    <a:pt x="534" y="1188"/>
                  </a:lnTo>
                  <a:lnTo>
                    <a:pt x="528" y="1196"/>
                  </a:lnTo>
                  <a:lnTo>
                    <a:pt x="522" y="1206"/>
                  </a:lnTo>
                  <a:lnTo>
                    <a:pt x="518" y="1216"/>
                  </a:lnTo>
                  <a:lnTo>
                    <a:pt x="516" y="1228"/>
                  </a:lnTo>
                  <a:lnTo>
                    <a:pt x="516" y="1228"/>
                  </a:lnTo>
                  <a:lnTo>
                    <a:pt x="516" y="1236"/>
                  </a:lnTo>
                  <a:lnTo>
                    <a:pt x="520" y="1242"/>
                  </a:lnTo>
                  <a:lnTo>
                    <a:pt x="528" y="1254"/>
                  </a:lnTo>
                  <a:lnTo>
                    <a:pt x="528" y="1254"/>
                  </a:lnTo>
                  <a:lnTo>
                    <a:pt x="524" y="1274"/>
                  </a:lnTo>
                  <a:lnTo>
                    <a:pt x="526" y="1286"/>
                  </a:lnTo>
                  <a:lnTo>
                    <a:pt x="528" y="1304"/>
                  </a:lnTo>
                  <a:lnTo>
                    <a:pt x="528" y="1304"/>
                  </a:lnTo>
                  <a:lnTo>
                    <a:pt x="520" y="1302"/>
                  </a:lnTo>
                  <a:lnTo>
                    <a:pt x="514" y="1300"/>
                  </a:lnTo>
                  <a:lnTo>
                    <a:pt x="508" y="1296"/>
                  </a:lnTo>
                  <a:lnTo>
                    <a:pt x="504" y="1290"/>
                  </a:lnTo>
                  <a:lnTo>
                    <a:pt x="502" y="1284"/>
                  </a:lnTo>
                  <a:lnTo>
                    <a:pt x="500" y="1278"/>
                  </a:lnTo>
                  <a:lnTo>
                    <a:pt x="498" y="1268"/>
                  </a:lnTo>
                  <a:lnTo>
                    <a:pt x="498" y="1258"/>
                  </a:lnTo>
                  <a:lnTo>
                    <a:pt x="498" y="1258"/>
                  </a:lnTo>
                  <a:lnTo>
                    <a:pt x="496" y="1252"/>
                  </a:lnTo>
                  <a:lnTo>
                    <a:pt x="492" y="1248"/>
                  </a:lnTo>
                  <a:lnTo>
                    <a:pt x="486" y="1244"/>
                  </a:lnTo>
                  <a:lnTo>
                    <a:pt x="478" y="1244"/>
                  </a:lnTo>
                  <a:lnTo>
                    <a:pt x="462" y="1242"/>
                  </a:lnTo>
                  <a:lnTo>
                    <a:pt x="446" y="1244"/>
                  </a:lnTo>
                  <a:lnTo>
                    <a:pt x="446" y="1244"/>
                  </a:lnTo>
                  <a:lnTo>
                    <a:pt x="444" y="1244"/>
                  </a:lnTo>
                  <a:lnTo>
                    <a:pt x="442" y="1248"/>
                  </a:lnTo>
                  <a:lnTo>
                    <a:pt x="442" y="1258"/>
                  </a:lnTo>
                  <a:lnTo>
                    <a:pt x="442" y="1258"/>
                  </a:lnTo>
                  <a:lnTo>
                    <a:pt x="434" y="1258"/>
                  </a:lnTo>
                  <a:lnTo>
                    <a:pt x="428" y="1256"/>
                  </a:lnTo>
                  <a:lnTo>
                    <a:pt x="418" y="1250"/>
                  </a:lnTo>
                  <a:lnTo>
                    <a:pt x="406" y="1244"/>
                  </a:lnTo>
                  <a:lnTo>
                    <a:pt x="400" y="1244"/>
                  </a:lnTo>
                  <a:lnTo>
                    <a:pt x="392" y="1244"/>
                  </a:lnTo>
                  <a:lnTo>
                    <a:pt x="392" y="1244"/>
                  </a:lnTo>
                  <a:lnTo>
                    <a:pt x="382" y="1248"/>
                  </a:lnTo>
                  <a:lnTo>
                    <a:pt x="372" y="1254"/>
                  </a:lnTo>
                  <a:lnTo>
                    <a:pt x="362" y="1260"/>
                  </a:lnTo>
                  <a:lnTo>
                    <a:pt x="352" y="1264"/>
                  </a:lnTo>
                  <a:lnTo>
                    <a:pt x="352" y="1264"/>
                  </a:lnTo>
                  <a:lnTo>
                    <a:pt x="356" y="1280"/>
                  </a:lnTo>
                  <a:lnTo>
                    <a:pt x="356" y="1300"/>
                  </a:lnTo>
                  <a:lnTo>
                    <a:pt x="352" y="1342"/>
                  </a:lnTo>
                  <a:lnTo>
                    <a:pt x="354" y="1360"/>
                  </a:lnTo>
                  <a:lnTo>
                    <a:pt x="356" y="1368"/>
                  </a:lnTo>
                  <a:lnTo>
                    <a:pt x="358" y="1376"/>
                  </a:lnTo>
                  <a:lnTo>
                    <a:pt x="364" y="1382"/>
                  </a:lnTo>
                  <a:lnTo>
                    <a:pt x="370" y="1386"/>
                  </a:lnTo>
                  <a:lnTo>
                    <a:pt x="378" y="1388"/>
                  </a:lnTo>
                  <a:lnTo>
                    <a:pt x="386" y="1388"/>
                  </a:lnTo>
                  <a:lnTo>
                    <a:pt x="386" y="1388"/>
                  </a:lnTo>
                  <a:lnTo>
                    <a:pt x="390" y="1386"/>
                  </a:lnTo>
                  <a:lnTo>
                    <a:pt x="394" y="1382"/>
                  </a:lnTo>
                  <a:lnTo>
                    <a:pt x="398" y="1370"/>
                  </a:lnTo>
                  <a:lnTo>
                    <a:pt x="400" y="1358"/>
                  </a:lnTo>
                  <a:lnTo>
                    <a:pt x="404" y="1348"/>
                  </a:lnTo>
                  <a:lnTo>
                    <a:pt x="404" y="1348"/>
                  </a:lnTo>
                  <a:lnTo>
                    <a:pt x="426" y="1350"/>
                  </a:lnTo>
                  <a:lnTo>
                    <a:pt x="446" y="1348"/>
                  </a:lnTo>
                  <a:lnTo>
                    <a:pt x="446" y="1348"/>
                  </a:lnTo>
                  <a:lnTo>
                    <a:pt x="448" y="1360"/>
                  </a:lnTo>
                  <a:lnTo>
                    <a:pt x="446" y="1368"/>
                  </a:lnTo>
                  <a:lnTo>
                    <a:pt x="444" y="1384"/>
                  </a:lnTo>
                  <a:lnTo>
                    <a:pt x="438" y="1398"/>
                  </a:lnTo>
                  <a:lnTo>
                    <a:pt x="434" y="1414"/>
                  </a:lnTo>
                  <a:lnTo>
                    <a:pt x="434" y="1414"/>
                  </a:lnTo>
                  <a:lnTo>
                    <a:pt x="440" y="1416"/>
                  </a:lnTo>
                  <a:lnTo>
                    <a:pt x="448" y="1418"/>
                  </a:lnTo>
                  <a:lnTo>
                    <a:pt x="462" y="1420"/>
                  </a:lnTo>
                  <a:lnTo>
                    <a:pt x="476" y="1424"/>
                  </a:lnTo>
                  <a:lnTo>
                    <a:pt x="482" y="1428"/>
                  </a:lnTo>
                  <a:lnTo>
                    <a:pt x="486" y="1434"/>
                  </a:lnTo>
                  <a:lnTo>
                    <a:pt x="486" y="1434"/>
                  </a:lnTo>
                  <a:lnTo>
                    <a:pt x="486" y="1446"/>
                  </a:lnTo>
                  <a:lnTo>
                    <a:pt x="486" y="1456"/>
                  </a:lnTo>
                  <a:lnTo>
                    <a:pt x="484" y="1476"/>
                  </a:lnTo>
                  <a:lnTo>
                    <a:pt x="482" y="1496"/>
                  </a:lnTo>
                  <a:lnTo>
                    <a:pt x="482" y="1504"/>
                  </a:lnTo>
                  <a:lnTo>
                    <a:pt x="486" y="1514"/>
                  </a:lnTo>
                  <a:lnTo>
                    <a:pt x="486" y="1514"/>
                  </a:lnTo>
                  <a:lnTo>
                    <a:pt x="494" y="1510"/>
                  </a:lnTo>
                  <a:lnTo>
                    <a:pt x="502" y="1504"/>
                  </a:lnTo>
                  <a:lnTo>
                    <a:pt x="508" y="1498"/>
                  </a:lnTo>
                  <a:lnTo>
                    <a:pt x="516" y="1494"/>
                  </a:lnTo>
                  <a:lnTo>
                    <a:pt x="516" y="1494"/>
                  </a:lnTo>
                  <a:lnTo>
                    <a:pt x="524" y="1496"/>
                  </a:lnTo>
                  <a:lnTo>
                    <a:pt x="528" y="1500"/>
                  </a:lnTo>
                  <a:lnTo>
                    <a:pt x="532" y="1508"/>
                  </a:lnTo>
                  <a:lnTo>
                    <a:pt x="532" y="1518"/>
                  </a:lnTo>
                  <a:lnTo>
                    <a:pt x="532" y="1518"/>
                  </a:lnTo>
                  <a:lnTo>
                    <a:pt x="542" y="1508"/>
                  </a:lnTo>
                  <a:lnTo>
                    <a:pt x="550" y="1498"/>
                  </a:lnTo>
                  <a:lnTo>
                    <a:pt x="560" y="1486"/>
                  </a:lnTo>
                  <a:lnTo>
                    <a:pt x="564" y="1480"/>
                  </a:lnTo>
                  <a:lnTo>
                    <a:pt x="566" y="1474"/>
                  </a:lnTo>
                  <a:lnTo>
                    <a:pt x="566" y="1474"/>
                  </a:lnTo>
                  <a:lnTo>
                    <a:pt x="576" y="1474"/>
                  </a:lnTo>
                  <a:lnTo>
                    <a:pt x="580" y="1470"/>
                  </a:lnTo>
                  <a:lnTo>
                    <a:pt x="584" y="1464"/>
                  </a:lnTo>
                  <a:lnTo>
                    <a:pt x="588" y="1458"/>
                  </a:lnTo>
                  <a:lnTo>
                    <a:pt x="588" y="1458"/>
                  </a:lnTo>
                  <a:lnTo>
                    <a:pt x="594" y="1462"/>
                  </a:lnTo>
                  <a:lnTo>
                    <a:pt x="598" y="1468"/>
                  </a:lnTo>
                  <a:lnTo>
                    <a:pt x="604" y="1474"/>
                  </a:lnTo>
                  <a:lnTo>
                    <a:pt x="610" y="1478"/>
                  </a:lnTo>
                  <a:lnTo>
                    <a:pt x="610" y="1478"/>
                  </a:lnTo>
                  <a:lnTo>
                    <a:pt x="612" y="1478"/>
                  </a:lnTo>
                  <a:lnTo>
                    <a:pt x="614" y="1474"/>
                  </a:lnTo>
                  <a:lnTo>
                    <a:pt x="616" y="1468"/>
                  </a:lnTo>
                  <a:lnTo>
                    <a:pt x="620" y="1464"/>
                  </a:lnTo>
                  <a:lnTo>
                    <a:pt x="622" y="1462"/>
                  </a:lnTo>
                  <a:lnTo>
                    <a:pt x="626" y="1464"/>
                  </a:lnTo>
                  <a:lnTo>
                    <a:pt x="626" y="1464"/>
                  </a:lnTo>
                  <a:lnTo>
                    <a:pt x="628" y="1470"/>
                  </a:lnTo>
                  <a:lnTo>
                    <a:pt x="632" y="1476"/>
                  </a:lnTo>
                  <a:lnTo>
                    <a:pt x="640" y="1484"/>
                  </a:lnTo>
                  <a:lnTo>
                    <a:pt x="650" y="1492"/>
                  </a:lnTo>
                  <a:lnTo>
                    <a:pt x="654" y="1498"/>
                  </a:lnTo>
                  <a:lnTo>
                    <a:pt x="656" y="1504"/>
                  </a:lnTo>
                  <a:lnTo>
                    <a:pt x="656" y="1504"/>
                  </a:lnTo>
                  <a:lnTo>
                    <a:pt x="660" y="1502"/>
                  </a:lnTo>
                  <a:lnTo>
                    <a:pt x="664" y="1498"/>
                  </a:lnTo>
                  <a:lnTo>
                    <a:pt x="666" y="1496"/>
                  </a:lnTo>
                  <a:lnTo>
                    <a:pt x="670" y="1494"/>
                  </a:lnTo>
                  <a:lnTo>
                    <a:pt x="670" y="1494"/>
                  </a:lnTo>
                  <a:lnTo>
                    <a:pt x="684" y="1500"/>
                  </a:lnTo>
                  <a:lnTo>
                    <a:pt x="700" y="1508"/>
                  </a:lnTo>
                  <a:lnTo>
                    <a:pt x="714" y="1516"/>
                  </a:lnTo>
                  <a:lnTo>
                    <a:pt x="730" y="1524"/>
                  </a:lnTo>
                  <a:lnTo>
                    <a:pt x="730" y="1524"/>
                  </a:lnTo>
                  <a:lnTo>
                    <a:pt x="732" y="1538"/>
                  </a:lnTo>
                  <a:lnTo>
                    <a:pt x="738" y="1550"/>
                  </a:lnTo>
                  <a:lnTo>
                    <a:pt x="746" y="1560"/>
                  </a:lnTo>
                  <a:lnTo>
                    <a:pt x="754" y="1568"/>
                  </a:lnTo>
                  <a:lnTo>
                    <a:pt x="754" y="1568"/>
                  </a:lnTo>
                  <a:lnTo>
                    <a:pt x="762" y="1566"/>
                  </a:lnTo>
                  <a:lnTo>
                    <a:pt x="768" y="1564"/>
                  </a:lnTo>
                  <a:lnTo>
                    <a:pt x="776" y="1564"/>
                  </a:lnTo>
                  <a:lnTo>
                    <a:pt x="782" y="1566"/>
                  </a:lnTo>
                  <a:lnTo>
                    <a:pt x="786" y="1570"/>
                  </a:lnTo>
                  <a:lnTo>
                    <a:pt x="792" y="1574"/>
                  </a:lnTo>
                  <a:lnTo>
                    <a:pt x="800" y="1584"/>
                  </a:lnTo>
                  <a:lnTo>
                    <a:pt x="806" y="1598"/>
                  </a:lnTo>
                  <a:lnTo>
                    <a:pt x="808" y="1610"/>
                  </a:lnTo>
                  <a:lnTo>
                    <a:pt x="810" y="1624"/>
                  </a:lnTo>
                  <a:lnTo>
                    <a:pt x="806" y="1634"/>
                  </a:lnTo>
                  <a:lnTo>
                    <a:pt x="806" y="1634"/>
                  </a:lnTo>
                  <a:lnTo>
                    <a:pt x="808" y="1638"/>
                  </a:lnTo>
                  <a:lnTo>
                    <a:pt x="808" y="1640"/>
                  </a:lnTo>
                  <a:lnTo>
                    <a:pt x="816" y="1644"/>
                  </a:lnTo>
                  <a:lnTo>
                    <a:pt x="824" y="1644"/>
                  </a:lnTo>
                  <a:lnTo>
                    <a:pt x="832" y="1644"/>
                  </a:lnTo>
                  <a:lnTo>
                    <a:pt x="832" y="1644"/>
                  </a:lnTo>
                  <a:lnTo>
                    <a:pt x="834" y="1650"/>
                  </a:lnTo>
                  <a:lnTo>
                    <a:pt x="838" y="1654"/>
                  </a:lnTo>
                  <a:lnTo>
                    <a:pt x="844" y="1656"/>
                  </a:lnTo>
                  <a:lnTo>
                    <a:pt x="850" y="1658"/>
                  </a:lnTo>
                  <a:lnTo>
                    <a:pt x="862" y="1662"/>
                  </a:lnTo>
                  <a:lnTo>
                    <a:pt x="866" y="1664"/>
                  </a:lnTo>
                  <a:lnTo>
                    <a:pt x="870" y="1668"/>
                  </a:lnTo>
                  <a:lnTo>
                    <a:pt x="870" y="1668"/>
                  </a:lnTo>
                  <a:lnTo>
                    <a:pt x="900" y="1668"/>
                  </a:lnTo>
                  <a:lnTo>
                    <a:pt x="900" y="1668"/>
                  </a:lnTo>
                  <a:lnTo>
                    <a:pt x="912" y="1674"/>
                  </a:lnTo>
                  <a:lnTo>
                    <a:pt x="922" y="1680"/>
                  </a:lnTo>
                  <a:lnTo>
                    <a:pt x="932" y="1688"/>
                  </a:lnTo>
                  <a:lnTo>
                    <a:pt x="936" y="1692"/>
                  </a:lnTo>
                  <a:lnTo>
                    <a:pt x="938" y="1698"/>
                  </a:lnTo>
                  <a:lnTo>
                    <a:pt x="938" y="1698"/>
                  </a:lnTo>
                  <a:lnTo>
                    <a:pt x="946" y="1696"/>
                  </a:lnTo>
                  <a:lnTo>
                    <a:pt x="950" y="1692"/>
                  </a:lnTo>
                  <a:lnTo>
                    <a:pt x="956" y="1690"/>
                  </a:lnTo>
                  <a:lnTo>
                    <a:pt x="958" y="1692"/>
                  </a:lnTo>
                  <a:lnTo>
                    <a:pt x="960" y="1694"/>
                  </a:lnTo>
                  <a:lnTo>
                    <a:pt x="960" y="1694"/>
                  </a:lnTo>
                  <a:lnTo>
                    <a:pt x="966" y="1714"/>
                  </a:lnTo>
                  <a:lnTo>
                    <a:pt x="968" y="1726"/>
                  </a:lnTo>
                  <a:lnTo>
                    <a:pt x="968" y="1738"/>
                  </a:lnTo>
                  <a:lnTo>
                    <a:pt x="968" y="1738"/>
                  </a:lnTo>
                  <a:lnTo>
                    <a:pt x="968" y="1746"/>
                  </a:lnTo>
                  <a:lnTo>
                    <a:pt x="966" y="1752"/>
                  </a:lnTo>
                  <a:lnTo>
                    <a:pt x="964" y="1760"/>
                  </a:lnTo>
                  <a:lnTo>
                    <a:pt x="964" y="1768"/>
                  </a:lnTo>
                  <a:lnTo>
                    <a:pt x="964" y="1768"/>
                  </a:lnTo>
                  <a:lnTo>
                    <a:pt x="960" y="1772"/>
                  </a:lnTo>
                  <a:lnTo>
                    <a:pt x="958" y="1774"/>
                  </a:lnTo>
                  <a:lnTo>
                    <a:pt x="958" y="1782"/>
                  </a:lnTo>
                  <a:lnTo>
                    <a:pt x="956" y="1790"/>
                  </a:lnTo>
                  <a:lnTo>
                    <a:pt x="956" y="1794"/>
                  </a:lnTo>
                  <a:lnTo>
                    <a:pt x="952" y="1798"/>
                  </a:lnTo>
                  <a:lnTo>
                    <a:pt x="952" y="1798"/>
                  </a:lnTo>
                  <a:lnTo>
                    <a:pt x="948" y="1808"/>
                  </a:lnTo>
                  <a:lnTo>
                    <a:pt x="942" y="1816"/>
                  </a:lnTo>
                  <a:lnTo>
                    <a:pt x="938" y="1824"/>
                  </a:lnTo>
                  <a:lnTo>
                    <a:pt x="934" y="1834"/>
                  </a:lnTo>
                  <a:lnTo>
                    <a:pt x="934" y="1834"/>
                  </a:lnTo>
                  <a:lnTo>
                    <a:pt x="932" y="1834"/>
                  </a:lnTo>
                  <a:lnTo>
                    <a:pt x="928" y="1838"/>
                  </a:lnTo>
                  <a:lnTo>
                    <a:pt x="926" y="1838"/>
                  </a:lnTo>
                  <a:lnTo>
                    <a:pt x="922" y="1838"/>
                  </a:lnTo>
                  <a:lnTo>
                    <a:pt x="922" y="1838"/>
                  </a:lnTo>
                  <a:lnTo>
                    <a:pt x="922" y="1848"/>
                  </a:lnTo>
                  <a:lnTo>
                    <a:pt x="920" y="1854"/>
                  </a:lnTo>
                  <a:lnTo>
                    <a:pt x="918" y="1860"/>
                  </a:lnTo>
                  <a:lnTo>
                    <a:pt x="914" y="1864"/>
                  </a:lnTo>
                  <a:lnTo>
                    <a:pt x="914" y="1864"/>
                  </a:lnTo>
                  <a:lnTo>
                    <a:pt x="918" y="1876"/>
                  </a:lnTo>
                  <a:lnTo>
                    <a:pt x="918" y="1890"/>
                  </a:lnTo>
                  <a:lnTo>
                    <a:pt x="918" y="1902"/>
                  </a:lnTo>
                  <a:lnTo>
                    <a:pt x="914" y="1912"/>
                  </a:lnTo>
                  <a:lnTo>
                    <a:pt x="908" y="1936"/>
                  </a:lnTo>
                  <a:lnTo>
                    <a:pt x="906" y="1948"/>
                  </a:lnTo>
                  <a:lnTo>
                    <a:pt x="904" y="1960"/>
                  </a:lnTo>
                  <a:lnTo>
                    <a:pt x="904" y="1960"/>
                  </a:lnTo>
                  <a:lnTo>
                    <a:pt x="886" y="1966"/>
                  </a:lnTo>
                  <a:lnTo>
                    <a:pt x="866" y="1974"/>
                  </a:lnTo>
                  <a:lnTo>
                    <a:pt x="866" y="1974"/>
                  </a:lnTo>
                  <a:lnTo>
                    <a:pt x="856" y="1990"/>
                  </a:lnTo>
                  <a:lnTo>
                    <a:pt x="844" y="2004"/>
                  </a:lnTo>
                  <a:lnTo>
                    <a:pt x="844" y="2004"/>
                  </a:lnTo>
                  <a:lnTo>
                    <a:pt x="844" y="2040"/>
                  </a:lnTo>
                  <a:lnTo>
                    <a:pt x="844" y="2040"/>
                  </a:lnTo>
                  <a:lnTo>
                    <a:pt x="836" y="2050"/>
                  </a:lnTo>
                  <a:lnTo>
                    <a:pt x="828" y="2060"/>
                  </a:lnTo>
                  <a:lnTo>
                    <a:pt x="824" y="2066"/>
                  </a:lnTo>
                  <a:lnTo>
                    <a:pt x="822" y="2072"/>
                  </a:lnTo>
                  <a:lnTo>
                    <a:pt x="820" y="2080"/>
                  </a:lnTo>
                  <a:lnTo>
                    <a:pt x="820" y="2090"/>
                  </a:lnTo>
                  <a:lnTo>
                    <a:pt x="820" y="2090"/>
                  </a:lnTo>
                  <a:lnTo>
                    <a:pt x="814" y="2090"/>
                  </a:lnTo>
                  <a:lnTo>
                    <a:pt x="812" y="2092"/>
                  </a:lnTo>
                  <a:lnTo>
                    <a:pt x="806" y="2096"/>
                  </a:lnTo>
                  <a:lnTo>
                    <a:pt x="804" y="2106"/>
                  </a:lnTo>
                  <a:lnTo>
                    <a:pt x="802" y="2114"/>
                  </a:lnTo>
                  <a:lnTo>
                    <a:pt x="802" y="2114"/>
                  </a:lnTo>
                  <a:lnTo>
                    <a:pt x="796" y="2116"/>
                  </a:lnTo>
                  <a:lnTo>
                    <a:pt x="794" y="2116"/>
                  </a:lnTo>
                  <a:lnTo>
                    <a:pt x="794" y="2120"/>
                  </a:lnTo>
                  <a:lnTo>
                    <a:pt x="794" y="2120"/>
                  </a:lnTo>
                  <a:lnTo>
                    <a:pt x="760" y="2120"/>
                  </a:lnTo>
                  <a:lnTo>
                    <a:pt x="760" y="2120"/>
                  </a:lnTo>
                  <a:lnTo>
                    <a:pt x="762" y="2132"/>
                  </a:lnTo>
                  <a:lnTo>
                    <a:pt x="766" y="2142"/>
                  </a:lnTo>
                  <a:lnTo>
                    <a:pt x="768" y="2154"/>
                  </a:lnTo>
                  <a:lnTo>
                    <a:pt x="768" y="2170"/>
                  </a:lnTo>
                  <a:lnTo>
                    <a:pt x="768" y="2170"/>
                  </a:lnTo>
                  <a:lnTo>
                    <a:pt x="756" y="2176"/>
                  </a:lnTo>
                  <a:lnTo>
                    <a:pt x="746" y="2182"/>
                  </a:lnTo>
                  <a:lnTo>
                    <a:pt x="736" y="2188"/>
                  </a:lnTo>
                  <a:lnTo>
                    <a:pt x="728" y="2190"/>
                  </a:lnTo>
                  <a:lnTo>
                    <a:pt x="720" y="2190"/>
                  </a:lnTo>
                  <a:lnTo>
                    <a:pt x="720" y="2190"/>
                  </a:lnTo>
                  <a:lnTo>
                    <a:pt x="716" y="2204"/>
                  </a:lnTo>
                  <a:lnTo>
                    <a:pt x="712" y="2216"/>
                  </a:lnTo>
                  <a:lnTo>
                    <a:pt x="708" y="2222"/>
                  </a:lnTo>
                  <a:lnTo>
                    <a:pt x="702" y="2224"/>
                  </a:lnTo>
                  <a:lnTo>
                    <a:pt x="696" y="2226"/>
                  </a:lnTo>
                  <a:lnTo>
                    <a:pt x="686" y="2224"/>
                  </a:lnTo>
                  <a:lnTo>
                    <a:pt x="686" y="2224"/>
                  </a:lnTo>
                  <a:lnTo>
                    <a:pt x="692" y="2226"/>
                  </a:lnTo>
                  <a:lnTo>
                    <a:pt x="696" y="2228"/>
                  </a:lnTo>
                  <a:lnTo>
                    <a:pt x="700" y="2236"/>
                  </a:lnTo>
                  <a:lnTo>
                    <a:pt x="702" y="2244"/>
                  </a:lnTo>
                  <a:lnTo>
                    <a:pt x="702" y="2256"/>
                  </a:lnTo>
                  <a:lnTo>
                    <a:pt x="700" y="2266"/>
                  </a:lnTo>
                  <a:lnTo>
                    <a:pt x="696" y="2278"/>
                  </a:lnTo>
                  <a:lnTo>
                    <a:pt x="686" y="2294"/>
                  </a:lnTo>
                  <a:lnTo>
                    <a:pt x="686" y="2294"/>
                  </a:lnTo>
                  <a:lnTo>
                    <a:pt x="686" y="2300"/>
                  </a:lnTo>
                  <a:lnTo>
                    <a:pt x="688" y="2304"/>
                  </a:lnTo>
                  <a:lnTo>
                    <a:pt x="692" y="2310"/>
                  </a:lnTo>
                  <a:lnTo>
                    <a:pt x="698" y="2314"/>
                  </a:lnTo>
                  <a:lnTo>
                    <a:pt x="700" y="2320"/>
                  </a:lnTo>
                  <a:lnTo>
                    <a:pt x="700" y="2324"/>
                  </a:lnTo>
                  <a:lnTo>
                    <a:pt x="700" y="2324"/>
                  </a:lnTo>
                  <a:lnTo>
                    <a:pt x="698" y="2334"/>
                  </a:lnTo>
                  <a:lnTo>
                    <a:pt x="694" y="2340"/>
                  </a:lnTo>
                  <a:lnTo>
                    <a:pt x="690" y="2342"/>
                  </a:lnTo>
                  <a:lnTo>
                    <a:pt x="682" y="2344"/>
                  </a:lnTo>
                  <a:lnTo>
                    <a:pt x="682" y="2344"/>
                  </a:lnTo>
                  <a:lnTo>
                    <a:pt x="682" y="2352"/>
                  </a:lnTo>
                  <a:lnTo>
                    <a:pt x="680" y="2356"/>
                  </a:lnTo>
                  <a:lnTo>
                    <a:pt x="674" y="2366"/>
                  </a:lnTo>
                  <a:lnTo>
                    <a:pt x="670" y="2376"/>
                  </a:lnTo>
                  <a:lnTo>
                    <a:pt x="670" y="2382"/>
                  </a:lnTo>
                  <a:lnTo>
                    <a:pt x="670" y="2390"/>
                  </a:lnTo>
                  <a:lnTo>
                    <a:pt x="670" y="2390"/>
                  </a:lnTo>
                  <a:lnTo>
                    <a:pt x="668" y="2396"/>
                  </a:lnTo>
                  <a:lnTo>
                    <a:pt x="670" y="2400"/>
                  </a:lnTo>
                  <a:lnTo>
                    <a:pt x="672" y="2402"/>
                  </a:lnTo>
                  <a:lnTo>
                    <a:pt x="676" y="2402"/>
                  </a:lnTo>
                  <a:lnTo>
                    <a:pt x="680" y="2406"/>
                  </a:lnTo>
                  <a:lnTo>
                    <a:pt x="682" y="2410"/>
                  </a:lnTo>
                  <a:lnTo>
                    <a:pt x="682" y="2414"/>
                  </a:lnTo>
                  <a:lnTo>
                    <a:pt x="682" y="2414"/>
                  </a:lnTo>
                  <a:lnTo>
                    <a:pt x="686" y="2422"/>
                  </a:lnTo>
                  <a:lnTo>
                    <a:pt x="692" y="2428"/>
                  </a:lnTo>
                  <a:lnTo>
                    <a:pt x="700" y="2432"/>
                  </a:lnTo>
                  <a:lnTo>
                    <a:pt x="708" y="2434"/>
                  </a:lnTo>
                  <a:lnTo>
                    <a:pt x="708" y="2434"/>
                  </a:lnTo>
                  <a:lnTo>
                    <a:pt x="706" y="2440"/>
                  </a:lnTo>
                  <a:lnTo>
                    <a:pt x="702" y="2444"/>
                  </a:lnTo>
                  <a:lnTo>
                    <a:pt x="696" y="2444"/>
                  </a:lnTo>
                  <a:lnTo>
                    <a:pt x="690" y="2446"/>
                  </a:lnTo>
                  <a:lnTo>
                    <a:pt x="674" y="2444"/>
                  </a:lnTo>
                  <a:lnTo>
                    <a:pt x="660" y="2444"/>
                  </a:lnTo>
                  <a:lnTo>
                    <a:pt x="660" y="2444"/>
                  </a:lnTo>
                  <a:lnTo>
                    <a:pt x="650" y="2436"/>
                  </a:lnTo>
                  <a:lnTo>
                    <a:pt x="644" y="2434"/>
                  </a:lnTo>
                  <a:lnTo>
                    <a:pt x="636" y="2430"/>
                  </a:lnTo>
                  <a:lnTo>
                    <a:pt x="636" y="2430"/>
                  </a:lnTo>
                  <a:lnTo>
                    <a:pt x="636" y="2430"/>
                  </a:lnTo>
                  <a:lnTo>
                    <a:pt x="636" y="2430"/>
                  </a:lnTo>
                  <a:lnTo>
                    <a:pt x="634" y="2424"/>
                  </a:lnTo>
                  <a:lnTo>
                    <a:pt x="632" y="2420"/>
                  </a:lnTo>
                  <a:lnTo>
                    <a:pt x="632" y="2416"/>
                  </a:lnTo>
                  <a:lnTo>
                    <a:pt x="630" y="2410"/>
                  </a:lnTo>
                  <a:lnTo>
                    <a:pt x="630" y="2410"/>
                  </a:lnTo>
                  <a:lnTo>
                    <a:pt x="626" y="2406"/>
                  </a:lnTo>
                  <a:lnTo>
                    <a:pt x="622" y="2400"/>
                  </a:lnTo>
                  <a:lnTo>
                    <a:pt x="618" y="2386"/>
                  </a:lnTo>
                  <a:lnTo>
                    <a:pt x="612" y="2372"/>
                  </a:lnTo>
                  <a:lnTo>
                    <a:pt x="610" y="2364"/>
                  </a:lnTo>
                  <a:lnTo>
                    <a:pt x="606" y="2360"/>
                  </a:lnTo>
                  <a:lnTo>
                    <a:pt x="606" y="2360"/>
                  </a:lnTo>
                  <a:lnTo>
                    <a:pt x="608" y="2350"/>
                  </a:lnTo>
                  <a:lnTo>
                    <a:pt x="608" y="2340"/>
                  </a:lnTo>
                  <a:lnTo>
                    <a:pt x="608" y="2330"/>
                  </a:lnTo>
                  <a:lnTo>
                    <a:pt x="606" y="2322"/>
                  </a:lnTo>
                  <a:lnTo>
                    <a:pt x="600" y="2302"/>
                  </a:lnTo>
                  <a:lnTo>
                    <a:pt x="596" y="2280"/>
                  </a:lnTo>
                  <a:lnTo>
                    <a:pt x="596" y="2280"/>
                  </a:lnTo>
                  <a:lnTo>
                    <a:pt x="598" y="2274"/>
                  </a:lnTo>
                  <a:lnTo>
                    <a:pt x="600" y="2268"/>
                  </a:lnTo>
                  <a:lnTo>
                    <a:pt x="598" y="2258"/>
                  </a:lnTo>
                  <a:lnTo>
                    <a:pt x="598" y="2248"/>
                  </a:lnTo>
                  <a:lnTo>
                    <a:pt x="598" y="2244"/>
                  </a:lnTo>
                  <a:lnTo>
                    <a:pt x="600" y="2240"/>
                  </a:lnTo>
                  <a:lnTo>
                    <a:pt x="600" y="2240"/>
                  </a:lnTo>
                  <a:lnTo>
                    <a:pt x="602" y="2234"/>
                  </a:lnTo>
                  <a:lnTo>
                    <a:pt x="600" y="2232"/>
                  </a:lnTo>
                  <a:lnTo>
                    <a:pt x="596" y="2230"/>
                  </a:lnTo>
                  <a:lnTo>
                    <a:pt x="592" y="2228"/>
                  </a:lnTo>
                  <a:lnTo>
                    <a:pt x="592" y="2224"/>
                  </a:lnTo>
                  <a:lnTo>
                    <a:pt x="592" y="2220"/>
                  </a:lnTo>
                  <a:lnTo>
                    <a:pt x="592" y="2220"/>
                  </a:lnTo>
                  <a:lnTo>
                    <a:pt x="596" y="2216"/>
                  </a:lnTo>
                  <a:lnTo>
                    <a:pt x="600" y="2212"/>
                  </a:lnTo>
                  <a:lnTo>
                    <a:pt x="606" y="2206"/>
                  </a:lnTo>
                  <a:lnTo>
                    <a:pt x="610" y="2204"/>
                  </a:lnTo>
                  <a:lnTo>
                    <a:pt x="612" y="2198"/>
                  </a:lnTo>
                  <a:lnTo>
                    <a:pt x="614" y="2192"/>
                  </a:lnTo>
                  <a:lnTo>
                    <a:pt x="614" y="2184"/>
                  </a:lnTo>
                  <a:lnTo>
                    <a:pt x="614" y="2184"/>
                  </a:lnTo>
                  <a:lnTo>
                    <a:pt x="612" y="2180"/>
                  </a:lnTo>
                  <a:lnTo>
                    <a:pt x="610" y="2180"/>
                  </a:lnTo>
                  <a:lnTo>
                    <a:pt x="604" y="2182"/>
                  </a:lnTo>
                  <a:lnTo>
                    <a:pt x="598" y="2184"/>
                  </a:lnTo>
                  <a:lnTo>
                    <a:pt x="594" y="2184"/>
                  </a:lnTo>
                  <a:lnTo>
                    <a:pt x="592" y="2180"/>
                  </a:lnTo>
                  <a:lnTo>
                    <a:pt x="592" y="2180"/>
                  </a:lnTo>
                  <a:lnTo>
                    <a:pt x="594" y="2166"/>
                  </a:lnTo>
                  <a:lnTo>
                    <a:pt x="596" y="2152"/>
                  </a:lnTo>
                  <a:lnTo>
                    <a:pt x="598" y="2120"/>
                  </a:lnTo>
                  <a:lnTo>
                    <a:pt x="600" y="2106"/>
                  </a:lnTo>
                  <a:lnTo>
                    <a:pt x="602" y="2092"/>
                  </a:lnTo>
                  <a:lnTo>
                    <a:pt x="606" y="2082"/>
                  </a:lnTo>
                  <a:lnTo>
                    <a:pt x="614" y="2074"/>
                  </a:lnTo>
                  <a:lnTo>
                    <a:pt x="614" y="2074"/>
                  </a:lnTo>
                  <a:lnTo>
                    <a:pt x="614" y="2062"/>
                  </a:lnTo>
                  <a:lnTo>
                    <a:pt x="614" y="2052"/>
                  </a:lnTo>
                  <a:lnTo>
                    <a:pt x="612" y="2030"/>
                  </a:lnTo>
                  <a:lnTo>
                    <a:pt x="610" y="2012"/>
                  </a:lnTo>
                  <a:lnTo>
                    <a:pt x="610" y="2002"/>
                  </a:lnTo>
                  <a:lnTo>
                    <a:pt x="614" y="1994"/>
                  </a:lnTo>
                  <a:lnTo>
                    <a:pt x="614" y="1994"/>
                  </a:lnTo>
                  <a:lnTo>
                    <a:pt x="612" y="1982"/>
                  </a:lnTo>
                  <a:lnTo>
                    <a:pt x="608" y="1978"/>
                  </a:lnTo>
                  <a:lnTo>
                    <a:pt x="606" y="1974"/>
                  </a:lnTo>
                  <a:lnTo>
                    <a:pt x="606" y="1974"/>
                  </a:lnTo>
                  <a:lnTo>
                    <a:pt x="608" y="1968"/>
                  </a:lnTo>
                  <a:lnTo>
                    <a:pt x="610" y="1962"/>
                  </a:lnTo>
                  <a:lnTo>
                    <a:pt x="612" y="1956"/>
                  </a:lnTo>
                  <a:lnTo>
                    <a:pt x="614" y="1950"/>
                  </a:lnTo>
                  <a:lnTo>
                    <a:pt x="614" y="1950"/>
                  </a:lnTo>
                  <a:lnTo>
                    <a:pt x="614" y="1938"/>
                  </a:lnTo>
                  <a:lnTo>
                    <a:pt x="612" y="1928"/>
                  </a:lnTo>
                  <a:lnTo>
                    <a:pt x="606" y="1910"/>
                  </a:lnTo>
                  <a:lnTo>
                    <a:pt x="598" y="1896"/>
                  </a:lnTo>
                  <a:lnTo>
                    <a:pt x="592" y="1880"/>
                  </a:lnTo>
                  <a:lnTo>
                    <a:pt x="592" y="1880"/>
                  </a:lnTo>
                  <a:lnTo>
                    <a:pt x="584" y="1876"/>
                  </a:lnTo>
                  <a:lnTo>
                    <a:pt x="576" y="1872"/>
                  </a:lnTo>
                  <a:lnTo>
                    <a:pt x="570" y="1866"/>
                  </a:lnTo>
                  <a:lnTo>
                    <a:pt x="566" y="1860"/>
                  </a:lnTo>
                  <a:lnTo>
                    <a:pt x="556" y="1846"/>
                  </a:lnTo>
                  <a:lnTo>
                    <a:pt x="544" y="1834"/>
                  </a:lnTo>
                  <a:lnTo>
                    <a:pt x="544" y="1834"/>
                  </a:lnTo>
                  <a:lnTo>
                    <a:pt x="544" y="1826"/>
                  </a:lnTo>
                  <a:lnTo>
                    <a:pt x="546" y="1820"/>
                  </a:lnTo>
                  <a:lnTo>
                    <a:pt x="548" y="1816"/>
                  </a:lnTo>
                  <a:lnTo>
                    <a:pt x="550" y="1810"/>
                  </a:lnTo>
                  <a:lnTo>
                    <a:pt x="550" y="1810"/>
                  </a:lnTo>
                  <a:lnTo>
                    <a:pt x="534" y="1800"/>
                  </a:lnTo>
                  <a:lnTo>
                    <a:pt x="526" y="1794"/>
                  </a:lnTo>
                  <a:lnTo>
                    <a:pt x="520" y="1788"/>
                  </a:lnTo>
                  <a:lnTo>
                    <a:pt x="516" y="1780"/>
                  </a:lnTo>
                  <a:lnTo>
                    <a:pt x="512" y="1770"/>
                  </a:lnTo>
                  <a:lnTo>
                    <a:pt x="510" y="1758"/>
                  </a:lnTo>
                  <a:lnTo>
                    <a:pt x="510" y="1744"/>
                  </a:lnTo>
                  <a:lnTo>
                    <a:pt x="510" y="1744"/>
                  </a:lnTo>
                  <a:lnTo>
                    <a:pt x="524" y="1740"/>
                  </a:lnTo>
                  <a:lnTo>
                    <a:pt x="528" y="1738"/>
                  </a:lnTo>
                  <a:lnTo>
                    <a:pt x="532" y="1734"/>
                  </a:lnTo>
                  <a:lnTo>
                    <a:pt x="532" y="1734"/>
                  </a:lnTo>
                  <a:lnTo>
                    <a:pt x="524" y="1728"/>
                  </a:lnTo>
                  <a:lnTo>
                    <a:pt x="516" y="1724"/>
                  </a:lnTo>
                  <a:lnTo>
                    <a:pt x="508" y="1720"/>
                  </a:lnTo>
                  <a:lnTo>
                    <a:pt x="502" y="1714"/>
                  </a:lnTo>
                  <a:lnTo>
                    <a:pt x="502" y="1714"/>
                  </a:lnTo>
                  <a:lnTo>
                    <a:pt x="506" y="1708"/>
                  </a:lnTo>
                  <a:lnTo>
                    <a:pt x="508" y="1700"/>
                  </a:lnTo>
                  <a:lnTo>
                    <a:pt x="508" y="1694"/>
                  </a:lnTo>
                  <a:lnTo>
                    <a:pt x="506" y="1686"/>
                  </a:lnTo>
                  <a:lnTo>
                    <a:pt x="502" y="1668"/>
                  </a:lnTo>
                  <a:lnTo>
                    <a:pt x="500" y="1656"/>
                  </a:lnTo>
                  <a:lnTo>
                    <a:pt x="502" y="1644"/>
                  </a:lnTo>
                  <a:lnTo>
                    <a:pt x="502" y="1644"/>
                  </a:lnTo>
                  <a:lnTo>
                    <a:pt x="504" y="1638"/>
                  </a:lnTo>
                  <a:lnTo>
                    <a:pt x="506" y="1632"/>
                  </a:lnTo>
                  <a:lnTo>
                    <a:pt x="512" y="1622"/>
                  </a:lnTo>
                  <a:lnTo>
                    <a:pt x="518" y="1610"/>
                  </a:lnTo>
                  <a:lnTo>
                    <a:pt x="520" y="1602"/>
                  </a:lnTo>
                  <a:lnTo>
                    <a:pt x="520" y="1594"/>
                  </a:lnTo>
                  <a:lnTo>
                    <a:pt x="520" y="1594"/>
                  </a:lnTo>
                  <a:lnTo>
                    <a:pt x="520" y="1586"/>
                  </a:lnTo>
                  <a:lnTo>
                    <a:pt x="522" y="1582"/>
                  </a:lnTo>
                  <a:lnTo>
                    <a:pt x="526" y="1578"/>
                  </a:lnTo>
                  <a:lnTo>
                    <a:pt x="528" y="1574"/>
                  </a:lnTo>
                  <a:lnTo>
                    <a:pt x="528" y="1574"/>
                  </a:lnTo>
                  <a:lnTo>
                    <a:pt x="520" y="1552"/>
                  </a:lnTo>
                  <a:lnTo>
                    <a:pt x="518" y="1542"/>
                  </a:lnTo>
                  <a:lnTo>
                    <a:pt x="516" y="1528"/>
                  </a:lnTo>
                  <a:lnTo>
                    <a:pt x="516" y="1528"/>
                  </a:lnTo>
                  <a:lnTo>
                    <a:pt x="510" y="1532"/>
                  </a:lnTo>
                  <a:lnTo>
                    <a:pt x="508" y="1536"/>
                  </a:lnTo>
                  <a:lnTo>
                    <a:pt x="502" y="1548"/>
                  </a:lnTo>
                  <a:lnTo>
                    <a:pt x="502" y="1548"/>
                  </a:lnTo>
                  <a:lnTo>
                    <a:pt x="494" y="1546"/>
                  </a:lnTo>
                  <a:lnTo>
                    <a:pt x="488" y="1540"/>
                  </a:lnTo>
                  <a:lnTo>
                    <a:pt x="478" y="1530"/>
                  </a:lnTo>
                  <a:lnTo>
                    <a:pt x="466" y="1520"/>
                  </a:lnTo>
                  <a:lnTo>
                    <a:pt x="460" y="1516"/>
                  </a:lnTo>
                  <a:lnTo>
                    <a:pt x="452" y="1514"/>
                  </a:lnTo>
                  <a:lnTo>
                    <a:pt x="452" y="1514"/>
                  </a:lnTo>
                  <a:lnTo>
                    <a:pt x="452" y="1498"/>
                  </a:lnTo>
                  <a:lnTo>
                    <a:pt x="452" y="1498"/>
                  </a:lnTo>
                  <a:lnTo>
                    <a:pt x="438" y="1488"/>
                  </a:lnTo>
                  <a:lnTo>
                    <a:pt x="434" y="1482"/>
                  </a:lnTo>
                  <a:lnTo>
                    <a:pt x="430" y="1474"/>
                  </a:lnTo>
                  <a:lnTo>
                    <a:pt x="430" y="1474"/>
                  </a:lnTo>
                  <a:lnTo>
                    <a:pt x="420" y="1472"/>
                  </a:lnTo>
                  <a:lnTo>
                    <a:pt x="414" y="1470"/>
                  </a:lnTo>
                  <a:lnTo>
                    <a:pt x="406" y="1468"/>
                  </a:lnTo>
                  <a:lnTo>
                    <a:pt x="396" y="1468"/>
                  </a:lnTo>
                  <a:lnTo>
                    <a:pt x="396" y="1468"/>
                  </a:lnTo>
                  <a:lnTo>
                    <a:pt x="386" y="1452"/>
                  </a:lnTo>
                  <a:lnTo>
                    <a:pt x="378" y="1434"/>
                  </a:lnTo>
                  <a:lnTo>
                    <a:pt x="378" y="1434"/>
                  </a:lnTo>
                  <a:lnTo>
                    <a:pt x="364" y="1436"/>
                  </a:lnTo>
                  <a:lnTo>
                    <a:pt x="350" y="1436"/>
                  </a:lnTo>
                  <a:lnTo>
                    <a:pt x="338" y="1432"/>
                  </a:lnTo>
                  <a:lnTo>
                    <a:pt x="326" y="1428"/>
                  </a:lnTo>
                  <a:lnTo>
                    <a:pt x="304" y="1418"/>
                  </a:lnTo>
                  <a:lnTo>
                    <a:pt x="292" y="1412"/>
                  </a:lnTo>
                  <a:lnTo>
                    <a:pt x="280" y="1408"/>
                  </a:lnTo>
                  <a:lnTo>
                    <a:pt x="280" y="1408"/>
                  </a:lnTo>
                  <a:lnTo>
                    <a:pt x="272" y="1392"/>
                  </a:lnTo>
                  <a:lnTo>
                    <a:pt x="266" y="1376"/>
                  </a:lnTo>
                  <a:lnTo>
                    <a:pt x="262" y="1356"/>
                  </a:lnTo>
                  <a:lnTo>
                    <a:pt x="262" y="1346"/>
                  </a:lnTo>
                  <a:lnTo>
                    <a:pt x="262" y="1334"/>
                  </a:lnTo>
                  <a:lnTo>
                    <a:pt x="262" y="1334"/>
                  </a:lnTo>
                  <a:lnTo>
                    <a:pt x="246" y="1312"/>
                  </a:lnTo>
                  <a:lnTo>
                    <a:pt x="228" y="1294"/>
                  </a:lnTo>
                  <a:lnTo>
                    <a:pt x="228" y="1294"/>
                  </a:lnTo>
                  <a:lnTo>
                    <a:pt x="228" y="1282"/>
                  </a:lnTo>
                  <a:lnTo>
                    <a:pt x="226" y="1278"/>
                  </a:lnTo>
                  <a:lnTo>
                    <a:pt x="220" y="1278"/>
                  </a:lnTo>
                  <a:lnTo>
                    <a:pt x="220" y="1278"/>
                  </a:lnTo>
                  <a:lnTo>
                    <a:pt x="222" y="1294"/>
                  </a:lnTo>
                  <a:lnTo>
                    <a:pt x="224" y="1304"/>
                  </a:lnTo>
                  <a:lnTo>
                    <a:pt x="228" y="1312"/>
                  </a:lnTo>
                  <a:lnTo>
                    <a:pt x="228" y="1324"/>
                  </a:lnTo>
                  <a:lnTo>
                    <a:pt x="228" y="1324"/>
                  </a:lnTo>
                  <a:lnTo>
                    <a:pt x="224" y="1324"/>
                  </a:lnTo>
                  <a:lnTo>
                    <a:pt x="220" y="1324"/>
                  </a:lnTo>
                  <a:lnTo>
                    <a:pt x="216" y="1320"/>
                  </a:lnTo>
                  <a:lnTo>
                    <a:pt x="210" y="1318"/>
                  </a:lnTo>
                  <a:lnTo>
                    <a:pt x="208" y="1318"/>
                  </a:lnTo>
                  <a:lnTo>
                    <a:pt x="202" y="1318"/>
                  </a:lnTo>
                  <a:lnTo>
                    <a:pt x="202" y="1318"/>
                  </a:lnTo>
                  <a:lnTo>
                    <a:pt x="192" y="1288"/>
                  </a:lnTo>
                  <a:lnTo>
                    <a:pt x="184" y="1276"/>
                  </a:lnTo>
                  <a:lnTo>
                    <a:pt x="178" y="1272"/>
                  </a:lnTo>
                  <a:lnTo>
                    <a:pt x="172" y="1268"/>
                  </a:lnTo>
                  <a:lnTo>
                    <a:pt x="172" y="1268"/>
                  </a:lnTo>
                  <a:lnTo>
                    <a:pt x="174" y="1258"/>
                  </a:lnTo>
                  <a:lnTo>
                    <a:pt x="174" y="1256"/>
                  </a:lnTo>
                  <a:lnTo>
                    <a:pt x="176" y="1254"/>
                  </a:lnTo>
                  <a:lnTo>
                    <a:pt x="176" y="1254"/>
                  </a:lnTo>
                  <a:lnTo>
                    <a:pt x="172" y="1246"/>
                  </a:lnTo>
                  <a:lnTo>
                    <a:pt x="168" y="1238"/>
                  </a:lnTo>
                  <a:lnTo>
                    <a:pt x="164" y="1220"/>
                  </a:lnTo>
                  <a:lnTo>
                    <a:pt x="158" y="1200"/>
                  </a:lnTo>
                  <a:lnTo>
                    <a:pt x="156" y="1192"/>
                  </a:lnTo>
                  <a:lnTo>
                    <a:pt x="152" y="1184"/>
                  </a:lnTo>
                  <a:lnTo>
                    <a:pt x="152" y="1184"/>
                  </a:lnTo>
                  <a:lnTo>
                    <a:pt x="142" y="1172"/>
                  </a:lnTo>
                  <a:lnTo>
                    <a:pt x="142" y="1172"/>
                  </a:lnTo>
                  <a:lnTo>
                    <a:pt x="150" y="1132"/>
                  </a:lnTo>
                  <a:lnTo>
                    <a:pt x="158" y="1090"/>
                  </a:lnTo>
                  <a:lnTo>
                    <a:pt x="170" y="1050"/>
                  </a:lnTo>
                  <a:lnTo>
                    <a:pt x="182" y="1012"/>
                  </a:lnTo>
                  <a:lnTo>
                    <a:pt x="194" y="972"/>
                  </a:lnTo>
                  <a:lnTo>
                    <a:pt x="210" y="934"/>
                  </a:lnTo>
                  <a:lnTo>
                    <a:pt x="224" y="896"/>
                  </a:lnTo>
                  <a:lnTo>
                    <a:pt x="242" y="858"/>
                  </a:lnTo>
                  <a:lnTo>
                    <a:pt x="260" y="822"/>
                  </a:lnTo>
                  <a:lnTo>
                    <a:pt x="278" y="786"/>
                  </a:lnTo>
                  <a:lnTo>
                    <a:pt x="298" y="750"/>
                  </a:lnTo>
                  <a:lnTo>
                    <a:pt x="320" y="716"/>
                  </a:lnTo>
                  <a:lnTo>
                    <a:pt x="342" y="682"/>
                  </a:lnTo>
                  <a:lnTo>
                    <a:pt x="366" y="650"/>
                  </a:lnTo>
                  <a:lnTo>
                    <a:pt x="390" y="616"/>
                  </a:lnTo>
                  <a:lnTo>
                    <a:pt x="414" y="586"/>
                  </a:lnTo>
                  <a:lnTo>
                    <a:pt x="414" y="586"/>
                  </a:lnTo>
                  <a:close/>
                  <a:moveTo>
                    <a:pt x="574" y="424"/>
                  </a:moveTo>
                  <a:lnTo>
                    <a:pt x="574" y="424"/>
                  </a:lnTo>
                  <a:lnTo>
                    <a:pt x="628" y="380"/>
                  </a:lnTo>
                  <a:lnTo>
                    <a:pt x="686" y="340"/>
                  </a:lnTo>
                  <a:lnTo>
                    <a:pt x="746" y="302"/>
                  </a:lnTo>
                  <a:lnTo>
                    <a:pt x="806" y="268"/>
                  </a:lnTo>
                  <a:lnTo>
                    <a:pt x="806" y="268"/>
                  </a:lnTo>
                  <a:lnTo>
                    <a:pt x="810" y="270"/>
                  </a:lnTo>
                  <a:lnTo>
                    <a:pt x="814" y="272"/>
                  </a:lnTo>
                  <a:lnTo>
                    <a:pt x="818" y="272"/>
                  </a:lnTo>
                  <a:lnTo>
                    <a:pt x="820" y="276"/>
                  </a:lnTo>
                  <a:lnTo>
                    <a:pt x="820" y="276"/>
                  </a:lnTo>
                  <a:lnTo>
                    <a:pt x="816" y="286"/>
                  </a:lnTo>
                  <a:lnTo>
                    <a:pt x="810" y="292"/>
                  </a:lnTo>
                  <a:lnTo>
                    <a:pt x="804" y="296"/>
                  </a:lnTo>
                  <a:lnTo>
                    <a:pt x="798" y="298"/>
                  </a:lnTo>
                  <a:lnTo>
                    <a:pt x="782" y="298"/>
                  </a:lnTo>
                  <a:lnTo>
                    <a:pt x="774" y="300"/>
                  </a:lnTo>
                  <a:lnTo>
                    <a:pt x="768" y="302"/>
                  </a:lnTo>
                  <a:lnTo>
                    <a:pt x="768" y="302"/>
                  </a:lnTo>
                  <a:lnTo>
                    <a:pt x="766" y="302"/>
                  </a:lnTo>
                  <a:lnTo>
                    <a:pt x="764" y="304"/>
                  </a:lnTo>
                  <a:lnTo>
                    <a:pt x="766" y="310"/>
                  </a:lnTo>
                  <a:lnTo>
                    <a:pt x="768" y="318"/>
                  </a:lnTo>
                  <a:lnTo>
                    <a:pt x="768" y="322"/>
                  </a:lnTo>
                  <a:lnTo>
                    <a:pt x="768" y="328"/>
                  </a:lnTo>
                  <a:lnTo>
                    <a:pt x="768" y="328"/>
                  </a:lnTo>
                  <a:lnTo>
                    <a:pt x="758" y="328"/>
                  </a:lnTo>
                  <a:lnTo>
                    <a:pt x="748" y="332"/>
                  </a:lnTo>
                  <a:lnTo>
                    <a:pt x="742" y="338"/>
                  </a:lnTo>
                  <a:lnTo>
                    <a:pt x="738" y="348"/>
                  </a:lnTo>
                  <a:lnTo>
                    <a:pt x="738" y="348"/>
                  </a:lnTo>
                  <a:lnTo>
                    <a:pt x="728" y="346"/>
                  </a:lnTo>
                  <a:lnTo>
                    <a:pt x="722" y="348"/>
                  </a:lnTo>
                  <a:lnTo>
                    <a:pt x="716" y="350"/>
                  </a:lnTo>
                  <a:lnTo>
                    <a:pt x="710" y="354"/>
                  </a:lnTo>
                  <a:lnTo>
                    <a:pt x="700" y="362"/>
                  </a:lnTo>
                  <a:lnTo>
                    <a:pt x="694" y="366"/>
                  </a:lnTo>
                  <a:lnTo>
                    <a:pt x="686" y="368"/>
                  </a:lnTo>
                  <a:lnTo>
                    <a:pt x="686" y="368"/>
                  </a:lnTo>
                  <a:lnTo>
                    <a:pt x="686" y="378"/>
                  </a:lnTo>
                  <a:lnTo>
                    <a:pt x="686" y="386"/>
                  </a:lnTo>
                  <a:lnTo>
                    <a:pt x="682" y="392"/>
                  </a:lnTo>
                  <a:lnTo>
                    <a:pt x="678" y="396"/>
                  </a:lnTo>
                  <a:lnTo>
                    <a:pt x="670" y="406"/>
                  </a:lnTo>
                  <a:lnTo>
                    <a:pt x="666" y="414"/>
                  </a:lnTo>
                  <a:lnTo>
                    <a:pt x="666" y="422"/>
                  </a:lnTo>
                  <a:lnTo>
                    <a:pt x="666" y="422"/>
                  </a:lnTo>
                  <a:lnTo>
                    <a:pt x="636" y="422"/>
                  </a:lnTo>
                  <a:lnTo>
                    <a:pt x="636" y="422"/>
                  </a:lnTo>
                  <a:lnTo>
                    <a:pt x="636" y="426"/>
                  </a:lnTo>
                  <a:lnTo>
                    <a:pt x="636" y="428"/>
                  </a:lnTo>
                  <a:lnTo>
                    <a:pt x="644" y="428"/>
                  </a:lnTo>
                  <a:lnTo>
                    <a:pt x="650" y="426"/>
                  </a:lnTo>
                  <a:lnTo>
                    <a:pt x="652" y="428"/>
                  </a:lnTo>
                  <a:lnTo>
                    <a:pt x="652" y="432"/>
                  </a:lnTo>
                  <a:lnTo>
                    <a:pt x="652" y="432"/>
                  </a:lnTo>
                  <a:lnTo>
                    <a:pt x="652" y="440"/>
                  </a:lnTo>
                  <a:lnTo>
                    <a:pt x="648" y="446"/>
                  </a:lnTo>
                  <a:lnTo>
                    <a:pt x="642" y="448"/>
                  </a:lnTo>
                  <a:lnTo>
                    <a:pt x="636" y="448"/>
                  </a:lnTo>
                  <a:lnTo>
                    <a:pt x="636" y="448"/>
                  </a:lnTo>
                  <a:lnTo>
                    <a:pt x="632" y="454"/>
                  </a:lnTo>
                  <a:lnTo>
                    <a:pt x="630" y="458"/>
                  </a:lnTo>
                  <a:lnTo>
                    <a:pt x="626" y="462"/>
                  </a:lnTo>
                  <a:lnTo>
                    <a:pt x="622" y="464"/>
                  </a:lnTo>
                  <a:lnTo>
                    <a:pt x="612" y="466"/>
                  </a:lnTo>
                  <a:lnTo>
                    <a:pt x="600" y="466"/>
                  </a:lnTo>
                  <a:lnTo>
                    <a:pt x="576" y="462"/>
                  </a:lnTo>
                  <a:lnTo>
                    <a:pt x="562" y="462"/>
                  </a:lnTo>
                  <a:lnTo>
                    <a:pt x="550" y="462"/>
                  </a:lnTo>
                  <a:lnTo>
                    <a:pt x="550" y="462"/>
                  </a:lnTo>
                  <a:lnTo>
                    <a:pt x="548" y="456"/>
                  </a:lnTo>
                  <a:lnTo>
                    <a:pt x="544" y="452"/>
                  </a:lnTo>
                  <a:lnTo>
                    <a:pt x="544" y="452"/>
                  </a:lnTo>
                  <a:lnTo>
                    <a:pt x="560" y="438"/>
                  </a:lnTo>
                  <a:lnTo>
                    <a:pt x="560" y="438"/>
                  </a:lnTo>
                  <a:lnTo>
                    <a:pt x="568" y="440"/>
                  </a:lnTo>
                  <a:lnTo>
                    <a:pt x="578" y="444"/>
                  </a:lnTo>
                  <a:lnTo>
                    <a:pt x="590" y="444"/>
                  </a:lnTo>
                  <a:lnTo>
                    <a:pt x="600" y="442"/>
                  </a:lnTo>
                  <a:lnTo>
                    <a:pt x="600" y="442"/>
                  </a:lnTo>
                  <a:lnTo>
                    <a:pt x="596" y="434"/>
                  </a:lnTo>
                  <a:lnTo>
                    <a:pt x="590" y="428"/>
                  </a:lnTo>
                  <a:lnTo>
                    <a:pt x="582" y="426"/>
                  </a:lnTo>
                  <a:lnTo>
                    <a:pt x="574" y="424"/>
                  </a:lnTo>
                  <a:lnTo>
                    <a:pt x="574" y="424"/>
                  </a:lnTo>
                  <a:close/>
                  <a:moveTo>
                    <a:pt x="2538" y="808"/>
                  </a:moveTo>
                  <a:lnTo>
                    <a:pt x="2538" y="808"/>
                  </a:lnTo>
                  <a:lnTo>
                    <a:pt x="2528" y="818"/>
                  </a:lnTo>
                  <a:lnTo>
                    <a:pt x="2524" y="826"/>
                  </a:lnTo>
                  <a:lnTo>
                    <a:pt x="2520" y="832"/>
                  </a:lnTo>
                  <a:lnTo>
                    <a:pt x="2520" y="832"/>
                  </a:lnTo>
                  <a:lnTo>
                    <a:pt x="2524" y="840"/>
                  </a:lnTo>
                  <a:lnTo>
                    <a:pt x="2528" y="844"/>
                  </a:lnTo>
                  <a:lnTo>
                    <a:pt x="2530" y="846"/>
                  </a:lnTo>
                  <a:lnTo>
                    <a:pt x="2536" y="846"/>
                  </a:lnTo>
                  <a:lnTo>
                    <a:pt x="2544" y="842"/>
                  </a:lnTo>
                  <a:lnTo>
                    <a:pt x="2552" y="838"/>
                  </a:lnTo>
                  <a:lnTo>
                    <a:pt x="2552" y="838"/>
                  </a:lnTo>
                  <a:lnTo>
                    <a:pt x="2574" y="882"/>
                  </a:lnTo>
                  <a:lnTo>
                    <a:pt x="2574" y="882"/>
                  </a:lnTo>
                  <a:lnTo>
                    <a:pt x="2578" y="922"/>
                  </a:lnTo>
                  <a:lnTo>
                    <a:pt x="2578" y="942"/>
                  </a:lnTo>
                  <a:lnTo>
                    <a:pt x="2576" y="962"/>
                  </a:lnTo>
                  <a:lnTo>
                    <a:pt x="2576" y="962"/>
                  </a:lnTo>
                  <a:lnTo>
                    <a:pt x="2566" y="976"/>
                  </a:lnTo>
                  <a:lnTo>
                    <a:pt x="2558" y="992"/>
                  </a:lnTo>
                  <a:lnTo>
                    <a:pt x="2542" y="1028"/>
                  </a:lnTo>
                  <a:lnTo>
                    <a:pt x="2542" y="1028"/>
                  </a:lnTo>
                  <a:lnTo>
                    <a:pt x="2524" y="1036"/>
                  </a:lnTo>
                  <a:lnTo>
                    <a:pt x="2516" y="1042"/>
                  </a:lnTo>
                  <a:lnTo>
                    <a:pt x="2508" y="1048"/>
                  </a:lnTo>
                  <a:lnTo>
                    <a:pt x="2508" y="1048"/>
                  </a:lnTo>
                  <a:lnTo>
                    <a:pt x="2504" y="1064"/>
                  </a:lnTo>
                  <a:lnTo>
                    <a:pt x="2504" y="1080"/>
                  </a:lnTo>
                  <a:lnTo>
                    <a:pt x="2506" y="1112"/>
                  </a:lnTo>
                  <a:lnTo>
                    <a:pt x="2508" y="1128"/>
                  </a:lnTo>
                  <a:lnTo>
                    <a:pt x="2506" y="1142"/>
                  </a:lnTo>
                  <a:lnTo>
                    <a:pt x="2502" y="1154"/>
                  </a:lnTo>
                  <a:lnTo>
                    <a:pt x="2500" y="1158"/>
                  </a:lnTo>
                  <a:lnTo>
                    <a:pt x="2496" y="1164"/>
                  </a:lnTo>
                  <a:lnTo>
                    <a:pt x="2496" y="1164"/>
                  </a:lnTo>
                  <a:lnTo>
                    <a:pt x="2486" y="1158"/>
                  </a:lnTo>
                  <a:lnTo>
                    <a:pt x="2478" y="1150"/>
                  </a:lnTo>
                  <a:lnTo>
                    <a:pt x="2476" y="1146"/>
                  </a:lnTo>
                  <a:lnTo>
                    <a:pt x="2474" y="1140"/>
                  </a:lnTo>
                  <a:lnTo>
                    <a:pt x="2474" y="1132"/>
                  </a:lnTo>
                  <a:lnTo>
                    <a:pt x="2474" y="1124"/>
                  </a:lnTo>
                  <a:lnTo>
                    <a:pt x="2474" y="1124"/>
                  </a:lnTo>
                  <a:lnTo>
                    <a:pt x="2468" y="1114"/>
                  </a:lnTo>
                  <a:lnTo>
                    <a:pt x="2460" y="1106"/>
                  </a:lnTo>
                  <a:lnTo>
                    <a:pt x="2454" y="1098"/>
                  </a:lnTo>
                  <a:lnTo>
                    <a:pt x="2448" y="1088"/>
                  </a:lnTo>
                  <a:lnTo>
                    <a:pt x="2448" y="1088"/>
                  </a:lnTo>
                  <a:lnTo>
                    <a:pt x="2440" y="1090"/>
                  </a:lnTo>
                  <a:lnTo>
                    <a:pt x="2436" y="1092"/>
                  </a:lnTo>
                  <a:lnTo>
                    <a:pt x="2436" y="1096"/>
                  </a:lnTo>
                  <a:lnTo>
                    <a:pt x="2438" y="1100"/>
                  </a:lnTo>
                  <a:lnTo>
                    <a:pt x="2442" y="1110"/>
                  </a:lnTo>
                  <a:lnTo>
                    <a:pt x="2442" y="1114"/>
                  </a:lnTo>
                  <a:lnTo>
                    <a:pt x="2440" y="1118"/>
                  </a:lnTo>
                  <a:lnTo>
                    <a:pt x="2440" y="1118"/>
                  </a:lnTo>
                  <a:lnTo>
                    <a:pt x="2440" y="1124"/>
                  </a:lnTo>
                  <a:lnTo>
                    <a:pt x="2436" y="1126"/>
                  </a:lnTo>
                  <a:lnTo>
                    <a:pt x="2432" y="1128"/>
                  </a:lnTo>
                  <a:lnTo>
                    <a:pt x="2426" y="1128"/>
                  </a:lnTo>
                  <a:lnTo>
                    <a:pt x="2426" y="1128"/>
                  </a:lnTo>
                  <a:lnTo>
                    <a:pt x="2428" y="1136"/>
                  </a:lnTo>
                  <a:lnTo>
                    <a:pt x="2426" y="1142"/>
                  </a:lnTo>
                  <a:lnTo>
                    <a:pt x="2424" y="1146"/>
                  </a:lnTo>
                  <a:lnTo>
                    <a:pt x="2422" y="1152"/>
                  </a:lnTo>
                  <a:lnTo>
                    <a:pt x="2422" y="1152"/>
                  </a:lnTo>
                  <a:lnTo>
                    <a:pt x="2424" y="1162"/>
                  </a:lnTo>
                  <a:lnTo>
                    <a:pt x="2428" y="1168"/>
                  </a:lnTo>
                  <a:lnTo>
                    <a:pt x="2440" y="1178"/>
                  </a:lnTo>
                  <a:lnTo>
                    <a:pt x="2440" y="1178"/>
                  </a:lnTo>
                  <a:lnTo>
                    <a:pt x="2440" y="1188"/>
                  </a:lnTo>
                  <a:lnTo>
                    <a:pt x="2442" y="1198"/>
                  </a:lnTo>
                  <a:lnTo>
                    <a:pt x="2446" y="1204"/>
                  </a:lnTo>
                  <a:lnTo>
                    <a:pt x="2452" y="1208"/>
                  </a:lnTo>
                  <a:lnTo>
                    <a:pt x="2452" y="1208"/>
                  </a:lnTo>
                  <a:lnTo>
                    <a:pt x="2448" y="1214"/>
                  </a:lnTo>
                  <a:lnTo>
                    <a:pt x="2446" y="1222"/>
                  </a:lnTo>
                  <a:lnTo>
                    <a:pt x="2444" y="1240"/>
                  </a:lnTo>
                  <a:lnTo>
                    <a:pt x="2442" y="1260"/>
                  </a:lnTo>
                  <a:lnTo>
                    <a:pt x="2442" y="1270"/>
                  </a:lnTo>
                  <a:lnTo>
                    <a:pt x="2440" y="1278"/>
                  </a:lnTo>
                  <a:lnTo>
                    <a:pt x="2440" y="1278"/>
                  </a:lnTo>
                  <a:lnTo>
                    <a:pt x="2436" y="1280"/>
                  </a:lnTo>
                  <a:lnTo>
                    <a:pt x="2434" y="1282"/>
                  </a:lnTo>
                  <a:lnTo>
                    <a:pt x="2432" y="1284"/>
                  </a:lnTo>
                  <a:lnTo>
                    <a:pt x="2426" y="1284"/>
                  </a:lnTo>
                  <a:lnTo>
                    <a:pt x="2426" y="1284"/>
                  </a:lnTo>
                  <a:lnTo>
                    <a:pt x="2424" y="1294"/>
                  </a:lnTo>
                  <a:lnTo>
                    <a:pt x="2420" y="1306"/>
                  </a:lnTo>
                  <a:lnTo>
                    <a:pt x="2410" y="1324"/>
                  </a:lnTo>
                  <a:lnTo>
                    <a:pt x="2388" y="1358"/>
                  </a:lnTo>
                  <a:lnTo>
                    <a:pt x="2388" y="1358"/>
                  </a:lnTo>
                  <a:lnTo>
                    <a:pt x="2372" y="1358"/>
                  </a:lnTo>
                  <a:lnTo>
                    <a:pt x="2358" y="1360"/>
                  </a:lnTo>
                  <a:lnTo>
                    <a:pt x="2352" y="1362"/>
                  </a:lnTo>
                  <a:lnTo>
                    <a:pt x="2346" y="1366"/>
                  </a:lnTo>
                  <a:lnTo>
                    <a:pt x="2344" y="1372"/>
                  </a:lnTo>
                  <a:lnTo>
                    <a:pt x="2342" y="1378"/>
                  </a:lnTo>
                  <a:lnTo>
                    <a:pt x="2342" y="1378"/>
                  </a:lnTo>
                  <a:lnTo>
                    <a:pt x="2352" y="1380"/>
                  </a:lnTo>
                  <a:lnTo>
                    <a:pt x="2358" y="1384"/>
                  </a:lnTo>
                  <a:lnTo>
                    <a:pt x="2358" y="1384"/>
                  </a:lnTo>
                  <a:lnTo>
                    <a:pt x="2352" y="1402"/>
                  </a:lnTo>
                  <a:lnTo>
                    <a:pt x="2348" y="1408"/>
                  </a:lnTo>
                  <a:lnTo>
                    <a:pt x="2346" y="1412"/>
                  </a:lnTo>
                  <a:lnTo>
                    <a:pt x="2342" y="1414"/>
                  </a:lnTo>
                  <a:lnTo>
                    <a:pt x="2342" y="1414"/>
                  </a:lnTo>
                  <a:lnTo>
                    <a:pt x="2342" y="1436"/>
                  </a:lnTo>
                  <a:lnTo>
                    <a:pt x="2342" y="1456"/>
                  </a:lnTo>
                  <a:lnTo>
                    <a:pt x="2340" y="1474"/>
                  </a:lnTo>
                  <a:lnTo>
                    <a:pt x="2334" y="1488"/>
                  </a:lnTo>
                  <a:lnTo>
                    <a:pt x="2328" y="1502"/>
                  </a:lnTo>
                  <a:lnTo>
                    <a:pt x="2320" y="1512"/>
                  </a:lnTo>
                  <a:lnTo>
                    <a:pt x="2308" y="1520"/>
                  </a:lnTo>
                  <a:lnTo>
                    <a:pt x="2294" y="1524"/>
                  </a:lnTo>
                  <a:lnTo>
                    <a:pt x="2294" y="1524"/>
                  </a:lnTo>
                  <a:lnTo>
                    <a:pt x="2294" y="1512"/>
                  </a:lnTo>
                  <a:lnTo>
                    <a:pt x="2290" y="1504"/>
                  </a:lnTo>
                  <a:lnTo>
                    <a:pt x="2290" y="1504"/>
                  </a:lnTo>
                  <a:lnTo>
                    <a:pt x="2284" y="1502"/>
                  </a:lnTo>
                  <a:lnTo>
                    <a:pt x="2278" y="1498"/>
                  </a:lnTo>
                  <a:lnTo>
                    <a:pt x="2270" y="1490"/>
                  </a:lnTo>
                  <a:lnTo>
                    <a:pt x="2262" y="1480"/>
                  </a:lnTo>
                  <a:lnTo>
                    <a:pt x="2256" y="1468"/>
                  </a:lnTo>
                  <a:lnTo>
                    <a:pt x="2256" y="1468"/>
                  </a:lnTo>
                  <a:lnTo>
                    <a:pt x="2252" y="1470"/>
                  </a:lnTo>
                  <a:lnTo>
                    <a:pt x="2248" y="1474"/>
                  </a:lnTo>
                  <a:lnTo>
                    <a:pt x="2248" y="1480"/>
                  </a:lnTo>
                  <a:lnTo>
                    <a:pt x="2246" y="1486"/>
                  </a:lnTo>
                  <a:lnTo>
                    <a:pt x="2248" y="1500"/>
                  </a:lnTo>
                  <a:lnTo>
                    <a:pt x="2248" y="1514"/>
                  </a:lnTo>
                  <a:lnTo>
                    <a:pt x="2248" y="1514"/>
                  </a:lnTo>
                  <a:lnTo>
                    <a:pt x="2252" y="1524"/>
                  </a:lnTo>
                  <a:lnTo>
                    <a:pt x="2260" y="1534"/>
                  </a:lnTo>
                  <a:lnTo>
                    <a:pt x="2278" y="1548"/>
                  </a:lnTo>
                  <a:lnTo>
                    <a:pt x="2278" y="1548"/>
                  </a:lnTo>
                  <a:lnTo>
                    <a:pt x="2278" y="1558"/>
                  </a:lnTo>
                  <a:lnTo>
                    <a:pt x="2282" y="1568"/>
                  </a:lnTo>
                  <a:lnTo>
                    <a:pt x="2288" y="1582"/>
                  </a:lnTo>
                  <a:lnTo>
                    <a:pt x="2296" y="1598"/>
                  </a:lnTo>
                  <a:lnTo>
                    <a:pt x="2298" y="1608"/>
                  </a:lnTo>
                  <a:lnTo>
                    <a:pt x="2298" y="1618"/>
                  </a:lnTo>
                  <a:lnTo>
                    <a:pt x="2298" y="1618"/>
                  </a:lnTo>
                  <a:lnTo>
                    <a:pt x="2282" y="1606"/>
                  </a:lnTo>
                  <a:lnTo>
                    <a:pt x="2264" y="1590"/>
                  </a:lnTo>
                  <a:lnTo>
                    <a:pt x="2234" y="1558"/>
                  </a:lnTo>
                  <a:lnTo>
                    <a:pt x="2234" y="1558"/>
                  </a:lnTo>
                  <a:lnTo>
                    <a:pt x="2236" y="1552"/>
                  </a:lnTo>
                  <a:lnTo>
                    <a:pt x="2236" y="1546"/>
                  </a:lnTo>
                  <a:lnTo>
                    <a:pt x="2232" y="1536"/>
                  </a:lnTo>
                  <a:lnTo>
                    <a:pt x="2228" y="1528"/>
                  </a:lnTo>
                  <a:lnTo>
                    <a:pt x="2226" y="1518"/>
                  </a:lnTo>
                  <a:lnTo>
                    <a:pt x="2226" y="1518"/>
                  </a:lnTo>
                  <a:lnTo>
                    <a:pt x="2226" y="1510"/>
                  </a:lnTo>
                  <a:lnTo>
                    <a:pt x="2228" y="1504"/>
                  </a:lnTo>
                  <a:lnTo>
                    <a:pt x="2232" y="1500"/>
                  </a:lnTo>
                  <a:lnTo>
                    <a:pt x="2234" y="1494"/>
                  </a:lnTo>
                  <a:lnTo>
                    <a:pt x="2234" y="1494"/>
                  </a:lnTo>
                  <a:lnTo>
                    <a:pt x="2232" y="1482"/>
                  </a:lnTo>
                  <a:lnTo>
                    <a:pt x="2226" y="1474"/>
                  </a:lnTo>
                  <a:lnTo>
                    <a:pt x="2220" y="1468"/>
                  </a:lnTo>
                  <a:lnTo>
                    <a:pt x="2212" y="1464"/>
                  </a:lnTo>
                  <a:lnTo>
                    <a:pt x="2212" y="1464"/>
                  </a:lnTo>
                  <a:lnTo>
                    <a:pt x="2216" y="1454"/>
                  </a:lnTo>
                  <a:lnTo>
                    <a:pt x="2216" y="1446"/>
                  </a:lnTo>
                  <a:lnTo>
                    <a:pt x="2214" y="1440"/>
                  </a:lnTo>
                  <a:lnTo>
                    <a:pt x="2218" y="1434"/>
                  </a:lnTo>
                  <a:lnTo>
                    <a:pt x="2218" y="1434"/>
                  </a:lnTo>
                  <a:lnTo>
                    <a:pt x="2214" y="1430"/>
                  </a:lnTo>
                  <a:lnTo>
                    <a:pt x="2208" y="1428"/>
                  </a:lnTo>
                  <a:lnTo>
                    <a:pt x="2194" y="1428"/>
                  </a:lnTo>
                  <a:lnTo>
                    <a:pt x="2182" y="1426"/>
                  </a:lnTo>
                  <a:lnTo>
                    <a:pt x="2178" y="1424"/>
                  </a:lnTo>
                  <a:lnTo>
                    <a:pt x="2174" y="1418"/>
                  </a:lnTo>
                  <a:lnTo>
                    <a:pt x="2174" y="1418"/>
                  </a:lnTo>
                  <a:lnTo>
                    <a:pt x="2174" y="1410"/>
                  </a:lnTo>
                  <a:lnTo>
                    <a:pt x="2176" y="1406"/>
                  </a:lnTo>
                  <a:lnTo>
                    <a:pt x="2178" y="1400"/>
                  </a:lnTo>
                  <a:lnTo>
                    <a:pt x="2178" y="1394"/>
                  </a:lnTo>
                  <a:lnTo>
                    <a:pt x="2178" y="1394"/>
                  </a:lnTo>
                  <a:lnTo>
                    <a:pt x="2174" y="1390"/>
                  </a:lnTo>
                  <a:lnTo>
                    <a:pt x="2170" y="1386"/>
                  </a:lnTo>
                  <a:lnTo>
                    <a:pt x="2164" y="1374"/>
                  </a:lnTo>
                  <a:lnTo>
                    <a:pt x="2158" y="1360"/>
                  </a:lnTo>
                  <a:lnTo>
                    <a:pt x="2152" y="1348"/>
                  </a:lnTo>
                  <a:lnTo>
                    <a:pt x="2152" y="1348"/>
                  </a:lnTo>
                  <a:lnTo>
                    <a:pt x="2142" y="1352"/>
                  </a:lnTo>
                  <a:lnTo>
                    <a:pt x="2132" y="1356"/>
                  </a:lnTo>
                  <a:lnTo>
                    <a:pt x="2122" y="1362"/>
                  </a:lnTo>
                  <a:lnTo>
                    <a:pt x="2114" y="1368"/>
                  </a:lnTo>
                  <a:lnTo>
                    <a:pt x="2114" y="1368"/>
                  </a:lnTo>
                  <a:lnTo>
                    <a:pt x="2108" y="1378"/>
                  </a:lnTo>
                  <a:lnTo>
                    <a:pt x="2102" y="1386"/>
                  </a:lnTo>
                  <a:lnTo>
                    <a:pt x="2096" y="1394"/>
                  </a:lnTo>
                  <a:lnTo>
                    <a:pt x="2094" y="1400"/>
                  </a:lnTo>
                  <a:lnTo>
                    <a:pt x="2094" y="1408"/>
                  </a:lnTo>
                  <a:lnTo>
                    <a:pt x="2094" y="1408"/>
                  </a:lnTo>
                  <a:lnTo>
                    <a:pt x="2088" y="1408"/>
                  </a:lnTo>
                  <a:lnTo>
                    <a:pt x="2086" y="1410"/>
                  </a:lnTo>
                  <a:lnTo>
                    <a:pt x="2084" y="1414"/>
                  </a:lnTo>
                  <a:lnTo>
                    <a:pt x="2082" y="1418"/>
                  </a:lnTo>
                  <a:lnTo>
                    <a:pt x="2080" y="1420"/>
                  </a:lnTo>
                  <a:lnTo>
                    <a:pt x="2076" y="1420"/>
                  </a:lnTo>
                  <a:lnTo>
                    <a:pt x="2072" y="1418"/>
                  </a:lnTo>
                  <a:lnTo>
                    <a:pt x="2072" y="1418"/>
                  </a:lnTo>
                  <a:lnTo>
                    <a:pt x="2072" y="1438"/>
                  </a:lnTo>
                  <a:lnTo>
                    <a:pt x="2072" y="1438"/>
                  </a:lnTo>
                  <a:lnTo>
                    <a:pt x="2054" y="1438"/>
                  </a:lnTo>
                  <a:lnTo>
                    <a:pt x="2054" y="1438"/>
                  </a:lnTo>
                  <a:lnTo>
                    <a:pt x="2054" y="1454"/>
                  </a:lnTo>
                  <a:lnTo>
                    <a:pt x="2054" y="1466"/>
                  </a:lnTo>
                  <a:lnTo>
                    <a:pt x="2050" y="1490"/>
                  </a:lnTo>
                  <a:lnTo>
                    <a:pt x="2042" y="1512"/>
                  </a:lnTo>
                  <a:lnTo>
                    <a:pt x="2038" y="1534"/>
                  </a:lnTo>
                  <a:lnTo>
                    <a:pt x="2038" y="1534"/>
                  </a:lnTo>
                  <a:lnTo>
                    <a:pt x="2020" y="1534"/>
                  </a:lnTo>
                  <a:lnTo>
                    <a:pt x="2012" y="1532"/>
                  </a:lnTo>
                  <a:lnTo>
                    <a:pt x="2008" y="1528"/>
                  </a:lnTo>
                  <a:lnTo>
                    <a:pt x="2008" y="1528"/>
                  </a:lnTo>
                  <a:lnTo>
                    <a:pt x="2008" y="1498"/>
                  </a:lnTo>
                  <a:lnTo>
                    <a:pt x="2008" y="1498"/>
                  </a:lnTo>
                  <a:lnTo>
                    <a:pt x="2004" y="1488"/>
                  </a:lnTo>
                  <a:lnTo>
                    <a:pt x="1998" y="1478"/>
                  </a:lnTo>
                  <a:lnTo>
                    <a:pt x="1986" y="1464"/>
                  </a:lnTo>
                  <a:lnTo>
                    <a:pt x="1986" y="1464"/>
                  </a:lnTo>
                  <a:lnTo>
                    <a:pt x="1976" y="1428"/>
                  </a:lnTo>
                  <a:lnTo>
                    <a:pt x="1968" y="1412"/>
                  </a:lnTo>
                  <a:lnTo>
                    <a:pt x="1960" y="1398"/>
                  </a:lnTo>
                  <a:lnTo>
                    <a:pt x="1960" y="1398"/>
                  </a:lnTo>
                  <a:lnTo>
                    <a:pt x="1960" y="1388"/>
                  </a:lnTo>
                  <a:lnTo>
                    <a:pt x="1958" y="1380"/>
                  </a:lnTo>
                  <a:lnTo>
                    <a:pt x="1956" y="1372"/>
                  </a:lnTo>
                  <a:lnTo>
                    <a:pt x="1956" y="1364"/>
                  </a:lnTo>
                  <a:lnTo>
                    <a:pt x="1956" y="1364"/>
                  </a:lnTo>
                  <a:lnTo>
                    <a:pt x="1950" y="1360"/>
                  </a:lnTo>
                  <a:lnTo>
                    <a:pt x="1942" y="1356"/>
                  </a:lnTo>
                  <a:lnTo>
                    <a:pt x="1936" y="1354"/>
                  </a:lnTo>
                  <a:lnTo>
                    <a:pt x="1932" y="1352"/>
                  </a:lnTo>
                  <a:lnTo>
                    <a:pt x="1930" y="1348"/>
                  </a:lnTo>
                  <a:lnTo>
                    <a:pt x="1930" y="1348"/>
                  </a:lnTo>
                  <a:lnTo>
                    <a:pt x="1932" y="1340"/>
                  </a:lnTo>
                  <a:lnTo>
                    <a:pt x="1934" y="1338"/>
                  </a:lnTo>
                  <a:lnTo>
                    <a:pt x="1938" y="1338"/>
                  </a:lnTo>
                  <a:lnTo>
                    <a:pt x="1938" y="1338"/>
                  </a:lnTo>
                  <a:lnTo>
                    <a:pt x="1932" y="1334"/>
                  </a:lnTo>
                  <a:lnTo>
                    <a:pt x="1926" y="1330"/>
                  </a:lnTo>
                  <a:lnTo>
                    <a:pt x="1916" y="1320"/>
                  </a:lnTo>
                  <a:lnTo>
                    <a:pt x="1910" y="1316"/>
                  </a:lnTo>
                  <a:lnTo>
                    <a:pt x="1902" y="1314"/>
                  </a:lnTo>
                  <a:lnTo>
                    <a:pt x="1894" y="1312"/>
                  </a:lnTo>
                  <a:lnTo>
                    <a:pt x="1884" y="1314"/>
                  </a:lnTo>
                  <a:lnTo>
                    <a:pt x="1884" y="1314"/>
                  </a:lnTo>
                  <a:lnTo>
                    <a:pt x="1878" y="1312"/>
                  </a:lnTo>
                  <a:lnTo>
                    <a:pt x="1876" y="1310"/>
                  </a:lnTo>
                  <a:lnTo>
                    <a:pt x="1870" y="1304"/>
                  </a:lnTo>
                  <a:lnTo>
                    <a:pt x="1870" y="1304"/>
                  </a:lnTo>
                  <a:lnTo>
                    <a:pt x="1864" y="1304"/>
                  </a:lnTo>
                  <a:lnTo>
                    <a:pt x="1858" y="1306"/>
                  </a:lnTo>
                  <a:lnTo>
                    <a:pt x="1850" y="1312"/>
                  </a:lnTo>
                  <a:lnTo>
                    <a:pt x="1840" y="1316"/>
                  </a:lnTo>
                  <a:lnTo>
                    <a:pt x="1834" y="1318"/>
                  </a:lnTo>
                  <a:lnTo>
                    <a:pt x="1828" y="1318"/>
                  </a:lnTo>
                  <a:lnTo>
                    <a:pt x="1828" y="1318"/>
                  </a:lnTo>
                  <a:lnTo>
                    <a:pt x="1828" y="1308"/>
                  </a:lnTo>
                  <a:lnTo>
                    <a:pt x="1826" y="1304"/>
                  </a:lnTo>
                  <a:lnTo>
                    <a:pt x="1822" y="1298"/>
                  </a:lnTo>
                  <a:lnTo>
                    <a:pt x="1820" y="1294"/>
                  </a:lnTo>
                  <a:lnTo>
                    <a:pt x="1820" y="1294"/>
                  </a:lnTo>
                  <a:lnTo>
                    <a:pt x="1812" y="1294"/>
                  </a:lnTo>
                  <a:lnTo>
                    <a:pt x="1804" y="1292"/>
                  </a:lnTo>
                  <a:lnTo>
                    <a:pt x="1800" y="1290"/>
                  </a:lnTo>
                  <a:lnTo>
                    <a:pt x="1794" y="1288"/>
                  </a:lnTo>
                  <a:lnTo>
                    <a:pt x="1788" y="1280"/>
                  </a:lnTo>
                  <a:lnTo>
                    <a:pt x="1782" y="1270"/>
                  </a:lnTo>
                  <a:lnTo>
                    <a:pt x="1772" y="1246"/>
                  </a:lnTo>
                  <a:lnTo>
                    <a:pt x="1766" y="1236"/>
                  </a:lnTo>
                  <a:lnTo>
                    <a:pt x="1760" y="1228"/>
                  </a:lnTo>
                  <a:lnTo>
                    <a:pt x="1760" y="1228"/>
                  </a:lnTo>
                  <a:lnTo>
                    <a:pt x="1750" y="1234"/>
                  </a:lnTo>
                  <a:lnTo>
                    <a:pt x="1742" y="1238"/>
                  </a:lnTo>
                  <a:lnTo>
                    <a:pt x="1742" y="1238"/>
                  </a:lnTo>
                  <a:lnTo>
                    <a:pt x="1746" y="1240"/>
                  </a:lnTo>
                  <a:lnTo>
                    <a:pt x="1748" y="1244"/>
                  </a:lnTo>
                  <a:lnTo>
                    <a:pt x="1750" y="1250"/>
                  </a:lnTo>
                  <a:lnTo>
                    <a:pt x="1756" y="1256"/>
                  </a:lnTo>
                  <a:lnTo>
                    <a:pt x="1758" y="1258"/>
                  </a:lnTo>
                  <a:lnTo>
                    <a:pt x="1764" y="1258"/>
                  </a:lnTo>
                  <a:lnTo>
                    <a:pt x="1764" y="1258"/>
                  </a:lnTo>
                  <a:lnTo>
                    <a:pt x="1764" y="1268"/>
                  </a:lnTo>
                  <a:lnTo>
                    <a:pt x="1764" y="1274"/>
                  </a:lnTo>
                  <a:lnTo>
                    <a:pt x="1770" y="1286"/>
                  </a:lnTo>
                  <a:lnTo>
                    <a:pt x="1776" y="1296"/>
                  </a:lnTo>
                  <a:lnTo>
                    <a:pt x="1778" y="1302"/>
                  </a:lnTo>
                  <a:lnTo>
                    <a:pt x="1780" y="1308"/>
                  </a:lnTo>
                  <a:lnTo>
                    <a:pt x="1780" y="1308"/>
                  </a:lnTo>
                  <a:lnTo>
                    <a:pt x="1786" y="1302"/>
                  </a:lnTo>
                  <a:lnTo>
                    <a:pt x="1794" y="1300"/>
                  </a:lnTo>
                  <a:lnTo>
                    <a:pt x="1804" y="1298"/>
                  </a:lnTo>
                  <a:lnTo>
                    <a:pt x="1814" y="1298"/>
                  </a:lnTo>
                  <a:lnTo>
                    <a:pt x="1814" y="1298"/>
                  </a:lnTo>
                  <a:lnTo>
                    <a:pt x="1814" y="1308"/>
                  </a:lnTo>
                  <a:lnTo>
                    <a:pt x="1816" y="1316"/>
                  </a:lnTo>
                  <a:lnTo>
                    <a:pt x="1820" y="1322"/>
                  </a:lnTo>
                  <a:lnTo>
                    <a:pt x="1824" y="1328"/>
                  </a:lnTo>
                  <a:lnTo>
                    <a:pt x="1832" y="1338"/>
                  </a:lnTo>
                  <a:lnTo>
                    <a:pt x="1838" y="1342"/>
                  </a:lnTo>
                  <a:lnTo>
                    <a:pt x="1840" y="1348"/>
                  </a:lnTo>
                  <a:lnTo>
                    <a:pt x="1840" y="1348"/>
                  </a:lnTo>
                  <a:lnTo>
                    <a:pt x="1840" y="1354"/>
                  </a:lnTo>
                  <a:lnTo>
                    <a:pt x="1838" y="1360"/>
                  </a:lnTo>
                  <a:lnTo>
                    <a:pt x="1832" y="1366"/>
                  </a:lnTo>
                  <a:lnTo>
                    <a:pt x="1828" y="1376"/>
                  </a:lnTo>
                  <a:lnTo>
                    <a:pt x="1828" y="1382"/>
                  </a:lnTo>
                  <a:lnTo>
                    <a:pt x="1828" y="1388"/>
                  </a:lnTo>
                  <a:lnTo>
                    <a:pt x="1828" y="1388"/>
                  </a:lnTo>
                  <a:lnTo>
                    <a:pt x="1816" y="1394"/>
                  </a:lnTo>
                  <a:lnTo>
                    <a:pt x="1806" y="1402"/>
                  </a:lnTo>
                  <a:lnTo>
                    <a:pt x="1796" y="1408"/>
                  </a:lnTo>
                  <a:lnTo>
                    <a:pt x="1784" y="1414"/>
                  </a:lnTo>
                  <a:lnTo>
                    <a:pt x="1784" y="1414"/>
                  </a:lnTo>
                  <a:lnTo>
                    <a:pt x="1782" y="1414"/>
                  </a:lnTo>
                  <a:lnTo>
                    <a:pt x="1780" y="1416"/>
                  </a:lnTo>
                  <a:lnTo>
                    <a:pt x="1780" y="1422"/>
                  </a:lnTo>
                  <a:lnTo>
                    <a:pt x="1780" y="1430"/>
                  </a:lnTo>
                  <a:lnTo>
                    <a:pt x="1778" y="1432"/>
                  </a:lnTo>
                  <a:lnTo>
                    <a:pt x="1776" y="1434"/>
                  </a:lnTo>
                  <a:lnTo>
                    <a:pt x="1776" y="1434"/>
                  </a:lnTo>
                  <a:lnTo>
                    <a:pt x="1764" y="1436"/>
                  </a:lnTo>
                  <a:lnTo>
                    <a:pt x="1752" y="1440"/>
                  </a:lnTo>
                  <a:lnTo>
                    <a:pt x="1732" y="1452"/>
                  </a:lnTo>
                  <a:lnTo>
                    <a:pt x="1712" y="1464"/>
                  </a:lnTo>
                  <a:lnTo>
                    <a:pt x="1690" y="1474"/>
                  </a:lnTo>
                  <a:lnTo>
                    <a:pt x="1690" y="1474"/>
                  </a:lnTo>
                  <a:lnTo>
                    <a:pt x="1684" y="1466"/>
                  </a:lnTo>
                  <a:lnTo>
                    <a:pt x="1678" y="1458"/>
                  </a:lnTo>
                  <a:lnTo>
                    <a:pt x="1672" y="1440"/>
                  </a:lnTo>
                  <a:lnTo>
                    <a:pt x="1666" y="1420"/>
                  </a:lnTo>
                  <a:lnTo>
                    <a:pt x="1660" y="1404"/>
                  </a:lnTo>
                  <a:lnTo>
                    <a:pt x="1660" y="1404"/>
                  </a:lnTo>
                  <a:lnTo>
                    <a:pt x="1648" y="1386"/>
                  </a:lnTo>
                  <a:lnTo>
                    <a:pt x="1638" y="1368"/>
                  </a:lnTo>
                  <a:lnTo>
                    <a:pt x="1626" y="1350"/>
                  </a:lnTo>
                  <a:lnTo>
                    <a:pt x="1614" y="1334"/>
                  </a:lnTo>
                  <a:lnTo>
                    <a:pt x="1614" y="1334"/>
                  </a:lnTo>
                  <a:lnTo>
                    <a:pt x="1614" y="1328"/>
                  </a:lnTo>
                  <a:lnTo>
                    <a:pt x="1614" y="1324"/>
                  </a:lnTo>
                  <a:lnTo>
                    <a:pt x="1610" y="1310"/>
                  </a:lnTo>
                  <a:lnTo>
                    <a:pt x="1604" y="1298"/>
                  </a:lnTo>
                  <a:lnTo>
                    <a:pt x="1596" y="1288"/>
                  </a:lnTo>
                  <a:lnTo>
                    <a:pt x="1596" y="1288"/>
                  </a:lnTo>
                  <a:lnTo>
                    <a:pt x="1594" y="1290"/>
                  </a:lnTo>
                  <a:lnTo>
                    <a:pt x="1594" y="1292"/>
                  </a:lnTo>
                  <a:lnTo>
                    <a:pt x="1596" y="1302"/>
                  </a:lnTo>
                  <a:lnTo>
                    <a:pt x="1598" y="1316"/>
                  </a:lnTo>
                  <a:lnTo>
                    <a:pt x="1596" y="1328"/>
                  </a:lnTo>
                  <a:lnTo>
                    <a:pt x="1596" y="1328"/>
                  </a:lnTo>
                  <a:lnTo>
                    <a:pt x="1602" y="1338"/>
                  </a:lnTo>
                  <a:lnTo>
                    <a:pt x="1608" y="1344"/>
                  </a:lnTo>
                  <a:lnTo>
                    <a:pt x="1616" y="1350"/>
                  </a:lnTo>
                  <a:lnTo>
                    <a:pt x="1622" y="1358"/>
                  </a:lnTo>
                  <a:lnTo>
                    <a:pt x="1622" y="1358"/>
                  </a:lnTo>
                  <a:lnTo>
                    <a:pt x="1620" y="1370"/>
                  </a:lnTo>
                  <a:lnTo>
                    <a:pt x="1622" y="1380"/>
                  </a:lnTo>
                  <a:lnTo>
                    <a:pt x="1624" y="1388"/>
                  </a:lnTo>
                  <a:lnTo>
                    <a:pt x="1628" y="1392"/>
                  </a:lnTo>
                  <a:lnTo>
                    <a:pt x="1634" y="1398"/>
                  </a:lnTo>
                  <a:lnTo>
                    <a:pt x="1638" y="1404"/>
                  </a:lnTo>
                  <a:lnTo>
                    <a:pt x="1640" y="1412"/>
                  </a:lnTo>
                  <a:lnTo>
                    <a:pt x="1640" y="1424"/>
                  </a:lnTo>
                  <a:lnTo>
                    <a:pt x="1640" y="1424"/>
                  </a:lnTo>
                  <a:lnTo>
                    <a:pt x="1652" y="1436"/>
                  </a:lnTo>
                  <a:lnTo>
                    <a:pt x="1664" y="1450"/>
                  </a:lnTo>
                  <a:lnTo>
                    <a:pt x="1668" y="1458"/>
                  </a:lnTo>
                  <a:lnTo>
                    <a:pt x="1674" y="1466"/>
                  </a:lnTo>
                  <a:lnTo>
                    <a:pt x="1676" y="1476"/>
                  </a:lnTo>
                  <a:lnTo>
                    <a:pt x="1678" y="1488"/>
                  </a:lnTo>
                  <a:lnTo>
                    <a:pt x="1678" y="1488"/>
                  </a:lnTo>
                  <a:lnTo>
                    <a:pt x="1716" y="1488"/>
                  </a:lnTo>
                  <a:lnTo>
                    <a:pt x="1716" y="1488"/>
                  </a:lnTo>
                  <a:lnTo>
                    <a:pt x="1722" y="1488"/>
                  </a:lnTo>
                  <a:lnTo>
                    <a:pt x="1726" y="1486"/>
                  </a:lnTo>
                  <a:lnTo>
                    <a:pt x="1732" y="1480"/>
                  </a:lnTo>
                  <a:lnTo>
                    <a:pt x="1740" y="1474"/>
                  </a:lnTo>
                  <a:lnTo>
                    <a:pt x="1744" y="1474"/>
                  </a:lnTo>
                  <a:lnTo>
                    <a:pt x="1750" y="1474"/>
                  </a:lnTo>
                  <a:lnTo>
                    <a:pt x="1750" y="1474"/>
                  </a:lnTo>
                  <a:lnTo>
                    <a:pt x="1754" y="1478"/>
                  </a:lnTo>
                  <a:lnTo>
                    <a:pt x="1758" y="1484"/>
                  </a:lnTo>
                  <a:lnTo>
                    <a:pt x="1758" y="1498"/>
                  </a:lnTo>
                  <a:lnTo>
                    <a:pt x="1758" y="1514"/>
                  </a:lnTo>
                  <a:lnTo>
                    <a:pt x="1754" y="1528"/>
                  </a:lnTo>
                  <a:lnTo>
                    <a:pt x="1754" y="1528"/>
                  </a:lnTo>
                  <a:lnTo>
                    <a:pt x="1724" y="1580"/>
                  </a:lnTo>
                  <a:lnTo>
                    <a:pt x="1694" y="1634"/>
                  </a:lnTo>
                  <a:lnTo>
                    <a:pt x="1694" y="1634"/>
                  </a:lnTo>
                  <a:lnTo>
                    <a:pt x="1680" y="1646"/>
                  </a:lnTo>
                  <a:lnTo>
                    <a:pt x="1664" y="1658"/>
                  </a:lnTo>
                  <a:lnTo>
                    <a:pt x="1664" y="1658"/>
                  </a:lnTo>
                  <a:lnTo>
                    <a:pt x="1656" y="1694"/>
                  </a:lnTo>
                  <a:lnTo>
                    <a:pt x="1644" y="1724"/>
                  </a:lnTo>
                  <a:lnTo>
                    <a:pt x="1644" y="1724"/>
                  </a:lnTo>
                  <a:lnTo>
                    <a:pt x="1648" y="1758"/>
                  </a:lnTo>
                  <a:lnTo>
                    <a:pt x="1648" y="1794"/>
                  </a:lnTo>
                  <a:lnTo>
                    <a:pt x="1648" y="1830"/>
                  </a:lnTo>
                  <a:lnTo>
                    <a:pt x="1644" y="1864"/>
                  </a:lnTo>
                  <a:lnTo>
                    <a:pt x="1644" y="1864"/>
                  </a:lnTo>
                  <a:lnTo>
                    <a:pt x="1632" y="1872"/>
                  </a:lnTo>
                  <a:lnTo>
                    <a:pt x="1622" y="1882"/>
                  </a:lnTo>
                  <a:lnTo>
                    <a:pt x="1612" y="1894"/>
                  </a:lnTo>
                  <a:lnTo>
                    <a:pt x="1606" y="1908"/>
                  </a:lnTo>
                  <a:lnTo>
                    <a:pt x="1600" y="1922"/>
                  </a:lnTo>
                  <a:lnTo>
                    <a:pt x="1596" y="1940"/>
                  </a:lnTo>
                  <a:lnTo>
                    <a:pt x="1594" y="1958"/>
                  </a:lnTo>
                  <a:lnTo>
                    <a:pt x="1592" y="1978"/>
                  </a:lnTo>
                  <a:lnTo>
                    <a:pt x="1592" y="1978"/>
                  </a:lnTo>
                  <a:lnTo>
                    <a:pt x="1582" y="1978"/>
                  </a:lnTo>
                  <a:lnTo>
                    <a:pt x="1576" y="1980"/>
                  </a:lnTo>
                  <a:lnTo>
                    <a:pt x="1566" y="1990"/>
                  </a:lnTo>
                  <a:lnTo>
                    <a:pt x="1566" y="1990"/>
                  </a:lnTo>
                  <a:lnTo>
                    <a:pt x="1566" y="2002"/>
                  </a:lnTo>
                  <a:lnTo>
                    <a:pt x="1564" y="2012"/>
                  </a:lnTo>
                  <a:lnTo>
                    <a:pt x="1562" y="2022"/>
                  </a:lnTo>
                  <a:lnTo>
                    <a:pt x="1562" y="2034"/>
                  </a:lnTo>
                  <a:lnTo>
                    <a:pt x="1562" y="2034"/>
                  </a:lnTo>
                  <a:lnTo>
                    <a:pt x="1550" y="2046"/>
                  </a:lnTo>
                  <a:lnTo>
                    <a:pt x="1538" y="2058"/>
                  </a:lnTo>
                  <a:lnTo>
                    <a:pt x="1530" y="2076"/>
                  </a:lnTo>
                  <a:lnTo>
                    <a:pt x="1524" y="2094"/>
                  </a:lnTo>
                  <a:lnTo>
                    <a:pt x="1524" y="2094"/>
                  </a:lnTo>
                  <a:lnTo>
                    <a:pt x="1510" y="2098"/>
                  </a:lnTo>
                  <a:lnTo>
                    <a:pt x="1498" y="2104"/>
                  </a:lnTo>
                  <a:lnTo>
                    <a:pt x="1476" y="2116"/>
                  </a:lnTo>
                  <a:lnTo>
                    <a:pt x="1452" y="2128"/>
                  </a:lnTo>
                  <a:lnTo>
                    <a:pt x="1440" y="2132"/>
                  </a:lnTo>
                  <a:lnTo>
                    <a:pt x="1426" y="2134"/>
                  </a:lnTo>
                  <a:lnTo>
                    <a:pt x="1426" y="2134"/>
                  </a:lnTo>
                  <a:lnTo>
                    <a:pt x="1418" y="2124"/>
                  </a:lnTo>
                  <a:lnTo>
                    <a:pt x="1414" y="2112"/>
                  </a:lnTo>
                  <a:lnTo>
                    <a:pt x="1406" y="2084"/>
                  </a:lnTo>
                  <a:lnTo>
                    <a:pt x="1398" y="2058"/>
                  </a:lnTo>
                  <a:lnTo>
                    <a:pt x="1392" y="2044"/>
                  </a:lnTo>
                  <a:lnTo>
                    <a:pt x="1386" y="2034"/>
                  </a:lnTo>
                  <a:lnTo>
                    <a:pt x="1386" y="2034"/>
                  </a:lnTo>
                  <a:lnTo>
                    <a:pt x="1386" y="1990"/>
                  </a:lnTo>
                  <a:lnTo>
                    <a:pt x="1386" y="1990"/>
                  </a:lnTo>
                  <a:lnTo>
                    <a:pt x="1380" y="1966"/>
                  </a:lnTo>
                  <a:lnTo>
                    <a:pt x="1372" y="1944"/>
                  </a:lnTo>
                  <a:lnTo>
                    <a:pt x="1360" y="1926"/>
                  </a:lnTo>
                  <a:lnTo>
                    <a:pt x="1348" y="1910"/>
                  </a:lnTo>
                  <a:lnTo>
                    <a:pt x="1348" y="1910"/>
                  </a:lnTo>
                  <a:lnTo>
                    <a:pt x="1354" y="1888"/>
                  </a:lnTo>
                  <a:lnTo>
                    <a:pt x="1356" y="1866"/>
                  </a:lnTo>
                  <a:lnTo>
                    <a:pt x="1360" y="1844"/>
                  </a:lnTo>
                  <a:lnTo>
                    <a:pt x="1362" y="1834"/>
                  </a:lnTo>
                  <a:lnTo>
                    <a:pt x="1366" y="1824"/>
                  </a:lnTo>
                  <a:lnTo>
                    <a:pt x="1366" y="1824"/>
                  </a:lnTo>
                  <a:lnTo>
                    <a:pt x="1360" y="1786"/>
                  </a:lnTo>
                  <a:lnTo>
                    <a:pt x="1354" y="1768"/>
                  </a:lnTo>
                  <a:lnTo>
                    <a:pt x="1352" y="1760"/>
                  </a:lnTo>
                  <a:lnTo>
                    <a:pt x="1348" y="1754"/>
                  </a:lnTo>
                  <a:lnTo>
                    <a:pt x="1348" y="1754"/>
                  </a:lnTo>
                  <a:lnTo>
                    <a:pt x="1350" y="1742"/>
                  </a:lnTo>
                  <a:lnTo>
                    <a:pt x="1348" y="1730"/>
                  </a:lnTo>
                  <a:lnTo>
                    <a:pt x="1346" y="1720"/>
                  </a:lnTo>
                  <a:lnTo>
                    <a:pt x="1342" y="1710"/>
                  </a:lnTo>
                  <a:lnTo>
                    <a:pt x="1332" y="1692"/>
                  </a:lnTo>
                  <a:lnTo>
                    <a:pt x="1322" y="1674"/>
                  </a:lnTo>
                  <a:lnTo>
                    <a:pt x="1322" y="1674"/>
                  </a:lnTo>
                  <a:lnTo>
                    <a:pt x="1324" y="1650"/>
                  </a:lnTo>
                  <a:lnTo>
                    <a:pt x="1328" y="1630"/>
                  </a:lnTo>
                  <a:lnTo>
                    <a:pt x="1332" y="1610"/>
                  </a:lnTo>
                  <a:lnTo>
                    <a:pt x="1332" y="1598"/>
                  </a:lnTo>
                  <a:lnTo>
                    <a:pt x="1330" y="1584"/>
                  </a:lnTo>
                  <a:lnTo>
                    <a:pt x="1330" y="1584"/>
                  </a:lnTo>
                  <a:lnTo>
                    <a:pt x="1322" y="1582"/>
                  </a:lnTo>
                  <a:lnTo>
                    <a:pt x="1316" y="1586"/>
                  </a:lnTo>
                  <a:lnTo>
                    <a:pt x="1306" y="1594"/>
                  </a:lnTo>
                  <a:lnTo>
                    <a:pt x="1306" y="1594"/>
                  </a:lnTo>
                  <a:lnTo>
                    <a:pt x="1296" y="1590"/>
                  </a:lnTo>
                  <a:lnTo>
                    <a:pt x="1286" y="1586"/>
                  </a:lnTo>
                  <a:lnTo>
                    <a:pt x="1276" y="1584"/>
                  </a:lnTo>
                  <a:lnTo>
                    <a:pt x="1262" y="1584"/>
                  </a:lnTo>
                  <a:lnTo>
                    <a:pt x="1262" y="1584"/>
                  </a:lnTo>
                  <a:lnTo>
                    <a:pt x="1260" y="1582"/>
                  </a:lnTo>
                  <a:lnTo>
                    <a:pt x="1260" y="1580"/>
                  </a:lnTo>
                  <a:lnTo>
                    <a:pt x="1258" y="1572"/>
                  </a:lnTo>
                  <a:lnTo>
                    <a:pt x="1258" y="1566"/>
                  </a:lnTo>
                  <a:lnTo>
                    <a:pt x="1256" y="1564"/>
                  </a:lnTo>
                  <a:lnTo>
                    <a:pt x="1254" y="1564"/>
                  </a:lnTo>
                  <a:lnTo>
                    <a:pt x="1254" y="1564"/>
                  </a:lnTo>
                  <a:lnTo>
                    <a:pt x="1248" y="1564"/>
                  </a:lnTo>
                  <a:lnTo>
                    <a:pt x="1244" y="1566"/>
                  </a:lnTo>
                  <a:lnTo>
                    <a:pt x="1240" y="1568"/>
                  </a:lnTo>
                  <a:lnTo>
                    <a:pt x="1238" y="1572"/>
                  </a:lnTo>
                  <a:lnTo>
                    <a:pt x="1234" y="1582"/>
                  </a:lnTo>
                  <a:lnTo>
                    <a:pt x="1228" y="1588"/>
                  </a:lnTo>
                  <a:lnTo>
                    <a:pt x="1228" y="1588"/>
                  </a:lnTo>
                  <a:lnTo>
                    <a:pt x="1196" y="1588"/>
                  </a:lnTo>
                  <a:lnTo>
                    <a:pt x="1182" y="1590"/>
                  </a:lnTo>
                  <a:lnTo>
                    <a:pt x="1168" y="1594"/>
                  </a:lnTo>
                  <a:lnTo>
                    <a:pt x="1168" y="1594"/>
                  </a:lnTo>
                  <a:lnTo>
                    <a:pt x="1158" y="1592"/>
                  </a:lnTo>
                  <a:lnTo>
                    <a:pt x="1150" y="1588"/>
                  </a:lnTo>
                  <a:lnTo>
                    <a:pt x="1136" y="1576"/>
                  </a:lnTo>
                  <a:lnTo>
                    <a:pt x="1122" y="1564"/>
                  </a:lnTo>
                  <a:lnTo>
                    <a:pt x="1108" y="1554"/>
                  </a:lnTo>
                  <a:lnTo>
                    <a:pt x="1108" y="1554"/>
                  </a:lnTo>
                  <a:lnTo>
                    <a:pt x="1102" y="1534"/>
                  </a:lnTo>
                  <a:lnTo>
                    <a:pt x="1094" y="1516"/>
                  </a:lnTo>
                  <a:lnTo>
                    <a:pt x="1084" y="1498"/>
                  </a:lnTo>
                  <a:lnTo>
                    <a:pt x="1074" y="1484"/>
                  </a:lnTo>
                  <a:lnTo>
                    <a:pt x="1074" y="1484"/>
                  </a:lnTo>
                  <a:lnTo>
                    <a:pt x="1074" y="1354"/>
                  </a:lnTo>
                  <a:lnTo>
                    <a:pt x="1074" y="1354"/>
                  </a:lnTo>
                  <a:lnTo>
                    <a:pt x="1082" y="1340"/>
                  </a:lnTo>
                  <a:lnTo>
                    <a:pt x="1088" y="1326"/>
                  </a:lnTo>
                  <a:lnTo>
                    <a:pt x="1094" y="1308"/>
                  </a:lnTo>
                  <a:lnTo>
                    <a:pt x="1096" y="1288"/>
                  </a:lnTo>
                  <a:lnTo>
                    <a:pt x="1096" y="1288"/>
                  </a:lnTo>
                  <a:lnTo>
                    <a:pt x="1104" y="1278"/>
                  </a:lnTo>
                  <a:lnTo>
                    <a:pt x="1116" y="1268"/>
                  </a:lnTo>
                  <a:lnTo>
                    <a:pt x="1126" y="1258"/>
                  </a:lnTo>
                  <a:lnTo>
                    <a:pt x="1134" y="1248"/>
                  </a:lnTo>
                  <a:lnTo>
                    <a:pt x="1134" y="1248"/>
                  </a:lnTo>
                  <a:lnTo>
                    <a:pt x="1138" y="1240"/>
                  </a:lnTo>
                  <a:lnTo>
                    <a:pt x="1140" y="1232"/>
                  </a:lnTo>
                  <a:lnTo>
                    <a:pt x="1142" y="1212"/>
                  </a:lnTo>
                  <a:lnTo>
                    <a:pt x="1144" y="1192"/>
                  </a:lnTo>
                  <a:lnTo>
                    <a:pt x="1148" y="1182"/>
                  </a:lnTo>
                  <a:lnTo>
                    <a:pt x="1152" y="1174"/>
                  </a:lnTo>
                  <a:lnTo>
                    <a:pt x="1152" y="1174"/>
                  </a:lnTo>
                  <a:lnTo>
                    <a:pt x="1168" y="1162"/>
                  </a:lnTo>
                  <a:lnTo>
                    <a:pt x="1176" y="1154"/>
                  </a:lnTo>
                  <a:lnTo>
                    <a:pt x="1180" y="1150"/>
                  </a:lnTo>
                  <a:lnTo>
                    <a:pt x="1182" y="1144"/>
                  </a:lnTo>
                  <a:lnTo>
                    <a:pt x="1182" y="1144"/>
                  </a:lnTo>
                  <a:lnTo>
                    <a:pt x="1190" y="1144"/>
                  </a:lnTo>
                  <a:lnTo>
                    <a:pt x="1198" y="1146"/>
                  </a:lnTo>
                  <a:lnTo>
                    <a:pt x="1204" y="1152"/>
                  </a:lnTo>
                  <a:lnTo>
                    <a:pt x="1206" y="1158"/>
                  </a:lnTo>
                  <a:lnTo>
                    <a:pt x="1206" y="1158"/>
                  </a:lnTo>
                  <a:lnTo>
                    <a:pt x="1214" y="1152"/>
                  </a:lnTo>
                  <a:lnTo>
                    <a:pt x="1222" y="1146"/>
                  </a:lnTo>
                  <a:lnTo>
                    <a:pt x="1230" y="1142"/>
                  </a:lnTo>
                  <a:lnTo>
                    <a:pt x="1240" y="1140"/>
                  </a:lnTo>
                  <a:lnTo>
                    <a:pt x="1264" y="1138"/>
                  </a:lnTo>
                  <a:lnTo>
                    <a:pt x="1288" y="1138"/>
                  </a:lnTo>
                  <a:lnTo>
                    <a:pt x="1288" y="1138"/>
                  </a:lnTo>
                  <a:lnTo>
                    <a:pt x="1302" y="1132"/>
                  </a:lnTo>
                  <a:lnTo>
                    <a:pt x="1318" y="1126"/>
                  </a:lnTo>
                  <a:lnTo>
                    <a:pt x="1334" y="1124"/>
                  </a:lnTo>
                  <a:lnTo>
                    <a:pt x="1352" y="1124"/>
                  </a:lnTo>
                  <a:lnTo>
                    <a:pt x="1352" y="1124"/>
                  </a:lnTo>
                  <a:lnTo>
                    <a:pt x="1356" y="1128"/>
                  </a:lnTo>
                  <a:lnTo>
                    <a:pt x="1356" y="1136"/>
                  </a:lnTo>
                  <a:lnTo>
                    <a:pt x="1354" y="1140"/>
                  </a:lnTo>
                  <a:lnTo>
                    <a:pt x="1348" y="1144"/>
                  </a:lnTo>
                  <a:lnTo>
                    <a:pt x="1348" y="1144"/>
                  </a:lnTo>
                  <a:lnTo>
                    <a:pt x="1356" y="1154"/>
                  </a:lnTo>
                  <a:lnTo>
                    <a:pt x="1358" y="1162"/>
                  </a:lnTo>
                  <a:lnTo>
                    <a:pt x="1356" y="1174"/>
                  </a:lnTo>
                  <a:lnTo>
                    <a:pt x="1356" y="1174"/>
                  </a:lnTo>
                  <a:lnTo>
                    <a:pt x="1364" y="1182"/>
                  </a:lnTo>
                  <a:lnTo>
                    <a:pt x="1374" y="1188"/>
                  </a:lnTo>
                  <a:lnTo>
                    <a:pt x="1394" y="1198"/>
                  </a:lnTo>
                  <a:lnTo>
                    <a:pt x="1416" y="1208"/>
                  </a:lnTo>
                  <a:lnTo>
                    <a:pt x="1426" y="1216"/>
                  </a:lnTo>
                  <a:lnTo>
                    <a:pt x="1434" y="1224"/>
                  </a:lnTo>
                  <a:lnTo>
                    <a:pt x="1434" y="1224"/>
                  </a:lnTo>
                  <a:lnTo>
                    <a:pt x="1438" y="1220"/>
                  </a:lnTo>
                  <a:lnTo>
                    <a:pt x="1440" y="1216"/>
                  </a:lnTo>
                  <a:lnTo>
                    <a:pt x="1444" y="1208"/>
                  </a:lnTo>
                  <a:lnTo>
                    <a:pt x="1448" y="1198"/>
                  </a:lnTo>
                  <a:lnTo>
                    <a:pt x="1452" y="1196"/>
                  </a:lnTo>
                  <a:lnTo>
                    <a:pt x="1456" y="1194"/>
                  </a:lnTo>
                  <a:lnTo>
                    <a:pt x="1456" y="1194"/>
                  </a:lnTo>
                  <a:lnTo>
                    <a:pt x="1486" y="1196"/>
                  </a:lnTo>
                  <a:lnTo>
                    <a:pt x="1514" y="1198"/>
                  </a:lnTo>
                  <a:lnTo>
                    <a:pt x="1542" y="1204"/>
                  </a:lnTo>
                  <a:lnTo>
                    <a:pt x="1566" y="1214"/>
                  </a:lnTo>
                  <a:lnTo>
                    <a:pt x="1566" y="1214"/>
                  </a:lnTo>
                  <a:lnTo>
                    <a:pt x="1572" y="1210"/>
                  </a:lnTo>
                  <a:lnTo>
                    <a:pt x="1576" y="1206"/>
                  </a:lnTo>
                  <a:lnTo>
                    <a:pt x="1578" y="1200"/>
                  </a:lnTo>
                  <a:lnTo>
                    <a:pt x="1580" y="1192"/>
                  </a:lnTo>
                  <a:lnTo>
                    <a:pt x="1582" y="1178"/>
                  </a:lnTo>
                  <a:lnTo>
                    <a:pt x="1584" y="1172"/>
                  </a:lnTo>
                  <a:lnTo>
                    <a:pt x="1588" y="1168"/>
                  </a:lnTo>
                  <a:lnTo>
                    <a:pt x="1588" y="1168"/>
                  </a:lnTo>
                  <a:lnTo>
                    <a:pt x="1588" y="1138"/>
                  </a:lnTo>
                  <a:lnTo>
                    <a:pt x="1588" y="1138"/>
                  </a:lnTo>
                  <a:lnTo>
                    <a:pt x="1582" y="1138"/>
                  </a:lnTo>
                  <a:lnTo>
                    <a:pt x="1578" y="1140"/>
                  </a:lnTo>
                  <a:lnTo>
                    <a:pt x="1576" y="1144"/>
                  </a:lnTo>
                  <a:lnTo>
                    <a:pt x="1576" y="1150"/>
                  </a:lnTo>
                  <a:lnTo>
                    <a:pt x="1574" y="1160"/>
                  </a:lnTo>
                  <a:lnTo>
                    <a:pt x="1572" y="1162"/>
                  </a:lnTo>
                  <a:lnTo>
                    <a:pt x="1566" y="1164"/>
                  </a:lnTo>
                  <a:lnTo>
                    <a:pt x="1566" y="1164"/>
                  </a:lnTo>
                  <a:lnTo>
                    <a:pt x="1560" y="1162"/>
                  </a:lnTo>
                  <a:lnTo>
                    <a:pt x="1558" y="1160"/>
                  </a:lnTo>
                  <a:lnTo>
                    <a:pt x="1558" y="1158"/>
                  </a:lnTo>
                  <a:lnTo>
                    <a:pt x="1560" y="1154"/>
                  </a:lnTo>
                  <a:lnTo>
                    <a:pt x="1562" y="1146"/>
                  </a:lnTo>
                  <a:lnTo>
                    <a:pt x="1562" y="1142"/>
                  </a:lnTo>
                  <a:lnTo>
                    <a:pt x="1558" y="1138"/>
                  </a:lnTo>
                  <a:lnTo>
                    <a:pt x="1558" y="1138"/>
                  </a:lnTo>
                  <a:lnTo>
                    <a:pt x="1546" y="1144"/>
                  </a:lnTo>
                  <a:lnTo>
                    <a:pt x="1532" y="1146"/>
                  </a:lnTo>
                  <a:lnTo>
                    <a:pt x="1524" y="1146"/>
                  </a:lnTo>
                  <a:lnTo>
                    <a:pt x="1516" y="1144"/>
                  </a:lnTo>
                  <a:lnTo>
                    <a:pt x="1508" y="1142"/>
                  </a:lnTo>
                  <a:lnTo>
                    <a:pt x="1502" y="1138"/>
                  </a:lnTo>
                  <a:lnTo>
                    <a:pt x="1502" y="1138"/>
                  </a:lnTo>
                  <a:lnTo>
                    <a:pt x="1498" y="1132"/>
                  </a:lnTo>
                  <a:lnTo>
                    <a:pt x="1496" y="1126"/>
                  </a:lnTo>
                  <a:lnTo>
                    <a:pt x="1494" y="1120"/>
                  </a:lnTo>
                  <a:lnTo>
                    <a:pt x="1492" y="1118"/>
                  </a:lnTo>
                  <a:lnTo>
                    <a:pt x="1490" y="1118"/>
                  </a:lnTo>
                  <a:lnTo>
                    <a:pt x="1490" y="1118"/>
                  </a:lnTo>
                  <a:lnTo>
                    <a:pt x="1490" y="1106"/>
                  </a:lnTo>
                  <a:lnTo>
                    <a:pt x="1492" y="1098"/>
                  </a:lnTo>
                  <a:lnTo>
                    <a:pt x="1492" y="1090"/>
                  </a:lnTo>
                  <a:lnTo>
                    <a:pt x="1494" y="1078"/>
                  </a:lnTo>
                  <a:lnTo>
                    <a:pt x="1494" y="1078"/>
                  </a:lnTo>
                  <a:lnTo>
                    <a:pt x="1480" y="1078"/>
                  </a:lnTo>
                  <a:lnTo>
                    <a:pt x="1480" y="1078"/>
                  </a:lnTo>
                  <a:lnTo>
                    <a:pt x="1478" y="1086"/>
                  </a:lnTo>
                  <a:lnTo>
                    <a:pt x="1476" y="1092"/>
                  </a:lnTo>
                  <a:lnTo>
                    <a:pt x="1476" y="1108"/>
                  </a:lnTo>
                  <a:lnTo>
                    <a:pt x="1478" y="1124"/>
                  </a:lnTo>
                  <a:lnTo>
                    <a:pt x="1478" y="1132"/>
                  </a:lnTo>
                  <a:lnTo>
                    <a:pt x="1476" y="1138"/>
                  </a:lnTo>
                  <a:lnTo>
                    <a:pt x="1476" y="1138"/>
                  </a:lnTo>
                  <a:lnTo>
                    <a:pt x="1486" y="1138"/>
                  </a:lnTo>
                  <a:lnTo>
                    <a:pt x="1494" y="1140"/>
                  </a:lnTo>
                  <a:lnTo>
                    <a:pt x="1496" y="1144"/>
                  </a:lnTo>
                  <a:lnTo>
                    <a:pt x="1498" y="1146"/>
                  </a:lnTo>
                  <a:lnTo>
                    <a:pt x="1498" y="1158"/>
                  </a:lnTo>
                  <a:lnTo>
                    <a:pt x="1498" y="1158"/>
                  </a:lnTo>
                  <a:lnTo>
                    <a:pt x="1494" y="1154"/>
                  </a:lnTo>
                  <a:lnTo>
                    <a:pt x="1490" y="1154"/>
                  </a:lnTo>
                  <a:lnTo>
                    <a:pt x="1482" y="1152"/>
                  </a:lnTo>
                  <a:lnTo>
                    <a:pt x="1476" y="1150"/>
                  </a:lnTo>
                  <a:lnTo>
                    <a:pt x="1474" y="1148"/>
                  </a:lnTo>
                  <a:lnTo>
                    <a:pt x="1472" y="1144"/>
                  </a:lnTo>
                  <a:lnTo>
                    <a:pt x="1472" y="1144"/>
                  </a:lnTo>
                  <a:lnTo>
                    <a:pt x="1476" y="1142"/>
                  </a:lnTo>
                  <a:lnTo>
                    <a:pt x="1476" y="1140"/>
                  </a:lnTo>
                  <a:lnTo>
                    <a:pt x="1476" y="1138"/>
                  </a:lnTo>
                  <a:lnTo>
                    <a:pt x="1476" y="1138"/>
                  </a:lnTo>
                  <a:lnTo>
                    <a:pt x="1460" y="1138"/>
                  </a:lnTo>
                  <a:lnTo>
                    <a:pt x="1452" y="1136"/>
                  </a:lnTo>
                  <a:lnTo>
                    <a:pt x="1446" y="1134"/>
                  </a:lnTo>
                  <a:lnTo>
                    <a:pt x="1446" y="1134"/>
                  </a:lnTo>
                  <a:lnTo>
                    <a:pt x="1446" y="1102"/>
                  </a:lnTo>
                  <a:lnTo>
                    <a:pt x="1446" y="1102"/>
                  </a:lnTo>
                  <a:lnTo>
                    <a:pt x="1446" y="1098"/>
                  </a:lnTo>
                  <a:lnTo>
                    <a:pt x="1444" y="1092"/>
                  </a:lnTo>
                  <a:lnTo>
                    <a:pt x="1438" y="1082"/>
                  </a:lnTo>
                  <a:lnTo>
                    <a:pt x="1438" y="1082"/>
                  </a:lnTo>
                  <a:lnTo>
                    <a:pt x="1434" y="1072"/>
                  </a:lnTo>
                  <a:lnTo>
                    <a:pt x="1430" y="1064"/>
                  </a:lnTo>
                  <a:lnTo>
                    <a:pt x="1430" y="1064"/>
                  </a:lnTo>
                  <a:lnTo>
                    <a:pt x="1418" y="1048"/>
                  </a:lnTo>
                  <a:lnTo>
                    <a:pt x="1404" y="1036"/>
                  </a:lnTo>
                  <a:lnTo>
                    <a:pt x="1390" y="1024"/>
                  </a:lnTo>
                  <a:lnTo>
                    <a:pt x="1384" y="1016"/>
                  </a:lnTo>
                  <a:lnTo>
                    <a:pt x="1378" y="1008"/>
                  </a:lnTo>
                  <a:lnTo>
                    <a:pt x="1378" y="1008"/>
                  </a:lnTo>
                  <a:lnTo>
                    <a:pt x="1376" y="1014"/>
                  </a:lnTo>
                  <a:lnTo>
                    <a:pt x="1376" y="1022"/>
                  </a:lnTo>
                  <a:lnTo>
                    <a:pt x="1376" y="1026"/>
                  </a:lnTo>
                  <a:lnTo>
                    <a:pt x="1378" y="1032"/>
                  </a:lnTo>
                  <a:lnTo>
                    <a:pt x="1386" y="1040"/>
                  </a:lnTo>
                  <a:lnTo>
                    <a:pt x="1394" y="1048"/>
                  </a:lnTo>
                  <a:lnTo>
                    <a:pt x="1414" y="1062"/>
                  </a:lnTo>
                  <a:lnTo>
                    <a:pt x="1424" y="1070"/>
                  </a:lnTo>
                  <a:lnTo>
                    <a:pt x="1430" y="1078"/>
                  </a:lnTo>
                  <a:lnTo>
                    <a:pt x="1430" y="1078"/>
                  </a:lnTo>
                  <a:lnTo>
                    <a:pt x="1426" y="1082"/>
                  </a:lnTo>
                  <a:lnTo>
                    <a:pt x="1424" y="1082"/>
                  </a:lnTo>
                  <a:lnTo>
                    <a:pt x="1420" y="1078"/>
                  </a:lnTo>
                  <a:lnTo>
                    <a:pt x="1414" y="1074"/>
                  </a:lnTo>
                  <a:lnTo>
                    <a:pt x="1410" y="1074"/>
                  </a:lnTo>
                  <a:lnTo>
                    <a:pt x="1408" y="1078"/>
                  </a:lnTo>
                  <a:lnTo>
                    <a:pt x="1408" y="1078"/>
                  </a:lnTo>
                  <a:lnTo>
                    <a:pt x="1410" y="1082"/>
                  </a:lnTo>
                  <a:lnTo>
                    <a:pt x="1414" y="1084"/>
                  </a:lnTo>
                  <a:lnTo>
                    <a:pt x="1416" y="1088"/>
                  </a:lnTo>
                  <a:lnTo>
                    <a:pt x="1416" y="1094"/>
                  </a:lnTo>
                  <a:lnTo>
                    <a:pt x="1416" y="1094"/>
                  </a:lnTo>
                  <a:lnTo>
                    <a:pt x="1408" y="1098"/>
                  </a:lnTo>
                  <a:lnTo>
                    <a:pt x="1402" y="1106"/>
                  </a:lnTo>
                  <a:lnTo>
                    <a:pt x="1398" y="1110"/>
                  </a:lnTo>
                  <a:lnTo>
                    <a:pt x="1396" y="1114"/>
                  </a:lnTo>
                  <a:lnTo>
                    <a:pt x="1396" y="1120"/>
                  </a:lnTo>
                  <a:lnTo>
                    <a:pt x="1396" y="1128"/>
                  </a:lnTo>
                  <a:lnTo>
                    <a:pt x="1396" y="1128"/>
                  </a:lnTo>
                  <a:lnTo>
                    <a:pt x="1390" y="1122"/>
                  </a:lnTo>
                  <a:lnTo>
                    <a:pt x="1382" y="1118"/>
                  </a:lnTo>
                  <a:lnTo>
                    <a:pt x="1376" y="1112"/>
                  </a:lnTo>
                  <a:lnTo>
                    <a:pt x="1374" y="1108"/>
                  </a:lnTo>
                  <a:lnTo>
                    <a:pt x="1374" y="1102"/>
                  </a:lnTo>
                  <a:lnTo>
                    <a:pt x="1374" y="1102"/>
                  </a:lnTo>
                  <a:lnTo>
                    <a:pt x="1382" y="1104"/>
                  </a:lnTo>
                  <a:lnTo>
                    <a:pt x="1388" y="1102"/>
                  </a:lnTo>
                  <a:lnTo>
                    <a:pt x="1394" y="1100"/>
                  </a:lnTo>
                  <a:lnTo>
                    <a:pt x="1396" y="1094"/>
                  </a:lnTo>
                  <a:lnTo>
                    <a:pt x="1396" y="1094"/>
                  </a:lnTo>
                  <a:lnTo>
                    <a:pt x="1390" y="1080"/>
                  </a:lnTo>
                  <a:lnTo>
                    <a:pt x="1382" y="1070"/>
                  </a:lnTo>
                  <a:lnTo>
                    <a:pt x="1370" y="1066"/>
                  </a:lnTo>
                  <a:lnTo>
                    <a:pt x="1356" y="1064"/>
                  </a:lnTo>
                  <a:lnTo>
                    <a:pt x="1356" y="1064"/>
                  </a:lnTo>
                  <a:lnTo>
                    <a:pt x="1354" y="1058"/>
                  </a:lnTo>
                  <a:lnTo>
                    <a:pt x="1352" y="1052"/>
                  </a:lnTo>
                  <a:lnTo>
                    <a:pt x="1350" y="1046"/>
                  </a:lnTo>
                  <a:lnTo>
                    <a:pt x="1344" y="1042"/>
                  </a:lnTo>
                  <a:lnTo>
                    <a:pt x="1344" y="1042"/>
                  </a:lnTo>
                  <a:lnTo>
                    <a:pt x="1344" y="1052"/>
                  </a:lnTo>
                  <a:lnTo>
                    <a:pt x="1344" y="1062"/>
                  </a:lnTo>
                  <a:lnTo>
                    <a:pt x="1346" y="1080"/>
                  </a:lnTo>
                  <a:lnTo>
                    <a:pt x="1346" y="1086"/>
                  </a:lnTo>
                  <a:lnTo>
                    <a:pt x="1344" y="1092"/>
                  </a:lnTo>
                  <a:lnTo>
                    <a:pt x="1340" y="1096"/>
                  </a:lnTo>
                  <a:lnTo>
                    <a:pt x="1330" y="1098"/>
                  </a:lnTo>
                  <a:lnTo>
                    <a:pt x="1330" y="1098"/>
                  </a:lnTo>
                  <a:lnTo>
                    <a:pt x="1326" y="1078"/>
                  </a:lnTo>
                  <a:lnTo>
                    <a:pt x="1324" y="1058"/>
                  </a:lnTo>
                  <a:lnTo>
                    <a:pt x="1326" y="1040"/>
                  </a:lnTo>
                  <a:lnTo>
                    <a:pt x="1328" y="1030"/>
                  </a:lnTo>
                  <a:lnTo>
                    <a:pt x="1330" y="1022"/>
                  </a:lnTo>
                  <a:lnTo>
                    <a:pt x="1330" y="1022"/>
                  </a:lnTo>
                  <a:lnTo>
                    <a:pt x="1320" y="1026"/>
                  </a:lnTo>
                  <a:lnTo>
                    <a:pt x="1310" y="1030"/>
                  </a:lnTo>
                  <a:lnTo>
                    <a:pt x="1304" y="1032"/>
                  </a:lnTo>
                  <a:lnTo>
                    <a:pt x="1300" y="1032"/>
                  </a:lnTo>
                  <a:lnTo>
                    <a:pt x="1294" y="1032"/>
                  </a:lnTo>
                  <a:lnTo>
                    <a:pt x="1288" y="1028"/>
                  </a:lnTo>
                  <a:lnTo>
                    <a:pt x="1288" y="1028"/>
                  </a:lnTo>
                  <a:lnTo>
                    <a:pt x="1280" y="1030"/>
                  </a:lnTo>
                  <a:lnTo>
                    <a:pt x="1276" y="1034"/>
                  </a:lnTo>
                  <a:lnTo>
                    <a:pt x="1270" y="1040"/>
                  </a:lnTo>
                  <a:lnTo>
                    <a:pt x="1268" y="1046"/>
                  </a:lnTo>
                  <a:lnTo>
                    <a:pt x="1260" y="1060"/>
                  </a:lnTo>
                  <a:lnTo>
                    <a:pt x="1256" y="1064"/>
                  </a:lnTo>
                  <a:lnTo>
                    <a:pt x="1250" y="1068"/>
                  </a:lnTo>
                  <a:lnTo>
                    <a:pt x="1250" y="1068"/>
                  </a:lnTo>
                  <a:lnTo>
                    <a:pt x="1250" y="1080"/>
                  </a:lnTo>
                  <a:lnTo>
                    <a:pt x="1248" y="1090"/>
                  </a:lnTo>
                  <a:lnTo>
                    <a:pt x="1246" y="1100"/>
                  </a:lnTo>
                  <a:lnTo>
                    <a:pt x="1244" y="1108"/>
                  </a:lnTo>
                  <a:lnTo>
                    <a:pt x="1236" y="1124"/>
                  </a:lnTo>
                  <a:lnTo>
                    <a:pt x="1228" y="1138"/>
                  </a:lnTo>
                  <a:lnTo>
                    <a:pt x="1228" y="1138"/>
                  </a:lnTo>
                  <a:lnTo>
                    <a:pt x="1218" y="1132"/>
                  </a:lnTo>
                  <a:lnTo>
                    <a:pt x="1212" y="1130"/>
                  </a:lnTo>
                  <a:lnTo>
                    <a:pt x="1204" y="1132"/>
                  </a:lnTo>
                  <a:lnTo>
                    <a:pt x="1194" y="1138"/>
                  </a:lnTo>
                  <a:lnTo>
                    <a:pt x="1194" y="1138"/>
                  </a:lnTo>
                  <a:lnTo>
                    <a:pt x="1186" y="1134"/>
                  </a:lnTo>
                  <a:lnTo>
                    <a:pt x="1178" y="1130"/>
                  </a:lnTo>
                  <a:lnTo>
                    <a:pt x="1168" y="1128"/>
                  </a:lnTo>
                  <a:lnTo>
                    <a:pt x="1162" y="1126"/>
                  </a:lnTo>
                  <a:lnTo>
                    <a:pt x="1156" y="1128"/>
                  </a:lnTo>
                  <a:lnTo>
                    <a:pt x="1156" y="1128"/>
                  </a:lnTo>
                  <a:lnTo>
                    <a:pt x="1156" y="1114"/>
                  </a:lnTo>
                  <a:lnTo>
                    <a:pt x="1154" y="1102"/>
                  </a:lnTo>
                  <a:lnTo>
                    <a:pt x="1150" y="1092"/>
                  </a:lnTo>
                  <a:lnTo>
                    <a:pt x="1148" y="1082"/>
                  </a:lnTo>
                  <a:lnTo>
                    <a:pt x="1148" y="1082"/>
                  </a:lnTo>
                  <a:lnTo>
                    <a:pt x="1152" y="1082"/>
                  </a:lnTo>
                  <a:lnTo>
                    <a:pt x="1156" y="1076"/>
                  </a:lnTo>
                  <a:lnTo>
                    <a:pt x="1156" y="1070"/>
                  </a:lnTo>
                  <a:lnTo>
                    <a:pt x="1156" y="1062"/>
                  </a:lnTo>
                  <a:lnTo>
                    <a:pt x="1154" y="1044"/>
                  </a:lnTo>
                  <a:lnTo>
                    <a:pt x="1154" y="1036"/>
                  </a:lnTo>
                  <a:lnTo>
                    <a:pt x="1156" y="1028"/>
                  </a:lnTo>
                  <a:lnTo>
                    <a:pt x="1156" y="1028"/>
                  </a:lnTo>
                  <a:lnTo>
                    <a:pt x="1164" y="1028"/>
                  </a:lnTo>
                  <a:lnTo>
                    <a:pt x="1174" y="1028"/>
                  </a:lnTo>
                  <a:lnTo>
                    <a:pt x="1190" y="1026"/>
                  </a:lnTo>
                  <a:lnTo>
                    <a:pt x="1204" y="1024"/>
                  </a:lnTo>
                  <a:lnTo>
                    <a:pt x="1212" y="1024"/>
                  </a:lnTo>
                  <a:lnTo>
                    <a:pt x="1220" y="1028"/>
                  </a:lnTo>
                  <a:lnTo>
                    <a:pt x="1220" y="1028"/>
                  </a:lnTo>
                  <a:lnTo>
                    <a:pt x="1224" y="1026"/>
                  </a:lnTo>
                  <a:lnTo>
                    <a:pt x="1228" y="1020"/>
                  </a:lnTo>
                  <a:lnTo>
                    <a:pt x="1232" y="1008"/>
                  </a:lnTo>
                  <a:lnTo>
                    <a:pt x="1232" y="1008"/>
                  </a:lnTo>
                  <a:lnTo>
                    <a:pt x="1232" y="1000"/>
                  </a:lnTo>
                  <a:lnTo>
                    <a:pt x="1230" y="996"/>
                  </a:lnTo>
                  <a:lnTo>
                    <a:pt x="1224" y="988"/>
                  </a:lnTo>
                  <a:lnTo>
                    <a:pt x="1218" y="980"/>
                  </a:lnTo>
                  <a:lnTo>
                    <a:pt x="1216" y="976"/>
                  </a:lnTo>
                  <a:lnTo>
                    <a:pt x="1216" y="968"/>
                  </a:lnTo>
                  <a:lnTo>
                    <a:pt x="1216" y="968"/>
                  </a:lnTo>
                  <a:lnTo>
                    <a:pt x="1198" y="968"/>
                  </a:lnTo>
                  <a:lnTo>
                    <a:pt x="1190" y="966"/>
                  </a:lnTo>
                  <a:lnTo>
                    <a:pt x="1186" y="962"/>
                  </a:lnTo>
                  <a:lnTo>
                    <a:pt x="1186" y="962"/>
                  </a:lnTo>
                  <a:lnTo>
                    <a:pt x="1186" y="958"/>
                  </a:lnTo>
                  <a:lnTo>
                    <a:pt x="1188" y="954"/>
                  </a:lnTo>
                  <a:lnTo>
                    <a:pt x="1192" y="948"/>
                  </a:lnTo>
                  <a:lnTo>
                    <a:pt x="1200" y="944"/>
                  </a:lnTo>
                  <a:lnTo>
                    <a:pt x="1206" y="942"/>
                  </a:lnTo>
                  <a:lnTo>
                    <a:pt x="1206" y="942"/>
                  </a:lnTo>
                  <a:lnTo>
                    <a:pt x="1214" y="936"/>
                  </a:lnTo>
                  <a:lnTo>
                    <a:pt x="1222" y="930"/>
                  </a:lnTo>
                  <a:lnTo>
                    <a:pt x="1230" y="924"/>
                  </a:lnTo>
                  <a:lnTo>
                    <a:pt x="1234" y="922"/>
                  </a:lnTo>
                  <a:lnTo>
                    <a:pt x="1242" y="922"/>
                  </a:lnTo>
                  <a:lnTo>
                    <a:pt x="1242" y="922"/>
                  </a:lnTo>
                  <a:lnTo>
                    <a:pt x="1244" y="920"/>
                  </a:lnTo>
                  <a:lnTo>
                    <a:pt x="1246" y="912"/>
                  </a:lnTo>
                  <a:lnTo>
                    <a:pt x="1246" y="912"/>
                  </a:lnTo>
                  <a:lnTo>
                    <a:pt x="1226" y="912"/>
                  </a:lnTo>
                  <a:lnTo>
                    <a:pt x="1210" y="914"/>
                  </a:lnTo>
                  <a:lnTo>
                    <a:pt x="1176" y="918"/>
                  </a:lnTo>
                  <a:lnTo>
                    <a:pt x="1176" y="918"/>
                  </a:lnTo>
                  <a:lnTo>
                    <a:pt x="1178" y="912"/>
                  </a:lnTo>
                  <a:lnTo>
                    <a:pt x="1178" y="910"/>
                  </a:lnTo>
                  <a:lnTo>
                    <a:pt x="1182" y="908"/>
                  </a:lnTo>
                  <a:lnTo>
                    <a:pt x="1184" y="906"/>
                  </a:lnTo>
                  <a:lnTo>
                    <a:pt x="1192" y="904"/>
                  </a:lnTo>
                  <a:lnTo>
                    <a:pt x="1198" y="902"/>
                  </a:lnTo>
                  <a:lnTo>
                    <a:pt x="1198" y="902"/>
                  </a:lnTo>
                  <a:lnTo>
                    <a:pt x="1194" y="894"/>
                  </a:lnTo>
                  <a:lnTo>
                    <a:pt x="1190" y="884"/>
                  </a:lnTo>
                  <a:lnTo>
                    <a:pt x="1188" y="872"/>
                  </a:lnTo>
                  <a:lnTo>
                    <a:pt x="1190" y="858"/>
                  </a:lnTo>
                  <a:lnTo>
                    <a:pt x="1190" y="858"/>
                  </a:lnTo>
                  <a:lnTo>
                    <a:pt x="1192" y="860"/>
                  </a:lnTo>
                  <a:lnTo>
                    <a:pt x="1196" y="860"/>
                  </a:lnTo>
                  <a:lnTo>
                    <a:pt x="1200" y="860"/>
                  </a:lnTo>
                  <a:lnTo>
                    <a:pt x="1204" y="858"/>
                  </a:lnTo>
                  <a:lnTo>
                    <a:pt x="1206" y="854"/>
                  </a:lnTo>
                  <a:lnTo>
                    <a:pt x="1210" y="850"/>
                  </a:lnTo>
                  <a:lnTo>
                    <a:pt x="1212" y="844"/>
                  </a:lnTo>
                  <a:lnTo>
                    <a:pt x="1212" y="838"/>
                  </a:lnTo>
                  <a:lnTo>
                    <a:pt x="1212" y="838"/>
                  </a:lnTo>
                  <a:lnTo>
                    <a:pt x="1202" y="834"/>
                  </a:lnTo>
                  <a:lnTo>
                    <a:pt x="1190" y="828"/>
                  </a:lnTo>
                  <a:lnTo>
                    <a:pt x="1190" y="828"/>
                  </a:lnTo>
                  <a:lnTo>
                    <a:pt x="1190" y="810"/>
                  </a:lnTo>
                  <a:lnTo>
                    <a:pt x="1192" y="796"/>
                  </a:lnTo>
                  <a:lnTo>
                    <a:pt x="1194" y="780"/>
                  </a:lnTo>
                  <a:lnTo>
                    <a:pt x="1194" y="762"/>
                  </a:lnTo>
                  <a:lnTo>
                    <a:pt x="1194" y="762"/>
                  </a:lnTo>
                  <a:lnTo>
                    <a:pt x="1210" y="756"/>
                  </a:lnTo>
                  <a:lnTo>
                    <a:pt x="1218" y="752"/>
                  </a:lnTo>
                  <a:lnTo>
                    <a:pt x="1228" y="752"/>
                  </a:lnTo>
                  <a:lnTo>
                    <a:pt x="1228" y="752"/>
                  </a:lnTo>
                  <a:lnTo>
                    <a:pt x="1228" y="760"/>
                  </a:lnTo>
                  <a:lnTo>
                    <a:pt x="1224" y="766"/>
                  </a:lnTo>
                  <a:lnTo>
                    <a:pt x="1216" y="772"/>
                  </a:lnTo>
                  <a:lnTo>
                    <a:pt x="1216" y="772"/>
                  </a:lnTo>
                  <a:lnTo>
                    <a:pt x="1220" y="778"/>
                  </a:lnTo>
                  <a:lnTo>
                    <a:pt x="1224" y="780"/>
                  </a:lnTo>
                  <a:lnTo>
                    <a:pt x="1232" y="788"/>
                  </a:lnTo>
                  <a:lnTo>
                    <a:pt x="1232" y="788"/>
                  </a:lnTo>
                  <a:lnTo>
                    <a:pt x="1228" y="796"/>
                  </a:lnTo>
                  <a:lnTo>
                    <a:pt x="1228" y="804"/>
                  </a:lnTo>
                  <a:lnTo>
                    <a:pt x="1232" y="810"/>
                  </a:lnTo>
                  <a:lnTo>
                    <a:pt x="1236" y="816"/>
                  </a:lnTo>
                  <a:lnTo>
                    <a:pt x="1240" y="822"/>
                  </a:lnTo>
                  <a:lnTo>
                    <a:pt x="1244" y="830"/>
                  </a:lnTo>
                  <a:lnTo>
                    <a:pt x="1246" y="838"/>
                  </a:lnTo>
                  <a:lnTo>
                    <a:pt x="1246" y="848"/>
                  </a:lnTo>
                  <a:lnTo>
                    <a:pt x="1246" y="848"/>
                  </a:lnTo>
                  <a:lnTo>
                    <a:pt x="1250" y="852"/>
                  </a:lnTo>
                  <a:lnTo>
                    <a:pt x="1254" y="856"/>
                  </a:lnTo>
                  <a:lnTo>
                    <a:pt x="1262" y="862"/>
                  </a:lnTo>
                  <a:lnTo>
                    <a:pt x="1262" y="862"/>
                  </a:lnTo>
                  <a:lnTo>
                    <a:pt x="1258" y="868"/>
                  </a:lnTo>
                  <a:lnTo>
                    <a:pt x="1254" y="874"/>
                  </a:lnTo>
                  <a:lnTo>
                    <a:pt x="1250" y="886"/>
                  </a:lnTo>
                  <a:lnTo>
                    <a:pt x="1246" y="912"/>
                  </a:lnTo>
                  <a:lnTo>
                    <a:pt x="1246" y="912"/>
                  </a:lnTo>
                  <a:lnTo>
                    <a:pt x="1252" y="912"/>
                  </a:lnTo>
                  <a:lnTo>
                    <a:pt x="1256" y="910"/>
                  </a:lnTo>
                  <a:lnTo>
                    <a:pt x="1258" y="904"/>
                  </a:lnTo>
                  <a:lnTo>
                    <a:pt x="1258" y="898"/>
                  </a:lnTo>
                  <a:lnTo>
                    <a:pt x="1260" y="892"/>
                  </a:lnTo>
                  <a:lnTo>
                    <a:pt x="1264" y="888"/>
                  </a:lnTo>
                  <a:lnTo>
                    <a:pt x="1268" y="886"/>
                  </a:lnTo>
                  <a:lnTo>
                    <a:pt x="1276" y="888"/>
                  </a:lnTo>
                  <a:lnTo>
                    <a:pt x="1276" y="888"/>
                  </a:lnTo>
                  <a:lnTo>
                    <a:pt x="1274" y="876"/>
                  </a:lnTo>
                  <a:lnTo>
                    <a:pt x="1276" y="870"/>
                  </a:lnTo>
                  <a:lnTo>
                    <a:pt x="1284" y="858"/>
                  </a:lnTo>
                  <a:lnTo>
                    <a:pt x="1284" y="858"/>
                  </a:lnTo>
                  <a:lnTo>
                    <a:pt x="1294" y="856"/>
                  </a:lnTo>
                  <a:lnTo>
                    <a:pt x="1302" y="852"/>
                  </a:lnTo>
                  <a:lnTo>
                    <a:pt x="1312" y="848"/>
                  </a:lnTo>
                  <a:lnTo>
                    <a:pt x="1322" y="848"/>
                  </a:lnTo>
                  <a:lnTo>
                    <a:pt x="1322" y="848"/>
                  </a:lnTo>
                  <a:lnTo>
                    <a:pt x="1322" y="836"/>
                  </a:lnTo>
                  <a:lnTo>
                    <a:pt x="1320" y="832"/>
                  </a:lnTo>
                  <a:lnTo>
                    <a:pt x="1314" y="832"/>
                  </a:lnTo>
                  <a:lnTo>
                    <a:pt x="1314" y="832"/>
                  </a:lnTo>
                  <a:lnTo>
                    <a:pt x="1316" y="824"/>
                  </a:lnTo>
                  <a:lnTo>
                    <a:pt x="1318" y="816"/>
                  </a:lnTo>
                  <a:lnTo>
                    <a:pt x="1330" y="798"/>
                  </a:lnTo>
                  <a:lnTo>
                    <a:pt x="1330" y="798"/>
                  </a:lnTo>
                  <a:lnTo>
                    <a:pt x="1328" y="794"/>
                  </a:lnTo>
                  <a:lnTo>
                    <a:pt x="1324" y="792"/>
                  </a:lnTo>
                  <a:lnTo>
                    <a:pt x="1312" y="792"/>
                  </a:lnTo>
                  <a:lnTo>
                    <a:pt x="1302" y="790"/>
                  </a:lnTo>
                  <a:lnTo>
                    <a:pt x="1300" y="786"/>
                  </a:lnTo>
                  <a:lnTo>
                    <a:pt x="1296" y="782"/>
                  </a:lnTo>
                  <a:lnTo>
                    <a:pt x="1296" y="782"/>
                  </a:lnTo>
                  <a:lnTo>
                    <a:pt x="1298" y="766"/>
                  </a:lnTo>
                  <a:lnTo>
                    <a:pt x="1296" y="750"/>
                  </a:lnTo>
                  <a:lnTo>
                    <a:pt x="1294" y="738"/>
                  </a:lnTo>
                  <a:lnTo>
                    <a:pt x="1288" y="728"/>
                  </a:lnTo>
                  <a:lnTo>
                    <a:pt x="1288" y="728"/>
                  </a:lnTo>
                  <a:lnTo>
                    <a:pt x="1294" y="710"/>
                  </a:lnTo>
                  <a:lnTo>
                    <a:pt x="1300" y="692"/>
                  </a:lnTo>
                  <a:lnTo>
                    <a:pt x="1304" y="684"/>
                  </a:lnTo>
                  <a:lnTo>
                    <a:pt x="1310" y="678"/>
                  </a:lnTo>
                  <a:lnTo>
                    <a:pt x="1318" y="674"/>
                  </a:lnTo>
                  <a:lnTo>
                    <a:pt x="1326" y="672"/>
                  </a:lnTo>
                  <a:lnTo>
                    <a:pt x="1326" y="672"/>
                  </a:lnTo>
                  <a:lnTo>
                    <a:pt x="1326" y="652"/>
                  </a:lnTo>
                  <a:lnTo>
                    <a:pt x="1326" y="652"/>
                  </a:lnTo>
                  <a:lnTo>
                    <a:pt x="1334" y="654"/>
                  </a:lnTo>
                  <a:lnTo>
                    <a:pt x="1338" y="654"/>
                  </a:lnTo>
                  <a:lnTo>
                    <a:pt x="1340" y="658"/>
                  </a:lnTo>
                  <a:lnTo>
                    <a:pt x="1340" y="658"/>
                  </a:lnTo>
                  <a:lnTo>
                    <a:pt x="1348" y="646"/>
                  </a:lnTo>
                  <a:lnTo>
                    <a:pt x="1356" y="634"/>
                  </a:lnTo>
                  <a:lnTo>
                    <a:pt x="1360" y="618"/>
                  </a:lnTo>
                  <a:lnTo>
                    <a:pt x="1366" y="602"/>
                  </a:lnTo>
                  <a:lnTo>
                    <a:pt x="1366" y="602"/>
                  </a:lnTo>
                  <a:lnTo>
                    <a:pt x="1392" y="578"/>
                  </a:lnTo>
                  <a:lnTo>
                    <a:pt x="1404" y="566"/>
                  </a:lnTo>
                  <a:lnTo>
                    <a:pt x="1416" y="552"/>
                  </a:lnTo>
                  <a:lnTo>
                    <a:pt x="1416" y="552"/>
                  </a:lnTo>
                  <a:lnTo>
                    <a:pt x="1422" y="552"/>
                  </a:lnTo>
                  <a:lnTo>
                    <a:pt x="1426" y="550"/>
                  </a:lnTo>
                  <a:lnTo>
                    <a:pt x="1428" y="550"/>
                  </a:lnTo>
                  <a:lnTo>
                    <a:pt x="1430" y="552"/>
                  </a:lnTo>
                  <a:lnTo>
                    <a:pt x="1430" y="552"/>
                  </a:lnTo>
                  <a:lnTo>
                    <a:pt x="1464" y="522"/>
                  </a:lnTo>
                  <a:lnTo>
                    <a:pt x="1464" y="522"/>
                  </a:lnTo>
                  <a:lnTo>
                    <a:pt x="1502" y="522"/>
                  </a:lnTo>
                  <a:lnTo>
                    <a:pt x="1502" y="522"/>
                  </a:lnTo>
                  <a:lnTo>
                    <a:pt x="1508" y="528"/>
                  </a:lnTo>
                  <a:lnTo>
                    <a:pt x="1514" y="536"/>
                  </a:lnTo>
                  <a:lnTo>
                    <a:pt x="1524" y="552"/>
                  </a:lnTo>
                  <a:lnTo>
                    <a:pt x="1524" y="552"/>
                  </a:lnTo>
                  <a:lnTo>
                    <a:pt x="1534" y="554"/>
                  </a:lnTo>
                  <a:lnTo>
                    <a:pt x="1544" y="558"/>
                  </a:lnTo>
                  <a:lnTo>
                    <a:pt x="1552" y="564"/>
                  </a:lnTo>
                  <a:lnTo>
                    <a:pt x="1558" y="572"/>
                  </a:lnTo>
                  <a:lnTo>
                    <a:pt x="1558" y="572"/>
                  </a:lnTo>
                  <a:lnTo>
                    <a:pt x="1568" y="574"/>
                  </a:lnTo>
                  <a:lnTo>
                    <a:pt x="1578" y="576"/>
                  </a:lnTo>
                  <a:lnTo>
                    <a:pt x="1590" y="580"/>
                  </a:lnTo>
                  <a:lnTo>
                    <a:pt x="1598" y="586"/>
                  </a:lnTo>
                  <a:lnTo>
                    <a:pt x="1606" y="594"/>
                  </a:lnTo>
                  <a:lnTo>
                    <a:pt x="1610" y="602"/>
                  </a:lnTo>
                  <a:lnTo>
                    <a:pt x="1612" y="612"/>
                  </a:lnTo>
                  <a:lnTo>
                    <a:pt x="1610" y="622"/>
                  </a:lnTo>
                  <a:lnTo>
                    <a:pt x="1610" y="622"/>
                  </a:lnTo>
                  <a:lnTo>
                    <a:pt x="1618" y="622"/>
                  </a:lnTo>
                  <a:lnTo>
                    <a:pt x="1624" y="620"/>
                  </a:lnTo>
                  <a:lnTo>
                    <a:pt x="1628" y="616"/>
                  </a:lnTo>
                  <a:lnTo>
                    <a:pt x="1632" y="610"/>
                  </a:lnTo>
                  <a:lnTo>
                    <a:pt x="1634" y="602"/>
                  </a:lnTo>
                  <a:lnTo>
                    <a:pt x="1634" y="592"/>
                  </a:lnTo>
                  <a:lnTo>
                    <a:pt x="1636" y="572"/>
                  </a:lnTo>
                  <a:lnTo>
                    <a:pt x="1636" y="572"/>
                  </a:lnTo>
                  <a:lnTo>
                    <a:pt x="1640" y="576"/>
                  </a:lnTo>
                  <a:lnTo>
                    <a:pt x="1646" y="578"/>
                  </a:lnTo>
                  <a:lnTo>
                    <a:pt x="1660" y="578"/>
                  </a:lnTo>
                  <a:lnTo>
                    <a:pt x="1660" y="578"/>
                  </a:lnTo>
                  <a:lnTo>
                    <a:pt x="1660" y="608"/>
                  </a:lnTo>
                  <a:lnTo>
                    <a:pt x="1660" y="608"/>
                  </a:lnTo>
                  <a:lnTo>
                    <a:pt x="1668" y="604"/>
                  </a:lnTo>
                  <a:lnTo>
                    <a:pt x="1674" y="600"/>
                  </a:lnTo>
                  <a:lnTo>
                    <a:pt x="1688" y="590"/>
                  </a:lnTo>
                  <a:lnTo>
                    <a:pt x="1698" y="580"/>
                  </a:lnTo>
                  <a:lnTo>
                    <a:pt x="1712" y="572"/>
                  </a:lnTo>
                  <a:lnTo>
                    <a:pt x="1712" y="572"/>
                  </a:lnTo>
                  <a:lnTo>
                    <a:pt x="1730" y="572"/>
                  </a:lnTo>
                  <a:lnTo>
                    <a:pt x="1748" y="572"/>
                  </a:lnTo>
                  <a:lnTo>
                    <a:pt x="1762" y="570"/>
                  </a:lnTo>
                  <a:lnTo>
                    <a:pt x="1776" y="572"/>
                  </a:lnTo>
                  <a:lnTo>
                    <a:pt x="1776" y="572"/>
                  </a:lnTo>
                  <a:lnTo>
                    <a:pt x="1776" y="566"/>
                  </a:lnTo>
                  <a:lnTo>
                    <a:pt x="1774" y="562"/>
                  </a:lnTo>
                  <a:lnTo>
                    <a:pt x="1772" y="560"/>
                  </a:lnTo>
                  <a:lnTo>
                    <a:pt x="1768" y="558"/>
                  </a:lnTo>
                  <a:lnTo>
                    <a:pt x="1762" y="556"/>
                  </a:lnTo>
                  <a:lnTo>
                    <a:pt x="1760" y="554"/>
                  </a:lnTo>
                  <a:lnTo>
                    <a:pt x="1758" y="550"/>
                  </a:lnTo>
                  <a:lnTo>
                    <a:pt x="1760" y="542"/>
                  </a:lnTo>
                  <a:lnTo>
                    <a:pt x="1760" y="542"/>
                  </a:lnTo>
                  <a:lnTo>
                    <a:pt x="1776" y="544"/>
                  </a:lnTo>
                  <a:lnTo>
                    <a:pt x="1788" y="548"/>
                  </a:lnTo>
                  <a:lnTo>
                    <a:pt x="1798" y="552"/>
                  </a:lnTo>
                  <a:lnTo>
                    <a:pt x="1814" y="552"/>
                  </a:lnTo>
                  <a:lnTo>
                    <a:pt x="1814" y="552"/>
                  </a:lnTo>
                  <a:lnTo>
                    <a:pt x="1838" y="526"/>
                  </a:lnTo>
                  <a:lnTo>
                    <a:pt x="1848" y="512"/>
                  </a:lnTo>
                  <a:lnTo>
                    <a:pt x="1858" y="498"/>
                  </a:lnTo>
                  <a:lnTo>
                    <a:pt x="1858" y="498"/>
                  </a:lnTo>
                  <a:lnTo>
                    <a:pt x="1864" y="496"/>
                  </a:lnTo>
                  <a:lnTo>
                    <a:pt x="1870" y="496"/>
                  </a:lnTo>
                  <a:lnTo>
                    <a:pt x="1872" y="498"/>
                  </a:lnTo>
                  <a:lnTo>
                    <a:pt x="1876" y="502"/>
                  </a:lnTo>
                  <a:lnTo>
                    <a:pt x="1880" y="510"/>
                  </a:lnTo>
                  <a:lnTo>
                    <a:pt x="1884" y="518"/>
                  </a:lnTo>
                  <a:lnTo>
                    <a:pt x="1884" y="518"/>
                  </a:lnTo>
                  <a:lnTo>
                    <a:pt x="1890" y="518"/>
                  </a:lnTo>
                  <a:lnTo>
                    <a:pt x="1892" y="518"/>
                  </a:lnTo>
                  <a:lnTo>
                    <a:pt x="1896" y="514"/>
                  </a:lnTo>
                  <a:lnTo>
                    <a:pt x="1896" y="510"/>
                  </a:lnTo>
                  <a:lnTo>
                    <a:pt x="1900" y="504"/>
                  </a:lnTo>
                  <a:lnTo>
                    <a:pt x="1904" y="502"/>
                  </a:lnTo>
                  <a:lnTo>
                    <a:pt x="1908" y="502"/>
                  </a:lnTo>
                  <a:lnTo>
                    <a:pt x="1908" y="502"/>
                  </a:lnTo>
                  <a:lnTo>
                    <a:pt x="1908" y="520"/>
                  </a:lnTo>
                  <a:lnTo>
                    <a:pt x="1910" y="526"/>
                  </a:lnTo>
                  <a:lnTo>
                    <a:pt x="1914" y="532"/>
                  </a:lnTo>
                  <a:lnTo>
                    <a:pt x="1914" y="532"/>
                  </a:lnTo>
                  <a:lnTo>
                    <a:pt x="1916" y="532"/>
                  </a:lnTo>
                  <a:lnTo>
                    <a:pt x="1920" y="530"/>
                  </a:lnTo>
                  <a:lnTo>
                    <a:pt x="1922" y="522"/>
                  </a:lnTo>
                  <a:lnTo>
                    <a:pt x="1922" y="502"/>
                  </a:lnTo>
                  <a:lnTo>
                    <a:pt x="1922" y="502"/>
                  </a:lnTo>
                  <a:lnTo>
                    <a:pt x="1930" y="502"/>
                  </a:lnTo>
                  <a:lnTo>
                    <a:pt x="1936" y="504"/>
                  </a:lnTo>
                  <a:lnTo>
                    <a:pt x="1942" y="506"/>
                  </a:lnTo>
                  <a:lnTo>
                    <a:pt x="1946" y="508"/>
                  </a:lnTo>
                  <a:lnTo>
                    <a:pt x="1954" y="516"/>
                  </a:lnTo>
                  <a:lnTo>
                    <a:pt x="1960" y="520"/>
                  </a:lnTo>
                  <a:lnTo>
                    <a:pt x="1964" y="522"/>
                  </a:lnTo>
                  <a:lnTo>
                    <a:pt x="1964" y="522"/>
                  </a:lnTo>
                  <a:lnTo>
                    <a:pt x="1964" y="516"/>
                  </a:lnTo>
                  <a:lnTo>
                    <a:pt x="1962" y="510"/>
                  </a:lnTo>
                  <a:lnTo>
                    <a:pt x="1960" y="508"/>
                  </a:lnTo>
                  <a:lnTo>
                    <a:pt x="1956" y="506"/>
                  </a:lnTo>
                  <a:lnTo>
                    <a:pt x="1948" y="502"/>
                  </a:lnTo>
                  <a:lnTo>
                    <a:pt x="1944" y="498"/>
                  </a:lnTo>
                  <a:lnTo>
                    <a:pt x="1944" y="492"/>
                  </a:lnTo>
                  <a:lnTo>
                    <a:pt x="1944" y="492"/>
                  </a:lnTo>
                  <a:lnTo>
                    <a:pt x="1942" y="486"/>
                  </a:lnTo>
                  <a:lnTo>
                    <a:pt x="1944" y="484"/>
                  </a:lnTo>
                  <a:lnTo>
                    <a:pt x="1948" y="482"/>
                  </a:lnTo>
                  <a:lnTo>
                    <a:pt x="1952" y="482"/>
                  </a:lnTo>
                  <a:lnTo>
                    <a:pt x="1960" y="482"/>
                  </a:lnTo>
                  <a:lnTo>
                    <a:pt x="1968" y="482"/>
                  </a:lnTo>
                  <a:lnTo>
                    <a:pt x="1968" y="482"/>
                  </a:lnTo>
                  <a:lnTo>
                    <a:pt x="1972" y="482"/>
                  </a:lnTo>
                  <a:lnTo>
                    <a:pt x="1974" y="478"/>
                  </a:lnTo>
                  <a:lnTo>
                    <a:pt x="1978" y="472"/>
                  </a:lnTo>
                  <a:lnTo>
                    <a:pt x="1978" y="464"/>
                  </a:lnTo>
                  <a:lnTo>
                    <a:pt x="1982" y="458"/>
                  </a:lnTo>
                  <a:lnTo>
                    <a:pt x="1982" y="458"/>
                  </a:lnTo>
                  <a:lnTo>
                    <a:pt x="1990" y="456"/>
                  </a:lnTo>
                  <a:lnTo>
                    <a:pt x="1998" y="452"/>
                  </a:lnTo>
                  <a:lnTo>
                    <a:pt x="2008" y="442"/>
                  </a:lnTo>
                  <a:lnTo>
                    <a:pt x="2008" y="442"/>
                  </a:lnTo>
                  <a:lnTo>
                    <a:pt x="2024" y="442"/>
                  </a:lnTo>
                  <a:lnTo>
                    <a:pt x="2038" y="438"/>
                  </a:lnTo>
                  <a:lnTo>
                    <a:pt x="2050" y="432"/>
                  </a:lnTo>
                  <a:lnTo>
                    <a:pt x="2058" y="422"/>
                  </a:lnTo>
                  <a:lnTo>
                    <a:pt x="2058" y="422"/>
                  </a:lnTo>
                  <a:lnTo>
                    <a:pt x="2064" y="422"/>
                  </a:lnTo>
                  <a:lnTo>
                    <a:pt x="2066" y="422"/>
                  </a:lnTo>
                  <a:lnTo>
                    <a:pt x="2070" y="428"/>
                  </a:lnTo>
                  <a:lnTo>
                    <a:pt x="2072" y="434"/>
                  </a:lnTo>
                  <a:lnTo>
                    <a:pt x="2074" y="436"/>
                  </a:lnTo>
                  <a:lnTo>
                    <a:pt x="2076" y="438"/>
                  </a:lnTo>
                  <a:lnTo>
                    <a:pt x="2076" y="438"/>
                  </a:lnTo>
                  <a:lnTo>
                    <a:pt x="2080" y="436"/>
                  </a:lnTo>
                  <a:lnTo>
                    <a:pt x="2084" y="434"/>
                  </a:lnTo>
                  <a:lnTo>
                    <a:pt x="2088" y="428"/>
                  </a:lnTo>
                  <a:lnTo>
                    <a:pt x="2092" y="424"/>
                  </a:lnTo>
                  <a:lnTo>
                    <a:pt x="2094" y="422"/>
                  </a:lnTo>
                  <a:lnTo>
                    <a:pt x="2100" y="420"/>
                  </a:lnTo>
                  <a:lnTo>
                    <a:pt x="2106" y="422"/>
                  </a:lnTo>
                  <a:lnTo>
                    <a:pt x="2106" y="422"/>
                  </a:lnTo>
                  <a:lnTo>
                    <a:pt x="2106" y="410"/>
                  </a:lnTo>
                  <a:lnTo>
                    <a:pt x="2108" y="400"/>
                  </a:lnTo>
                  <a:lnTo>
                    <a:pt x="2112" y="392"/>
                  </a:lnTo>
                  <a:lnTo>
                    <a:pt x="2118" y="386"/>
                  </a:lnTo>
                  <a:lnTo>
                    <a:pt x="2118" y="386"/>
                  </a:lnTo>
                  <a:lnTo>
                    <a:pt x="2124" y="386"/>
                  </a:lnTo>
                  <a:lnTo>
                    <a:pt x="2128" y="388"/>
                  </a:lnTo>
                  <a:lnTo>
                    <a:pt x="2134" y="394"/>
                  </a:lnTo>
                  <a:lnTo>
                    <a:pt x="2138" y="402"/>
                  </a:lnTo>
                  <a:lnTo>
                    <a:pt x="2140" y="404"/>
                  </a:lnTo>
                  <a:lnTo>
                    <a:pt x="2144" y="408"/>
                  </a:lnTo>
                  <a:lnTo>
                    <a:pt x="2144" y="408"/>
                  </a:lnTo>
                  <a:lnTo>
                    <a:pt x="2172" y="408"/>
                  </a:lnTo>
                  <a:lnTo>
                    <a:pt x="2184" y="406"/>
                  </a:lnTo>
                  <a:lnTo>
                    <a:pt x="2196" y="402"/>
                  </a:lnTo>
                  <a:lnTo>
                    <a:pt x="2196" y="402"/>
                  </a:lnTo>
                  <a:lnTo>
                    <a:pt x="2202" y="412"/>
                  </a:lnTo>
                  <a:lnTo>
                    <a:pt x="2208" y="420"/>
                  </a:lnTo>
                  <a:lnTo>
                    <a:pt x="2216" y="428"/>
                  </a:lnTo>
                  <a:lnTo>
                    <a:pt x="2222" y="438"/>
                  </a:lnTo>
                  <a:lnTo>
                    <a:pt x="2222" y="438"/>
                  </a:lnTo>
                  <a:lnTo>
                    <a:pt x="2220" y="446"/>
                  </a:lnTo>
                  <a:lnTo>
                    <a:pt x="2216" y="452"/>
                  </a:lnTo>
                  <a:lnTo>
                    <a:pt x="2212" y="460"/>
                  </a:lnTo>
                  <a:lnTo>
                    <a:pt x="2208" y="468"/>
                  </a:lnTo>
                  <a:lnTo>
                    <a:pt x="2208" y="468"/>
                  </a:lnTo>
                  <a:lnTo>
                    <a:pt x="2216" y="466"/>
                  </a:lnTo>
                  <a:lnTo>
                    <a:pt x="2224" y="466"/>
                  </a:lnTo>
                  <a:lnTo>
                    <a:pt x="2234" y="470"/>
                  </a:lnTo>
                  <a:lnTo>
                    <a:pt x="2244" y="474"/>
                  </a:lnTo>
                  <a:lnTo>
                    <a:pt x="2252" y="478"/>
                  </a:lnTo>
                  <a:lnTo>
                    <a:pt x="2252" y="478"/>
                  </a:lnTo>
                  <a:lnTo>
                    <a:pt x="2260" y="476"/>
                  </a:lnTo>
                  <a:lnTo>
                    <a:pt x="2264" y="476"/>
                  </a:lnTo>
                  <a:lnTo>
                    <a:pt x="2268" y="478"/>
                  </a:lnTo>
                  <a:lnTo>
                    <a:pt x="2268" y="478"/>
                  </a:lnTo>
                  <a:lnTo>
                    <a:pt x="2284" y="484"/>
                  </a:lnTo>
                  <a:lnTo>
                    <a:pt x="2292" y="486"/>
                  </a:lnTo>
                  <a:lnTo>
                    <a:pt x="2300" y="488"/>
                  </a:lnTo>
                  <a:lnTo>
                    <a:pt x="2300" y="488"/>
                  </a:lnTo>
                  <a:lnTo>
                    <a:pt x="2334" y="524"/>
                  </a:lnTo>
                  <a:lnTo>
                    <a:pt x="2368" y="560"/>
                  </a:lnTo>
                  <a:lnTo>
                    <a:pt x="2400" y="600"/>
                  </a:lnTo>
                  <a:lnTo>
                    <a:pt x="2430" y="638"/>
                  </a:lnTo>
                  <a:lnTo>
                    <a:pt x="2460" y="680"/>
                  </a:lnTo>
                  <a:lnTo>
                    <a:pt x="2488" y="722"/>
                  </a:lnTo>
                  <a:lnTo>
                    <a:pt x="2514" y="764"/>
                  </a:lnTo>
                  <a:lnTo>
                    <a:pt x="2538" y="808"/>
                  </a:lnTo>
                  <a:lnTo>
                    <a:pt x="2538" y="808"/>
                  </a:lnTo>
                  <a:close/>
                  <a:moveTo>
                    <a:pt x="2632" y="1038"/>
                  </a:moveTo>
                  <a:lnTo>
                    <a:pt x="2632" y="1038"/>
                  </a:lnTo>
                  <a:lnTo>
                    <a:pt x="2628" y="1042"/>
                  </a:lnTo>
                  <a:lnTo>
                    <a:pt x="2628" y="1042"/>
                  </a:lnTo>
                  <a:lnTo>
                    <a:pt x="2626" y="1042"/>
                  </a:lnTo>
                  <a:lnTo>
                    <a:pt x="2624" y="1042"/>
                  </a:lnTo>
                  <a:lnTo>
                    <a:pt x="2620" y="1036"/>
                  </a:lnTo>
                  <a:lnTo>
                    <a:pt x="2620" y="1030"/>
                  </a:lnTo>
                  <a:lnTo>
                    <a:pt x="2618" y="1028"/>
                  </a:lnTo>
                  <a:lnTo>
                    <a:pt x="2616" y="1028"/>
                  </a:lnTo>
                  <a:lnTo>
                    <a:pt x="2616" y="1028"/>
                  </a:lnTo>
                  <a:lnTo>
                    <a:pt x="2610" y="1028"/>
                  </a:lnTo>
                  <a:lnTo>
                    <a:pt x="2606" y="1030"/>
                  </a:lnTo>
                  <a:lnTo>
                    <a:pt x="2602" y="1036"/>
                  </a:lnTo>
                  <a:lnTo>
                    <a:pt x="2598" y="1040"/>
                  </a:lnTo>
                  <a:lnTo>
                    <a:pt x="2596" y="1042"/>
                  </a:lnTo>
                  <a:lnTo>
                    <a:pt x="2594" y="1042"/>
                  </a:lnTo>
                  <a:lnTo>
                    <a:pt x="2590" y="1038"/>
                  </a:lnTo>
                  <a:lnTo>
                    <a:pt x="2590" y="1038"/>
                  </a:lnTo>
                  <a:lnTo>
                    <a:pt x="2590" y="1024"/>
                  </a:lnTo>
                  <a:lnTo>
                    <a:pt x="2592" y="1012"/>
                  </a:lnTo>
                  <a:lnTo>
                    <a:pt x="2594" y="998"/>
                  </a:lnTo>
                  <a:lnTo>
                    <a:pt x="2594" y="982"/>
                  </a:lnTo>
                  <a:lnTo>
                    <a:pt x="2594" y="982"/>
                  </a:lnTo>
                  <a:lnTo>
                    <a:pt x="2606" y="986"/>
                  </a:lnTo>
                  <a:lnTo>
                    <a:pt x="2616" y="988"/>
                  </a:lnTo>
                  <a:lnTo>
                    <a:pt x="2616" y="988"/>
                  </a:lnTo>
                  <a:lnTo>
                    <a:pt x="2632" y="1038"/>
                  </a:lnTo>
                  <a:lnTo>
                    <a:pt x="2632" y="1038"/>
                  </a:lnTo>
                  <a:close/>
                  <a:moveTo>
                    <a:pt x="2478" y="1488"/>
                  </a:moveTo>
                  <a:lnTo>
                    <a:pt x="2478" y="1488"/>
                  </a:lnTo>
                  <a:lnTo>
                    <a:pt x="2484" y="1480"/>
                  </a:lnTo>
                  <a:lnTo>
                    <a:pt x="2488" y="1474"/>
                  </a:lnTo>
                  <a:lnTo>
                    <a:pt x="2492" y="1472"/>
                  </a:lnTo>
                  <a:lnTo>
                    <a:pt x="2494" y="1470"/>
                  </a:lnTo>
                  <a:lnTo>
                    <a:pt x="2500" y="1472"/>
                  </a:lnTo>
                  <a:lnTo>
                    <a:pt x="2504" y="1474"/>
                  </a:lnTo>
                  <a:lnTo>
                    <a:pt x="2504" y="1474"/>
                  </a:lnTo>
                  <a:lnTo>
                    <a:pt x="2504" y="1454"/>
                  </a:lnTo>
                  <a:lnTo>
                    <a:pt x="2506" y="1444"/>
                  </a:lnTo>
                  <a:lnTo>
                    <a:pt x="2508" y="1438"/>
                  </a:lnTo>
                  <a:lnTo>
                    <a:pt x="2508" y="1438"/>
                  </a:lnTo>
                  <a:lnTo>
                    <a:pt x="2516" y="1440"/>
                  </a:lnTo>
                  <a:lnTo>
                    <a:pt x="2522" y="1446"/>
                  </a:lnTo>
                  <a:lnTo>
                    <a:pt x="2524" y="1452"/>
                  </a:lnTo>
                  <a:lnTo>
                    <a:pt x="2526" y="1464"/>
                  </a:lnTo>
                  <a:lnTo>
                    <a:pt x="2526" y="1464"/>
                  </a:lnTo>
                  <a:lnTo>
                    <a:pt x="2532" y="1468"/>
                  </a:lnTo>
                  <a:lnTo>
                    <a:pt x="2540" y="1474"/>
                  </a:lnTo>
                  <a:lnTo>
                    <a:pt x="2544" y="1476"/>
                  </a:lnTo>
                  <a:lnTo>
                    <a:pt x="2546" y="1480"/>
                  </a:lnTo>
                  <a:lnTo>
                    <a:pt x="2548" y="1486"/>
                  </a:lnTo>
                  <a:lnTo>
                    <a:pt x="2546" y="1494"/>
                  </a:lnTo>
                  <a:lnTo>
                    <a:pt x="2546" y="1494"/>
                  </a:lnTo>
                  <a:lnTo>
                    <a:pt x="2532" y="1494"/>
                  </a:lnTo>
                  <a:lnTo>
                    <a:pt x="2522" y="1498"/>
                  </a:lnTo>
                  <a:lnTo>
                    <a:pt x="2514" y="1504"/>
                  </a:lnTo>
                  <a:lnTo>
                    <a:pt x="2508" y="1514"/>
                  </a:lnTo>
                  <a:lnTo>
                    <a:pt x="2508" y="1514"/>
                  </a:lnTo>
                  <a:lnTo>
                    <a:pt x="2504" y="1512"/>
                  </a:lnTo>
                  <a:lnTo>
                    <a:pt x="2502" y="1510"/>
                  </a:lnTo>
                  <a:lnTo>
                    <a:pt x="2500" y="1504"/>
                  </a:lnTo>
                  <a:lnTo>
                    <a:pt x="2504" y="1488"/>
                  </a:lnTo>
                  <a:lnTo>
                    <a:pt x="2504" y="1488"/>
                  </a:lnTo>
                  <a:lnTo>
                    <a:pt x="2500" y="1488"/>
                  </a:lnTo>
                  <a:lnTo>
                    <a:pt x="2496" y="1488"/>
                  </a:lnTo>
                  <a:lnTo>
                    <a:pt x="2490" y="1492"/>
                  </a:lnTo>
                  <a:lnTo>
                    <a:pt x="2484" y="1492"/>
                  </a:lnTo>
                  <a:lnTo>
                    <a:pt x="2482" y="1492"/>
                  </a:lnTo>
                  <a:lnTo>
                    <a:pt x="2478" y="1488"/>
                  </a:lnTo>
                  <a:lnTo>
                    <a:pt x="2478" y="1488"/>
                  </a:lnTo>
                  <a:close/>
                  <a:moveTo>
                    <a:pt x="2492" y="1694"/>
                  </a:moveTo>
                  <a:lnTo>
                    <a:pt x="2492" y="1694"/>
                  </a:lnTo>
                  <a:lnTo>
                    <a:pt x="2486" y="1696"/>
                  </a:lnTo>
                  <a:lnTo>
                    <a:pt x="2482" y="1698"/>
                  </a:lnTo>
                  <a:lnTo>
                    <a:pt x="2478" y="1696"/>
                  </a:lnTo>
                  <a:lnTo>
                    <a:pt x="2476" y="1694"/>
                  </a:lnTo>
                  <a:lnTo>
                    <a:pt x="2472" y="1686"/>
                  </a:lnTo>
                  <a:lnTo>
                    <a:pt x="2466" y="1678"/>
                  </a:lnTo>
                  <a:lnTo>
                    <a:pt x="2466" y="1678"/>
                  </a:lnTo>
                  <a:lnTo>
                    <a:pt x="2460" y="1684"/>
                  </a:lnTo>
                  <a:lnTo>
                    <a:pt x="2458" y="1690"/>
                  </a:lnTo>
                  <a:lnTo>
                    <a:pt x="2456" y="1698"/>
                  </a:lnTo>
                  <a:lnTo>
                    <a:pt x="2456" y="1708"/>
                  </a:lnTo>
                  <a:lnTo>
                    <a:pt x="2456" y="1708"/>
                  </a:lnTo>
                  <a:lnTo>
                    <a:pt x="2452" y="1704"/>
                  </a:lnTo>
                  <a:lnTo>
                    <a:pt x="2446" y="1700"/>
                  </a:lnTo>
                  <a:lnTo>
                    <a:pt x="2440" y="1688"/>
                  </a:lnTo>
                  <a:lnTo>
                    <a:pt x="2438" y="1676"/>
                  </a:lnTo>
                  <a:lnTo>
                    <a:pt x="2438" y="1662"/>
                  </a:lnTo>
                  <a:lnTo>
                    <a:pt x="2442" y="1648"/>
                  </a:lnTo>
                  <a:lnTo>
                    <a:pt x="2446" y="1634"/>
                  </a:lnTo>
                  <a:lnTo>
                    <a:pt x="2454" y="1622"/>
                  </a:lnTo>
                  <a:lnTo>
                    <a:pt x="2462" y="1614"/>
                  </a:lnTo>
                  <a:lnTo>
                    <a:pt x="2462" y="1614"/>
                  </a:lnTo>
                  <a:lnTo>
                    <a:pt x="2464" y="1618"/>
                  </a:lnTo>
                  <a:lnTo>
                    <a:pt x="2470" y="1622"/>
                  </a:lnTo>
                  <a:lnTo>
                    <a:pt x="2480" y="1626"/>
                  </a:lnTo>
                  <a:lnTo>
                    <a:pt x="2486" y="1628"/>
                  </a:lnTo>
                  <a:lnTo>
                    <a:pt x="2490" y="1632"/>
                  </a:lnTo>
                  <a:lnTo>
                    <a:pt x="2494" y="1636"/>
                  </a:lnTo>
                  <a:lnTo>
                    <a:pt x="2496" y="1644"/>
                  </a:lnTo>
                  <a:lnTo>
                    <a:pt x="2496" y="1644"/>
                  </a:lnTo>
                  <a:lnTo>
                    <a:pt x="2490" y="1648"/>
                  </a:lnTo>
                  <a:lnTo>
                    <a:pt x="2484" y="1648"/>
                  </a:lnTo>
                  <a:lnTo>
                    <a:pt x="2478" y="1648"/>
                  </a:lnTo>
                  <a:lnTo>
                    <a:pt x="2474" y="1644"/>
                  </a:lnTo>
                  <a:lnTo>
                    <a:pt x="2474" y="1644"/>
                  </a:lnTo>
                  <a:lnTo>
                    <a:pt x="2474" y="1652"/>
                  </a:lnTo>
                  <a:lnTo>
                    <a:pt x="2476" y="1658"/>
                  </a:lnTo>
                  <a:lnTo>
                    <a:pt x="2482" y="1670"/>
                  </a:lnTo>
                  <a:lnTo>
                    <a:pt x="2488" y="1680"/>
                  </a:lnTo>
                  <a:lnTo>
                    <a:pt x="2492" y="1694"/>
                  </a:lnTo>
                  <a:lnTo>
                    <a:pt x="2492" y="1694"/>
                  </a:lnTo>
                  <a:close/>
                  <a:moveTo>
                    <a:pt x="2436" y="1638"/>
                  </a:moveTo>
                  <a:lnTo>
                    <a:pt x="2436" y="1638"/>
                  </a:lnTo>
                  <a:lnTo>
                    <a:pt x="2432" y="1642"/>
                  </a:lnTo>
                  <a:lnTo>
                    <a:pt x="2428" y="1648"/>
                  </a:lnTo>
                  <a:lnTo>
                    <a:pt x="2424" y="1662"/>
                  </a:lnTo>
                  <a:lnTo>
                    <a:pt x="2422" y="1674"/>
                  </a:lnTo>
                  <a:lnTo>
                    <a:pt x="2418" y="1680"/>
                  </a:lnTo>
                  <a:lnTo>
                    <a:pt x="2414" y="1684"/>
                  </a:lnTo>
                  <a:lnTo>
                    <a:pt x="2414" y="1684"/>
                  </a:lnTo>
                  <a:lnTo>
                    <a:pt x="2416" y="1686"/>
                  </a:lnTo>
                  <a:lnTo>
                    <a:pt x="2418" y="1688"/>
                  </a:lnTo>
                  <a:lnTo>
                    <a:pt x="2422" y="1688"/>
                  </a:lnTo>
                  <a:lnTo>
                    <a:pt x="2422" y="1688"/>
                  </a:lnTo>
                  <a:lnTo>
                    <a:pt x="2422" y="1692"/>
                  </a:lnTo>
                  <a:lnTo>
                    <a:pt x="2420" y="1694"/>
                  </a:lnTo>
                  <a:lnTo>
                    <a:pt x="2416" y="1696"/>
                  </a:lnTo>
                  <a:lnTo>
                    <a:pt x="2412" y="1698"/>
                  </a:lnTo>
                  <a:lnTo>
                    <a:pt x="2410" y="1700"/>
                  </a:lnTo>
                  <a:lnTo>
                    <a:pt x="2410" y="1704"/>
                  </a:lnTo>
                  <a:lnTo>
                    <a:pt x="2410" y="1704"/>
                  </a:lnTo>
                  <a:lnTo>
                    <a:pt x="2400" y="1704"/>
                  </a:lnTo>
                  <a:lnTo>
                    <a:pt x="2394" y="1704"/>
                  </a:lnTo>
                  <a:lnTo>
                    <a:pt x="2388" y="1700"/>
                  </a:lnTo>
                  <a:lnTo>
                    <a:pt x="2384" y="1696"/>
                  </a:lnTo>
                  <a:lnTo>
                    <a:pt x="2380" y="1692"/>
                  </a:lnTo>
                  <a:lnTo>
                    <a:pt x="2374" y="1690"/>
                  </a:lnTo>
                  <a:lnTo>
                    <a:pt x="2368" y="1688"/>
                  </a:lnTo>
                  <a:lnTo>
                    <a:pt x="2358" y="1688"/>
                  </a:lnTo>
                  <a:lnTo>
                    <a:pt x="2358" y="1688"/>
                  </a:lnTo>
                  <a:lnTo>
                    <a:pt x="2358" y="1680"/>
                  </a:lnTo>
                  <a:lnTo>
                    <a:pt x="2356" y="1672"/>
                  </a:lnTo>
                  <a:lnTo>
                    <a:pt x="2354" y="1666"/>
                  </a:lnTo>
                  <a:lnTo>
                    <a:pt x="2350" y="1662"/>
                  </a:lnTo>
                  <a:lnTo>
                    <a:pt x="2342" y="1652"/>
                  </a:lnTo>
                  <a:lnTo>
                    <a:pt x="2340" y="1646"/>
                  </a:lnTo>
                  <a:lnTo>
                    <a:pt x="2336" y="1638"/>
                  </a:lnTo>
                  <a:lnTo>
                    <a:pt x="2336" y="1638"/>
                  </a:lnTo>
                  <a:lnTo>
                    <a:pt x="2338" y="1630"/>
                  </a:lnTo>
                  <a:lnTo>
                    <a:pt x="2342" y="1624"/>
                  </a:lnTo>
                  <a:lnTo>
                    <a:pt x="2350" y="1612"/>
                  </a:lnTo>
                  <a:lnTo>
                    <a:pt x="2360" y="1602"/>
                  </a:lnTo>
                  <a:lnTo>
                    <a:pt x="2372" y="1596"/>
                  </a:lnTo>
                  <a:lnTo>
                    <a:pt x="2384" y="1588"/>
                  </a:lnTo>
                  <a:lnTo>
                    <a:pt x="2394" y="1578"/>
                  </a:lnTo>
                  <a:lnTo>
                    <a:pt x="2398" y="1572"/>
                  </a:lnTo>
                  <a:lnTo>
                    <a:pt x="2402" y="1566"/>
                  </a:lnTo>
                  <a:lnTo>
                    <a:pt x="2404" y="1558"/>
                  </a:lnTo>
                  <a:lnTo>
                    <a:pt x="2406" y="1548"/>
                  </a:lnTo>
                  <a:lnTo>
                    <a:pt x="2406" y="1548"/>
                  </a:lnTo>
                  <a:lnTo>
                    <a:pt x="2412" y="1548"/>
                  </a:lnTo>
                  <a:lnTo>
                    <a:pt x="2418" y="1550"/>
                  </a:lnTo>
                  <a:lnTo>
                    <a:pt x="2428" y="1554"/>
                  </a:lnTo>
                  <a:lnTo>
                    <a:pt x="2436" y="1562"/>
                  </a:lnTo>
                  <a:lnTo>
                    <a:pt x="2444" y="1568"/>
                  </a:lnTo>
                  <a:lnTo>
                    <a:pt x="2444" y="1568"/>
                  </a:lnTo>
                  <a:lnTo>
                    <a:pt x="2444" y="1578"/>
                  </a:lnTo>
                  <a:lnTo>
                    <a:pt x="2442" y="1586"/>
                  </a:lnTo>
                  <a:lnTo>
                    <a:pt x="2436" y="1590"/>
                  </a:lnTo>
                  <a:lnTo>
                    <a:pt x="2432" y="1594"/>
                  </a:lnTo>
                  <a:lnTo>
                    <a:pt x="2432" y="1594"/>
                  </a:lnTo>
                  <a:lnTo>
                    <a:pt x="2434" y="1598"/>
                  </a:lnTo>
                  <a:lnTo>
                    <a:pt x="2434" y="1604"/>
                  </a:lnTo>
                  <a:lnTo>
                    <a:pt x="2432" y="1614"/>
                  </a:lnTo>
                  <a:lnTo>
                    <a:pt x="2432" y="1626"/>
                  </a:lnTo>
                  <a:lnTo>
                    <a:pt x="2432" y="1632"/>
                  </a:lnTo>
                  <a:lnTo>
                    <a:pt x="2436" y="1638"/>
                  </a:lnTo>
                  <a:lnTo>
                    <a:pt x="2436" y="1638"/>
                  </a:lnTo>
                  <a:close/>
                  <a:moveTo>
                    <a:pt x="2410" y="1758"/>
                  </a:moveTo>
                  <a:lnTo>
                    <a:pt x="2410" y="1758"/>
                  </a:lnTo>
                  <a:lnTo>
                    <a:pt x="2394" y="1760"/>
                  </a:lnTo>
                  <a:lnTo>
                    <a:pt x="2380" y="1758"/>
                  </a:lnTo>
                  <a:lnTo>
                    <a:pt x="2366" y="1756"/>
                  </a:lnTo>
                  <a:lnTo>
                    <a:pt x="2354" y="1752"/>
                  </a:lnTo>
                  <a:lnTo>
                    <a:pt x="2330" y="1744"/>
                  </a:lnTo>
                  <a:lnTo>
                    <a:pt x="2318" y="1740"/>
                  </a:lnTo>
                  <a:lnTo>
                    <a:pt x="2302" y="1738"/>
                  </a:lnTo>
                  <a:lnTo>
                    <a:pt x="2302" y="1738"/>
                  </a:lnTo>
                  <a:lnTo>
                    <a:pt x="2302" y="1728"/>
                  </a:lnTo>
                  <a:lnTo>
                    <a:pt x="2304" y="1720"/>
                  </a:lnTo>
                  <a:lnTo>
                    <a:pt x="2312" y="1708"/>
                  </a:lnTo>
                  <a:lnTo>
                    <a:pt x="2312" y="1708"/>
                  </a:lnTo>
                  <a:lnTo>
                    <a:pt x="2330" y="1716"/>
                  </a:lnTo>
                  <a:lnTo>
                    <a:pt x="2350" y="1722"/>
                  </a:lnTo>
                  <a:lnTo>
                    <a:pt x="2372" y="1728"/>
                  </a:lnTo>
                  <a:lnTo>
                    <a:pt x="2396" y="1728"/>
                  </a:lnTo>
                  <a:lnTo>
                    <a:pt x="2396" y="1728"/>
                  </a:lnTo>
                  <a:lnTo>
                    <a:pt x="2396" y="1734"/>
                  </a:lnTo>
                  <a:lnTo>
                    <a:pt x="2398" y="1738"/>
                  </a:lnTo>
                  <a:lnTo>
                    <a:pt x="2404" y="1744"/>
                  </a:lnTo>
                  <a:lnTo>
                    <a:pt x="2408" y="1750"/>
                  </a:lnTo>
                  <a:lnTo>
                    <a:pt x="2410" y="1754"/>
                  </a:lnTo>
                  <a:lnTo>
                    <a:pt x="2410" y="1758"/>
                  </a:lnTo>
                  <a:lnTo>
                    <a:pt x="2410" y="1758"/>
                  </a:lnTo>
                  <a:close/>
                  <a:moveTo>
                    <a:pt x="2440" y="1344"/>
                  </a:moveTo>
                  <a:lnTo>
                    <a:pt x="2440" y="1344"/>
                  </a:lnTo>
                  <a:lnTo>
                    <a:pt x="2436" y="1326"/>
                  </a:lnTo>
                  <a:lnTo>
                    <a:pt x="2432" y="1320"/>
                  </a:lnTo>
                  <a:lnTo>
                    <a:pt x="2426" y="1314"/>
                  </a:lnTo>
                  <a:lnTo>
                    <a:pt x="2426" y="1314"/>
                  </a:lnTo>
                  <a:lnTo>
                    <a:pt x="2432" y="1304"/>
                  </a:lnTo>
                  <a:lnTo>
                    <a:pt x="2440" y="1298"/>
                  </a:lnTo>
                  <a:lnTo>
                    <a:pt x="2444" y="1296"/>
                  </a:lnTo>
                  <a:lnTo>
                    <a:pt x="2448" y="1294"/>
                  </a:lnTo>
                  <a:lnTo>
                    <a:pt x="2452" y="1296"/>
                  </a:lnTo>
                  <a:lnTo>
                    <a:pt x="2456" y="1298"/>
                  </a:lnTo>
                  <a:lnTo>
                    <a:pt x="2456" y="1298"/>
                  </a:lnTo>
                  <a:lnTo>
                    <a:pt x="2456" y="1314"/>
                  </a:lnTo>
                  <a:lnTo>
                    <a:pt x="2454" y="1328"/>
                  </a:lnTo>
                  <a:lnTo>
                    <a:pt x="2452" y="1334"/>
                  </a:lnTo>
                  <a:lnTo>
                    <a:pt x="2450" y="1338"/>
                  </a:lnTo>
                  <a:lnTo>
                    <a:pt x="2446" y="1342"/>
                  </a:lnTo>
                  <a:lnTo>
                    <a:pt x="2440" y="1344"/>
                  </a:lnTo>
                  <a:lnTo>
                    <a:pt x="2440" y="1344"/>
                  </a:lnTo>
                  <a:close/>
                  <a:moveTo>
                    <a:pt x="2486" y="1384"/>
                  </a:moveTo>
                  <a:lnTo>
                    <a:pt x="2486" y="1384"/>
                  </a:lnTo>
                  <a:lnTo>
                    <a:pt x="2486" y="1392"/>
                  </a:lnTo>
                  <a:lnTo>
                    <a:pt x="2486" y="1398"/>
                  </a:lnTo>
                  <a:lnTo>
                    <a:pt x="2482" y="1410"/>
                  </a:lnTo>
                  <a:lnTo>
                    <a:pt x="2474" y="1418"/>
                  </a:lnTo>
                  <a:lnTo>
                    <a:pt x="2470" y="1428"/>
                  </a:lnTo>
                  <a:lnTo>
                    <a:pt x="2470" y="1428"/>
                  </a:lnTo>
                  <a:lnTo>
                    <a:pt x="2456" y="1416"/>
                  </a:lnTo>
                  <a:lnTo>
                    <a:pt x="2444" y="1398"/>
                  </a:lnTo>
                  <a:lnTo>
                    <a:pt x="2444" y="1398"/>
                  </a:lnTo>
                  <a:lnTo>
                    <a:pt x="2446" y="1390"/>
                  </a:lnTo>
                  <a:lnTo>
                    <a:pt x="2448" y="1382"/>
                  </a:lnTo>
                  <a:lnTo>
                    <a:pt x="2454" y="1378"/>
                  </a:lnTo>
                  <a:lnTo>
                    <a:pt x="2460" y="1374"/>
                  </a:lnTo>
                  <a:lnTo>
                    <a:pt x="2468" y="1374"/>
                  </a:lnTo>
                  <a:lnTo>
                    <a:pt x="2476" y="1374"/>
                  </a:lnTo>
                  <a:lnTo>
                    <a:pt x="2482" y="1378"/>
                  </a:lnTo>
                  <a:lnTo>
                    <a:pt x="2486" y="1384"/>
                  </a:lnTo>
                  <a:lnTo>
                    <a:pt x="2486" y="1384"/>
                  </a:lnTo>
                  <a:close/>
                  <a:moveTo>
                    <a:pt x="2590" y="1624"/>
                  </a:moveTo>
                  <a:lnTo>
                    <a:pt x="2590" y="1624"/>
                  </a:lnTo>
                  <a:lnTo>
                    <a:pt x="2588" y="1630"/>
                  </a:lnTo>
                  <a:lnTo>
                    <a:pt x="2584" y="1636"/>
                  </a:lnTo>
                  <a:lnTo>
                    <a:pt x="2578" y="1640"/>
                  </a:lnTo>
                  <a:lnTo>
                    <a:pt x="2572" y="1642"/>
                  </a:lnTo>
                  <a:lnTo>
                    <a:pt x="2564" y="1644"/>
                  </a:lnTo>
                  <a:lnTo>
                    <a:pt x="2556" y="1644"/>
                  </a:lnTo>
                  <a:lnTo>
                    <a:pt x="2548" y="1642"/>
                  </a:lnTo>
                  <a:lnTo>
                    <a:pt x="2542" y="1638"/>
                  </a:lnTo>
                  <a:lnTo>
                    <a:pt x="2542" y="1638"/>
                  </a:lnTo>
                  <a:lnTo>
                    <a:pt x="2544" y="1632"/>
                  </a:lnTo>
                  <a:lnTo>
                    <a:pt x="2548" y="1626"/>
                  </a:lnTo>
                  <a:lnTo>
                    <a:pt x="2554" y="1622"/>
                  </a:lnTo>
                  <a:lnTo>
                    <a:pt x="2560" y="1618"/>
                  </a:lnTo>
                  <a:lnTo>
                    <a:pt x="2568" y="1618"/>
                  </a:lnTo>
                  <a:lnTo>
                    <a:pt x="2576" y="1618"/>
                  </a:lnTo>
                  <a:lnTo>
                    <a:pt x="2584" y="1620"/>
                  </a:lnTo>
                  <a:lnTo>
                    <a:pt x="2590" y="1624"/>
                  </a:lnTo>
                  <a:lnTo>
                    <a:pt x="2590" y="1624"/>
                  </a:lnTo>
                  <a:close/>
                  <a:moveTo>
                    <a:pt x="2572" y="1184"/>
                  </a:moveTo>
                  <a:lnTo>
                    <a:pt x="2572" y="1184"/>
                  </a:lnTo>
                  <a:lnTo>
                    <a:pt x="2566" y="1180"/>
                  </a:lnTo>
                  <a:lnTo>
                    <a:pt x="2560" y="1178"/>
                  </a:lnTo>
                  <a:lnTo>
                    <a:pt x="2560" y="1178"/>
                  </a:lnTo>
                  <a:lnTo>
                    <a:pt x="2550" y="1184"/>
                  </a:lnTo>
                  <a:lnTo>
                    <a:pt x="2544" y="1192"/>
                  </a:lnTo>
                  <a:lnTo>
                    <a:pt x="2538" y="1202"/>
                  </a:lnTo>
                  <a:lnTo>
                    <a:pt x="2534" y="1214"/>
                  </a:lnTo>
                  <a:lnTo>
                    <a:pt x="2534" y="1214"/>
                  </a:lnTo>
                  <a:lnTo>
                    <a:pt x="2522" y="1202"/>
                  </a:lnTo>
                  <a:lnTo>
                    <a:pt x="2518" y="1194"/>
                  </a:lnTo>
                  <a:lnTo>
                    <a:pt x="2516" y="1184"/>
                  </a:lnTo>
                  <a:lnTo>
                    <a:pt x="2516" y="1184"/>
                  </a:lnTo>
                  <a:lnTo>
                    <a:pt x="2542" y="1184"/>
                  </a:lnTo>
                  <a:lnTo>
                    <a:pt x="2542" y="1184"/>
                  </a:lnTo>
                  <a:lnTo>
                    <a:pt x="2542" y="1180"/>
                  </a:lnTo>
                  <a:lnTo>
                    <a:pt x="2540" y="1178"/>
                  </a:lnTo>
                  <a:lnTo>
                    <a:pt x="2532" y="1178"/>
                  </a:lnTo>
                  <a:lnTo>
                    <a:pt x="2524" y="1178"/>
                  </a:lnTo>
                  <a:lnTo>
                    <a:pt x="2522" y="1176"/>
                  </a:lnTo>
                  <a:lnTo>
                    <a:pt x="2520" y="1174"/>
                  </a:lnTo>
                  <a:lnTo>
                    <a:pt x="2520" y="1174"/>
                  </a:lnTo>
                  <a:lnTo>
                    <a:pt x="2522" y="1164"/>
                  </a:lnTo>
                  <a:lnTo>
                    <a:pt x="2526" y="1158"/>
                  </a:lnTo>
                  <a:lnTo>
                    <a:pt x="2530" y="1154"/>
                  </a:lnTo>
                  <a:lnTo>
                    <a:pt x="2536" y="1152"/>
                  </a:lnTo>
                  <a:lnTo>
                    <a:pt x="2550" y="1148"/>
                  </a:lnTo>
                  <a:lnTo>
                    <a:pt x="2558" y="1146"/>
                  </a:lnTo>
                  <a:lnTo>
                    <a:pt x="2564" y="1144"/>
                  </a:lnTo>
                  <a:lnTo>
                    <a:pt x="2564" y="1144"/>
                  </a:lnTo>
                  <a:lnTo>
                    <a:pt x="2584" y="1124"/>
                  </a:lnTo>
                  <a:lnTo>
                    <a:pt x="2592" y="1118"/>
                  </a:lnTo>
                  <a:lnTo>
                    <a:pt x="2602" y="1112"/>
                  </a:lnTo>
                  <a:lnTo>
                    <a:pt x="2602" y="1112"/>
                  </a:lnTo>
                  <a:lnTo>
                    <a:pt x="2604" y="1106"/>
                  </a:lnTo>
                  <a:lnTo>
                    <a:pt x="2606" y="1102"/>
                  </a:lnTo>
                  <a:lnTo>
                    <a:pt x="2606" y="1102"/>
                  </a:lnTo>
                  <a:lnTo>
                    <a:pt x="2604" y="1086"/>
                  </a:lnTo>
                  <a:lnTo>
                    <a:pt x="2604" y="1072"/>
                  </a:lnTo>
                  <a:lnTo>
                    <a:pt x="2604" y="1058"/>
                  </a:lnTo>
                  <a:lnTo>
                    <a:pt x="2602" y="1042"/>
                  </a:lnTo>
                  <a:lnTo>
                    <a:pt x="2602" y="1042"/>
                  </a:lnTo>
                  <a:lnTo>
                    <a:pt x="2620" y="1042"/>
                  </a:lnTo>
                  <a:lnTo>
                    <a:pt x="2620" y="1042"/>
                  </a:lnTo>
                  <a:lnTo>
                    <a:pt x="2620" y="1070"/>
                  </a:lnTo>
                  <a:lnTo>
                    <a:pt x="2624" y="1094"/>
                  </a:lnTo>
                  <a:lnTo>
                    <a:pt x="2626" y="1118"/>
                  </a:lnTo>
                  <a:lnTo>
                    <a:pt x="2628" y="1144"/>
                  </a:lnTo>
                  <a:lnTo>
                    <a:pt x="2628" y="1144"/>
                  </a:lnTo>
                  <a:lnTo>
                    <a:pt x="2622" y="1150"/>
                  </a:lnTo>
                  <a:lnTo>
                    <a:pt x="2616" y="1154"/>
                  </a:lnTo>
                  <a:lnTo>
                    <a:pt x="2600" y="1162"/>
                  </a:lnTo>
                  <a:lnTo>
                    <a:pt x="2586" y="1172"/>
                  </a:lnTo>
                  <a:lnTo>
                    <a:pt x="2578" y="1176"/>
                  </a:lnTo>
                  <a:lnTo>
                    <a:pt x="2572" y="1184"/>
                  </a:lnTo>
                  <a:lnTo>
                    <a:pt x="2572" y="1184"/>
                  </a:lnTo>
                  <a:close/>
                  <a:moveTo>
                    <a:pt x="2590" y="922"/>
                  </a:moveTo>
                  <a:lnTo>
                    <a:pt x="2590" y="922"/>
                  </a:lnTo>
                  <a:lnTo>
                    <a:pt x="2610" y="972"/>
                  </a:lnTo>
                  <a:lnTo>
                    <a:pt x="2610" y="972"/>
                  </a:lnTo>
                  <a:lnTo>
                    <a:pt x="2604" y="968"/>
                  </a:lnTo>
                  <a:lnTo>
                    <a:pt x="2600" y="964"/>
                  </a:lnTo>
                  <a:lnTo>
                    <a:pt x="2596" y="952"/>
                  </a:lnTo>
                  <a:lnTo>
                    <a:pt x="2592" y="938"/>
                  </a:lnTo>
                  <a:lnTo>
                    <a:pt x="2590" y="922"/>
                  </a:lnTo>
                  <a:lnTo>
                    <a:pt x="2590" y="922"/>
                  </a:lnTo>
                  <a:close/>
                  <a:moveTo>
                    <a:pt x="2200" y="1564"/>
                  </a:moveTo>
                  <a:lnTo>
                    <a:pt x="2200" y="1564"/>
                  </a:lnTo>
                  <a:lnTo>
                    <a:pt x="2204" y="1562"/>
                  </a:lnTo>
                  <a:lnTo>
                    <a:pt x="2208" y="1564"/>
                  </a:lnTo>
                  <a:lnTo>
                    <a:pt x="2214" y="1568"/>
                  </a:lnTo>
                  <a:lnTo>
                    <a:pt x="2218" y="1568"/>
                  </a:lnTo>
                  <a:lnTo>
                    <a:pt x="2220" y="1568"/>
                  </a:lnTo>
                  <a:lnTo>
                    <a:pt x="2222" y="1564"/>
                  </a:lnTo>
                  <a:lnTo>
                    <a:pt x="2222" y="1558"/>
                  </a:lnTo>
                  <a:lnTo>
                    <a:pt x="2222" y="1558"/>
                  </a:lnTo>
                  <a:lnTo>
                    <a:pt x="2224" y="1560"/>
                  </a:lnTo>
                  <a:lnTo>
                    <a:pt x="2226" y="1560"/>
                  </a:lnTo>
                  <a:lnTo>
                    <a:pt x="2228" y="1564"/>
                  </a:lnTo>
                  <a:lnTo>
                    <a:pt x="2232" y="1568"/>
                  </a:lnTo>
                  <a:lnTo>
                    <a:pt x="2234" y="1570"/>
                  </a:lnTo>
                  <a:lnTo>
                    <a:pt x="2238" y="1568"/>
                  </a:lnTo>
                  <a:lnTo>
                    <a:pt x="2238" y="1568"/>
                  </a:lnTo>
                  <a:lnTo>
                    <a:pt x="2238" y="1574"/>
                  </a:lnTo>
                  <a:lnTo>
                    <a:pt x="2238" y="1578"/>
                  </a:lnTo>
                  <a:lnTo>
                    <a:pt x="2244" y="1588"/>
                  </a:lnTo>
                  <a:lnTo>
                    <a:pt x="2250" y="1596"/>
                  </a:lnTo>
                  <a:lnTo>
                    <a:pt x="2256" y="1604"/>
                  </a:lnTo>
                  <a:lnTo>
                    <a:pt x="2256" y="1604"/>
                  </a:lnTo>
                  <a:lnTo>
                    <a:pt x="2262" y="1612"/>
                  </a:lnTo>
                  <a:lnTo>
                    <a:pt x="2270" y="1622"/>
                  </a:lnTo>
                  <a:lnTo>
                    <a:pt x="2290" y="1638"/>
                  </a:lnTo>
                  <a:lnTo>
                    <a:pt x="2290" y="1638"/>
                  </a:lnTo>
                  <a:lnTo>
                    <a:pt x="2290" y="1648"/>
                  </a:lnTo>
                  <a:lnTo>
                    <a:pt x="2292" y="1656"/>
                  </a:lnTo>
                  <a:lnTo>
                    <a:pt x="2298" y="1674"/>
                  </a:lnTo>
                  <a:lnTo>
                    <a:pt x="2302" y="1688"/>
                  </a:lnTo>
                  <a:lnTo>
                    <a:pt x="2300" y="1696"/>
                  </a:lnTo>
                  <a:lnTo>
                    <a:pt x="2298" y="1704"/>
                  </a:lnTo>
                  <a:lnTo>
                    <a:pt x="2298" y="1704"/>
                  </a:lnTo>
                  <a:lnTo>
                    <a:pt x="2292" y="1706"/>
                  </a:lnTo>
                  <a:lnTo>
                    <a:pt x="2286" y="1704"/>
                  </a:lnTo>
                  <a:lnTo>
                    <a:pt x="2280" y="1702"/>
                  </a:lnTo>
                  <a:lnTo>
                    <a:pt x="2276" y="1696"/>
                  </a:lnTo>
                  <a:lnTo>
                    <a:pt x="2264" y="1686"/>
                  </a:lnTo>
                  <a:lnTo>
                    <a:pt x="2258" y="1682"/>
                  </a:lnTo>
                  <a:lnTo>
                    <a:pt x="2252" y="1678"/>
                  </a:lnTo>
                  <a:lnTo>
                    <a:pt x="2252" y="1678"/>
                  </a:lnTo>
                  <a:lnTo>
                    <a:pt x="2252" y="1666"/>
                  </a:lnTo>
                  <a:lnTo>
                    <a:pt x="2252" y="1656"/>
                  </a:lnTo>
                  <a:lnTo>
                    <a:pt x="2250" y="1648"/>
                  </a:lnTo>
                  <a:lnTo>
                    <a:pt x="2246" y="1640"/>
                  </a:lnTo>
                  <a:lnTo>
                    <a:pt x="2238" y="1628"/>
                  </a:lnTo>
                  <a:lnTo>
                    <a:pt x="2228" y="1618"/>
                  </a:lnTo>
                  <a:lnTo>
                    <a:pt x="2218" y="1608"/>
                  </a:lnTo>
                  <a:lnTo>
                    <a:pt x="2210" y="1596"/>
                  </a:lnTo>
                  <a:lnTo>
                    <a:pt x="2206" y="1590"/>
                  </a:lnTo>
                  <a:lnTo>
                    <a:pt x="2202" y="1582"/>
                  </a:lnTo>
                  <a:lnTo>
                    <a:pt x="2200" y="1574"/>
                  </a:lnTo>
                  <a:lnTo>
                    <a:pt x="2200" y="1564"/>
                  </a:lnTo>
                  <a:lnTo>
                    <a:pt x="2200" y="1564"/>
                  </a:lnTo>
                  <a:close/>
                  <a:moveTo>
                    <a:pt x="2054" y="1504"/>
                  </a:moveTo>
                  <a:lnTo>
                    <a:pt x="2054" y="1504"/>
                  </a:lnTo>
                  <a:lnTo>
                    <a:pt x="2068" y="1518"/>
                  </a:lnTo>
                  <a:lnTo>
                    <a:pt x="2072" y="1528"/>
                  </a:lnTo>
                  <a:lnTo>
                    <a:pt x="2076" y="1538"/>
                  </a:lnTo>
                  <a:lnTo>
                    <a:pt x="2076" y="1538"/>
                  </a:lnTo>
                  <a:lnTo>
                    <a:pt x="2072" y="1540"/>
                  </a:lnTo>
                  <a:lnTo>
                    <a:pt x="2070" y="1542"/>
                  </a:lnTo>
                  <a:lnTo>
                    <a:pt x="2066" y="1548"/>
                  </a:lnTo>
                  <a:lnTo>
                    <a:pt x="2062" y="1552"/>
                  </a:lnTo>
                  <a:lnTo>
                    <a:pt x="2058" y="1554"/>
                  </a:lnTo>
                  <a:lnTo>
                    <a:pt x="2054" y="1554"/>
                  </a:lnTo>
                  <a:lnTo>
                    <a:pt x="2054" y="1554"/>
                  </a:lnTo>
                  <a:lnTo>
                    <a:pt x="2050" y="1548"/>
                  </a:lnTo>
                  <a:lnTo>
                    <a:pt x="2048" y="1544"/>
                  </a:lnTo>
                  <a:lnTo>
                    <a:pt x="2048" y="1540"/>
                  </a:lnTo>
                  <a:lnTo>
                    <a:pt x="2050" y="1534"/>
                  </a:lnTo>
                  <a:lnTo>
                    <a:pt x="2054" y="1522"/>
                  </a:lnTo>
                  <a:lnTo>
                    <a:pt x="2056" y="1514"/>
                  </a:lnTo>
                  <a:lnTo>
                    <a:pt x="2054" y="1504"/>
                  </a:lnTo>
                  <a:lnTo>
                    <a:pt x="2054" y="1504"/>
                  </a:lnTo>
                  <a:close/>
                  <a:moveTo>
                    <a:pt x="1738" y="1910"/>
                  </a:moveTo>
                  <a:lnTo>
                    <a:pt x="1738" y="1910"/>
                  </a:lnTo>
                  <a:lnTo>
                    <a:pt x="1732" y="1912"/>
                  </a:lnTo>
                  <a:lnTo>
                    <a:pt x="1730" y="1916"/>
                  </a:lnTo>
                  <a:lnTo>
                    <a:pt x="1730" y="1920"/>
                  </a:lnTo>
                  <a:lnTo>
                    <a:pt x="1730" y="1920"/>
                  </a:lnTo>
                  <a:lnTo>
                    <a:pt x="1730" y="1944"/>
                  </a:lnTo>
                  <a:lnTo>
                    <a:pt x="1730" y="1944"/>
                  </a:lnTo>
                  <a:lnTo>
                    <a:pt x="1722" y="1960"/>
                  </a:lnTo>
                  <a:lnTo>
                    <a:pt x="1720" y="1972"/>
                  </a:lnTo>
                  <a:lnTo>
                    <a:pt x="1716" y="1984"/>
                  </a:lnTo>
                  <a:lnTo>
                    <a:pt x="1712" y="2000"/>
                  </a:lnTo>
                  <a:lnTo>
                    <a:pt x="1712" y="2000"/>
                  </a:lnTo>
                  <a:lnTo>
                    <a:pt x="1702" y="1998"/>
                  </a:lnTo>
                  <a:lnTo>
                    <a:pt x="1694" y="2000"/>
                  </a:lnTo>
                  <a:lnTo>
                    <a:pt x="1686" y="2004"/>
                  </a:lnTo>
                  <a:lnTo>
                    <a:pt x="1678" y="2004"/>
                  </a:lnTo>
                  <a:lnTo>
                    <a:pt x="1678" y="2004"/>
                  </a:lnTo>
                  <a:lnTo>
                    <a:pt x="1674" y="1998"/>
                  </a:lnTo>
                  <a:lnTo>
                    <a:pt x="1670" y="1990"/>
                  </a:lnTo>
                  <a:lnTo>
                    <a:pt x="1668" y="1976"/>
                  </a:lnTo>
                  <a:lnTo>
                    <a:pt x="1668" y="1960"/>
                  </a:lnTo>
                  <a:lnTo>
                    <a:pt x="1668" y="1952"/>
                  </a:lnTo>
                  <a:lnTo>
                    <a:pt x="1664" y="1944"/>
                  </a:lnTo>
                  <a:lnTo>
                    <a:pt x="1664" y="1944"/>
                  </a:lnTo>
                  <a:lnTo>
                    <a:pt x="1670" y="1938"/>
                  </a:lnTo>
                  <a:lnTo>
                    <a:pt x="1672" y="1930"/>
                  </a:lnTo>
                  <a:lnTo>
                    <a:pt x="1678" y="1914"/>
                  </a:lnTo>
                  <a:lnTo>
                    <a:pt x="1678" y="1914"/>
                  </a:lnTo>
                  <a:lnTo>
                    <a:pt x="1678" y="1904"/>
                  </a:lnTo>
                  <a:lnTo>
                    <a:pt x="1676" y="1898"/>
                  </a:lnTo>
                  <a:lnTo>
                    <a:pt x="1674" y="1890"/>
                  </a:lnTo>
                  <a:lnTo>
                    <a:pt x="1674" y="1880"/>
                  </a:lnTo>
                  <a:lnTo>
                    <a:pt x="1674" y="1880"/>
                  </a:lnTo>
                  <a:lnTo>
                    <a:pt x="1682" y="1868"/>
                  </a:lnTo>
                  <a:lnTo>
                    <a:pt x="1690" y="1858"/>
                  </a:lnTo>
                  <a:lnTo>
                    <a:pt x="1700" y="1850"/>
                  </a:lnTo>
                  <a:lnTo>
                    <a:pt x="1712" y="1844"/>
                  </a:lnTo>
                  <a:lnTo>
                    <a:pt x="1712" y="1844"/>
                  </a:lnTo>
                  <a:lnTo>
                    <a:pt x="1714" y="1830"/>
                  </a:lnTo>
                  <a:lnTo>
                    <a:pt x="1718" y="1816"/>
                  </a:lnTo>
                  <a:lnTo>
                    <a:pt x="1730" y="1794"/>
                  </a:lnTo>
                  <a:lnTo>
                    <a:pt x="1730" y="1794"/>
                  </a:lnTo>
                  <a:lnTo>
                    <a:pt x="1734" y="1794"/>
                  </a:lnTo>
                  <a:lnTo>
                    <a:pt x="1738" y="1798"/>
                  </a:lnTo>
                  <a:lnTo>
                    <a:pt x="1738" y="1804"/>
                  </a:lnTo>
                  <a:lnTo>
                    <a:pt x="1738" y="1810"/>
                  </a:lnTo>
                  <a:lnTo>
                    <a:pt x="1740" y="1824"/>
                  </a:lnTo>
                  <a:lnTo>
                    <a:pt x="1742" y="1828"/>
                  </a:lnTo>
                  <a:lnTo>
                    <a:pt x="1746" y="1828"/>
                  </a:lnTo>
                  <a:lnTo>
                    <a:pt x="1746" y="1828"/>
                  </a:lnTo>
                  <a:lnTo>
                    <a:pt x="1746" y="1842"/>
                  </a:lnTo>
                  <a:lnTo>
                    <a:pt x="1744" y="1854"/>
                  </a:lnTo>
                  <a:lnTo>
                    <a:pt x="1738" y="1874"/>
                  </a:lnTo>
                  <a:lnTo>
                    <a:pt x="1736" y="1892"/>
                  </a:lnTo>
                  <a:lnTo>
                    <a:pt x="1736" y="1900"/>
                  </a:lnTo>
                  <a:lnTo>
                    <a:pt x="1738" y="1910"/>
                  </a:lnTo>
                  <a:lnTo>
                    <a:pt x="1738" y="1910"/>
                  </a:lnTo>
                  <a:close/>
                  <a:moveTo>
                    <a:pt x="772" y="2364"/>
                  </a:moveTo>
                  <a:lnTo>
                    <a:pt x="772" y="2364"/>
                  </a:lnTo>
                  <a:lnTo>
                    <a:pt x="772" y="2360"/>
                  </a:lnTo>
                  <a:lnTo>
                    <a:pt x="774" y="2356"/>
                  </a:lnTo>
                  <a:lnTo>
                    <a:pt x="778" y="2352"/>
                  </a:lnTo>
                  <a:lnTo>
                    <a:pt x="782" y="2352"/>
                  </a:lnTo>
                  <a:lnTo>
                    <a:pt x="784" y="2352"/>
                  </a:lnTo>
                  <a:lnTo>
                    <a:pt x="788" y="2354"/>
                  </a:lnTo>
                  <a:lnTo>
                    <a:pt x="790" y="2358"/>
                  </a:lnTo>
                  <a:lnTo>
                    <a:pt x="790" y="2364"/>
                  </a:lnTo>
                  <a:lnTo>
                    <a:pt x="790" y="2364"/>
                  </a:lnTo>
                  <a:lnTo>
                    <a:pt x="772" y="2364"/>
                  </a:lnTo>
                  <a:lnTo>
                    <a:pt x="772" y="2364"/>
                  </a:lnTo>
                  <a:close/>
                  <a:moveTo>
                    <a:pt x="934" y="732"/>
                  </a:moveTo>
                  <a:lnTo>
                    <a:pt x="934" y="732"/>
                  </a:lnTo>
                  <a:lnTo>
                    <a:pt x="928" y="736"/>
                  </a:lnTo>
                  <a:lnTo>
                    <a:pt x="924" y="742"/>
                  </a:lnTo>
                  <a:lnTo>
                    <a:pt x="918" y="758"/>
                  </a:lnTo>
                  <a:lnTo>
                    <a:pt x="918" y="758"/>
                  </a:lnTo>
                  <a:lnTo>
                    <a:pt x="914" y="758"/>
                  </a:lnTo>
                  <a:lnTo>
                    <a:pt x="910" y="756"/>
                  </a:lnTo>
                  <a:lnTo>
                    <a:pt x="906" y="748"/>
                  </a:lnTo>
                  <a:lnTo>
                    <a:pt x="902" y="742"/>
                  </a:lnTo>
                  <a:lnTo>
                    <a:pt x="900" y="738"/>
                  </a:lnTo>
                  <a:lnTo>
                    <a:pt x="896" y="738"/>
                  </a:lnTo>
                  <a:lnTo>
                    <a:pt x="896" y="738"/>
                  </a:lnTo>
                  <a:lnTo>
                    <a:pt x="866" y="738"/>
                  </a:lnTo>
                  <a:lnTo>
                    <a:pt x="866" y="738"/>
                  </a:lnTo>
                  <a:lnTo>
                    <a:pt x="860" y="724"/>
                  </a:lnTo>
                  <a:lnTo>
                    <a:pt x="856" y="708"/>
                  </a:lnTo>
                  <a:lnTo>
                    <a:pt x="854" y="692"/>
                  </a:lnTo>
                  <a:lnTo>
                    <a:pt x="854" y="676"/>
                  </a:lnTo>
                  <a:lnTo>
                    <a:pt x="854" y="660"/>
                  </a:lnTo>
                  <a:lnTo>
                    <a:pt x="850" y="646"/>
                  </a:lnTo>
                  <a:lnTo>
                    <a:pt x="846" y="632"/>
                  </a:lnTo>
                  <a:lnTo>
                    <a:pt x="842" y="628"/>
                  </a:lnTo>
                  <a:lnTo>
                    <a:pt x="836" y="622"/>
                  </a:lnTo>
                  <a:lnTo>
                    <a:pt x="836" y="622"/>
                  </a:lnTo>
                  <a:lnTo>
                    <a:pt x="836" y="618"/>
                  </a:lnTo>
                  <a:lnTo>
                    <a:pt x="838" y="614"/>
                  </a:lnTo>
                  <a:lnTo>
                    <a:pt x="844" y="606"/>
                  </a:lnTo>
                  <a:lnTo>
                    <a:pt x="848" y="602"/>
                  </a:lnTo>
                  <a:lnTo>
                    <a:pt x="848" y="600"/>
                  </a:lnTo>
                  <a:lnTo>
                    <a:pt x="844" y="598"/>
                  </a:lnTo>
                  <a:lnTo>
                    <a:pt x="844" y="598"/>
                  </a:lnTo>
                  <a:lnTo>
                    <a:pt x="852" y="590"/>
                  </a:lnTo>
                  <a:lnTo>
                    <a:pt x="860" y="584"/>
                  </a:lnTo>
                  <a:lnTo>
                    <a:pt x="874" y="572"/>
                  </a:lnTo>
                  <a:lnTo>
                    <a:pt x="874" y="572"/>
                  </a:lnTo>
                  <a:lnTo>
                    <a:pt x="872" y="566"/>
                  </a:lnTo>
                  <a:lnTo>
                    <a:pt x="866" y="562"/>
                  </a:lnTo>
                  <a:lnTo>
                    <a:pt x="854" y="556"/>
                  </a:lnTo>
                  <a:lnTo>
                    <a:pt x="848" y="554"/>
                  </a:lnTo>
                  <a:lnTo>
                    <a:pt x="842" y="550"/>
                  </a:lnTo>
                  <a:lnTo>
                    <a:pt x="838" y="544"/>
                  </a:lnTo>
                  <a:lnTo>
                    <a:pt x="836" y="538"/>
                  </a:lnTo>
                  <a:lnTo>
                    <a:pt x="836" y="538"/>
                  </a:lnTo>
                  <a:lnTo>
                    <a:pt x="846" y="538"/>
                  </a:lnTo>
                  <a:lnTo>
                    <a:pt x="854" y="536"/>
                  </a:lnTo>
                  <a:lnTo>
                    <a:pt x="858" y="534"/>
                  </a:lnTo>
                  <a:lnTo>
                    <a:pt x="860" y="532"/>
                  </a:lnTo>
                  <a:lnTo>
                    <a:pt x="862" y="528"/>
                  </a:lnTo>
                  <a:lnTo>
                    <a:pt x="862" y="522"/>
                  </a:lnTo>
                  <a:lnTo>
                    <a:pt x="862" y="522"/>
                  </a:lnTo>
                  <a:lnTo>
                    <a:pt x="858" y="518"/>
                  </a:lnTo>
                  <a:lnTo>
                    <a:pt x="856" y="516"/>
                  </a:lnTo>
                  <a:lnTo>
                    <a:pt x="852" y="518"/>
                  </a:lnTo>
                  <a:lnTo>
                    <a:pt x="850" y="522"/>
                  </a:lnTo>
                  <a:lnTo>
                    <a:pt x="846" y="526"/>
                  </a:lnTo>
                  <a:lnTo>
                    <a:pt x="842" y="528"/>
                  </a:lnTo>
                  <a:lnTo>
                    <a:pt x="838" y="528"/>
                  </a:lnTo>
                  <a:lnTo>
                    <a:pt x="832" y="528"/>
                  </a:lnTo>
                  <a:lnTo>
                    <a:pt x="832" y="528"/>
                  </a:lnTo>
                  <a:lnTo>
                    <a:pt x="832" y="516"/>
                  </a:lnTo>
                  <a:lnTo>
                    <a:pt x="832" y="508"/>
                  </a:lnTo>
                  <a:lnTo>
                    <a:pt x="836" y="492"/>
                  </a:lnTo>
                  <a:lnTo>
                    <a:pt x="836" y="492"/>
                  </a:lnTo>
                  <a:lnTo>
                    <a:pt x="832" y="484"/>
                  </a:lnTo>
                  <a:lnTo>
                    <a:pt x="828" y="474"/>
                  </a:lnTo>
                  <a:lnTo>
                    <a:pt x="826" y="462"/>
                  </a:lnTo>
                  <a:lnTo>
                    <a:pt x="828" y="448"/>
                  </a:lnTo>
                  <a:lnTo>
                    <a:pt x="828" y="448"/>
                  </a:lnTo>
                  <a:lnTo>
                    <a:pt x="810" y="448"/>
                  </a:lnTo>
                  <a:lnTo>
                    <a:pt x="798" y="446"/>
                  </a:lnTo>
                  <a:lnTo>
                    <a:pt x="786" y="440"/>
                  </a:lnTo>
                  <a:lnTo>
                    <a:pt x="776" y="432"/>
                  </a:lnTo>
                  <a:lnTo>
                    <a:pt x="776" y="432"/>
                  </a:lnTo>
                  <a:lnTo>
                    <a:pt x="772" y="432"/>
                  </a:lnTo>
                  <a:lnTo>
                    <a:pt x="770" y="432"/>
                  </a:lnTo>
                  <a:lnTo>
                    <a:pt x="766" y="438"/>
                  </a:lnTo>
                  <a:lnTo>
                    <a:pt x="762" y="442"/>
                  </a:lnTo>
                  <a:lnTo>
                    <a:pt x="760" y="442"/>
                  </a:lnTo>
                  <a:lnTo>
                    <a:pt x="754" y="442"/>
                  </a:lnTo>
                  <a:lnTo>
                    <a:pt x="754" y="442"/>
                  </a:lnTo>
                  <a:lnTo>
                    <a:pt x="744" y="438"/>
                  </a:lnTo>
                  <a:lnTo>
                    <a:pt x="734" y="432"/>
                  </a:lnTo>
                  <a:lnTo>
                    <a:pt x="726" y="424"/>
                  </a:lnTo>
                  <a:lnTo>
                    <a:pt x="722" y="418"/>
                  </a:lnTo>
                  <a:lnTo>
                    <a:pt x="720" y="412"/>
                  </a:lnTo>
                  <a:lnTo>
                    <a:pt x="720" y="412"/>
                  </a:lnTo>
                  <a:lnTo>
                    <a:pt x="726" y="410"/>
                  </a:lnTo>
                  <a:lnTo>
                    <a:pt x="732" y="408"/>
                  </a:lnTo>
                  <a:lnTo>
                    <a:pt x="746" y="406"/>
                  </a:lnTo>
                  <a:lnTo>
                    <a:pt x="762" y="408"/>
                  </a:lnTo>
                  <a:lnTo>
                    <a:pt x="776" y="408"/>
                  </a:lnTo>
                  <a:lnTo>
                    <a:pt x="776" y="408"/>
                  </a:lnTo>
                  <a:lnTo>
                    <a:pt x="776" y="398"/>
                  </a:lnTo>
                  <a:lnTo>
                    <a:pt x="772" y="394"/>
                  </a:lnTo>
                  <a:lnTo>
                    <a:pt x="770" y="392"/>
                  </a:lnTo>
                  <a:lnTo>
                    <a:pt x="764" y="394"/>
                  </a:lnTo>
                  <a:lnTo>
                    <a:pt x="756" y="398"/>
                  </a:lnTo>
                  <a:lnTo>
                    <a:pt x="746" y="402"/>
                  </a:lnTo>
                  <a:lnTo>
                    <a:pt x="746" y="402"/>
                  </a:lnTo>
                  <a:lnTo>
                    <a:pt x="746" y="398"/>
                  </a:lnTo>
                  <a:lnTo>
                    <a:pt x="744" y="394"/>
                  </a:lnTo>
                  <a:lnTo>
                    <a:pt x="740" y="392"/>
                  </a:lnTo>
                  <a:lnTo>
                    <a:pt x="736" y="392"/>
                  </a:lnTo>
                  <a:lnTo>
                    <a:pt x="732" y="392"/>
                  </a:lnTo>
                  <a:lnTo>
                    <a:pt x="728" y="394"/>
                  </a:lnTo>
                  <a:lnTo>
                    <a:pt x="726" y="398"/>
                  </a:lnTo>
                  <a:lnTo>
                    <a:pt x="724" y="402"/>
                  </a:lnTo>
                  <a:lnTo>
                    <a:pt x="724" y="402"/>
                  </a:lnTo>
                  <a:lnTo>
                    <a:pt x="720" y="400"/>
                  </a:lnTo>
                  <a:lnTo>
                    <a:pt x="716" y="394"/>
                  </a:lnTo>
                  <a:lnTo>
                    <a:pt x="712" y="392"/>
                  </a:lnTo>
                  <a:lnTo>
                    <a:pt x="708" y="392"/>
                  </a:lnTo>
                  <a:lnTo>
                    <a:pt x="704" y="392"/>
                  </a:lnTo>
                  <a:lnTo>
                    <a:pt x="704" y="392"/>
                  </a:lnTo>
                  <a:lnTo>
                    <a:pt x="706" y="386"/>
                  </a:lnTo>
                  <a:lnTo>
                    <a:pt x="710" y="380"/>
                  </a:lnTo>
                  <a:lnTo>
                    <a:pt x="712" y="376"/>
                  </a:lnTo>
                  <a:lnTo>
                    <a:pt x="716" y="374"/>
                  </a:lnTo>
                  <a:lnTo>
                    <a:pt x="726" y="374"/>
                  </a:lnTo>
                  <a:lnTo>
                    <a:pt x="734" y="378"/>
                  </a:lnTo>
                  <a:lnTo>
                    <a:pt x="734" y="378"/>
                  </a:lnTo>
                  <a:lnTo>
                    <a:pt x="738" y="372"/>
                  </a:lnTo>
                  <a:lnTo>
                    <a:pt x="744" y="370"/>
                  </a:lnTo>
                  <a:lnTo>
                    <a:pt x="756" y="364"/>
                  </a:lnTo>
                  <a:lnTo>
                    <a:pt x="770" y="360"/>
                  </a:lnTo>
                  <a:lnTo>
                    <a:pt x="776" y="356"/>
                  </a:lnTo>
                  <a:lnTo>
                    <a:pt x="780" y="352"/>
                  </a:lnTo>
                  <a:lnTo>
                    <a:pt x="780" y="352"/>
                  </a:lnTo>
                  <a:lnTo>
                    <a:pt x="780" y="348"/>
                  </a:lnTo>
                  <a:lnTo>
                    <a:pt x="778" y="344"/>
                  </a:lnTo>
                  <a:lnTo>
                    <a:pt x="772" y="342"/>
                  </a:lnTo>
                  <a:lnTo>
                    <a:pt x="768" y="342"/>
                  </a:lnTo>
                  <a:lnTo>
                    <a:pt x="764" y="340"/>
                  </a:lnTo>
                  <a:lnTo>
                    <a:pt x="764" y="338"/>
                  </a:lnTo>
                  <a:lnTo>
                    <a:pt x="764" y="332"/>
                  </a:lnTo>
                  <a:lnTo>
                    <a:pt x="764" y="332"/>
                  </a:lnTo>
                  <a:lnTo>
                    <a:pt x="778" y="328"/>
                  </a:lnTo>
                  <a:lnTo>
                    <a:pt x="792" y="324"/>
                  </a:lnTo>
                  <a:lnTo>
                    <a:pt x="818" y="310"/>
                  </a:lnTo>
                  <a:lnTo>
                    <a:pt x="842" y="296"/>
                  </a:lnTo>
                  <a:lnTo>
                    <a:pt x="856" y="290"/>
                  </a:lnTo>
                  <a:lnTo>
                    <a:pt x="870" y="286"/>
                  </a:lnTo>
                  <a:lnTo>
                    <a:pt x="870" y="286"/>
                  </a:lnTo>
                  <a:lnTo>
                    <a:pt x="880" y="290"/>
                  </a:lnTo>
                  <a:lnTo>
                    <a:pt x="890" y="290"/>
                  </a:lnTo>
                  <a:lnTo>
                    <a:pt x="908" y="290"/>
                  </a:lnTo>
                  <a:lnTo>
                    <a:pt x="926" y="290"/>
                  </a:lnTo>
                  <a:lnTo>
                    <a:pt x="948" y="292"/>
                  </a:lnTo>
                  <a:lnTo>
                    <a:pt x="948" y="292"/>
                  </a:lnTo>
                  <a:lnTo>
                    <a:pt x="950" y="290"/>
                  </a:lnTo>
                  <a:lnTo>
                    <a:pt x="950" y="286"/>
                  </a:lnTo>
                  <a:lnTo>
                    <a:pt x="948" y="278"/>
                  </a:lnTo>
                  <a:lnTo>
                    <a:pt x="944" y="266"/>
                  </a:lnTo>
                  <a:lnTo>
                    <a:pt x="944" y="256"/>
                  </a:lnTo>
                  <a:lnTo>
                    <a:pt x="944" y="256"/>
                  </a:lnTo>
                  <a:lnTo>
                    <a:pt x="946" y="252"/>
                  </a:lnTo>
                  <a:lnTo>
                    <a:pt x="952" y="250"/>
                  </a:lnTo>
                  <a:lnTo>
                    <a:pt x="964" y="246"/>
                  </a:lnTo>
                  <a:lnTo>
                    <a:pt x="994" y="246"/>
                  </a:lnTo>
                  <a:lnTo>
                    <a:pt x="994" y="246"/>
                  </a:lnTo>
                  <a:lnTo>
                    <a:pt x="1002" y="244"/>
                  </a:lnTo>
                  <a:lnTo>
                    <a:pt x="1012" y="242"/>
                  </a:lnTo>
                  <a:lnTo>
                    <a:pt x="1034" y="242"/>
                  </a:lnTo>
                  <a:lnTo>
                    <a:pt x="1054" y="242"/>
                  </a:lnTo>
                  <a:lnTo>
                    <a:pt x="1064" y="240"/>
                  </a:lnTo>
                  <a:lnTo>
                    <a:pt x="1072" y="236"/>
                  </a:lnTo>
                  <a:lnTo>
                    <a:pt x="1072" y="236"/>
                  </a:lnTo>
                  <a:lnTo>
                    <a:pt x="1084" y="240"/>
                  </a:lnTo>
                  <a:lnTo>
                    <a:pt x="1090" y="242"/>
                  </a:lnTo>
                  <a:lnTo>
                    <a:pt x="1094" y="246"/>
                  </a:lnTo>
                  <a:lnTo>
                    <a:pt x="1094" y="246"/>
                  </a:lnTo>
                  <a:lnTo>
                    <a:pt x="1096" y="242"/>
                  </a:lnTo>
                  <a:lnTo>
                    <a:pt x="1100" y="240"/>
                  </a:lnTo>
                  <a:lnTo>
                    <a:pt x="1104" y="240"/>
                  </a:lnTo>
                  <a:lnTo>
                    <a:pt x="1110" y="240"/>
                  </a:lnTo>
                  <a:lnTo>
                    <a:pt x="1120" y="242"/>
                  </a:lnTo>
                  <a:lnTo>
                    <a:pt x="1132" y="246"/>
                  </a:lnTo>
                  <a:lnTo>
                    <a:pt x="1132" y="246"/>
                  </a:lnTo>
                  <a:lnTo>
                    <a:pt x="1148" y="246"/>
                  </a:lnTo>
                  <a:lnTo>
                    <a:pt x="1162" y="248"/>
                  </a:lnTo>
                  <a:lnTo>
                    <a:pt x="1174" y="252"/>
                  </a:lnTo>
                  <a:lnTo>
                    <a:pt x="1180" y="256"/>
                  </a:lnTo>
                  <a:lnTo>
                    <a:pt x="1182" y="262"/>
                  </a:lnTo>
                  <a:lnTo>
                    <a:pt x="1182" y="262"/>
                  </a:lnTo>
                  <a:lnTo>
                    <a:pt x="1180" y="268"/>
                  </a:lnTo>
                  <a:lnTo>
                    <a:pt x="1174" y="274"/>
                  </a:lnTo>
                  <a:lnTo>
                    <a:pt x="1168" y="276"/>
                  </a:lnTo>
                  <a:lnTo>
                    <a:pt x="1160" y="278"/>
                  </a:lnTo>
                  <a:lnTo>
                    <a:pt x="1154" y="280"/>
                  </a:lnTo>
                  <a:lnTo>
                    <a:pt x="1148" y="284"/>
                  </a:lnTo>
                  <a:lnTo>
                    <a:pt x="1142" y="290"/>
                  </a:lnTo>
                  <a:lnTo>
                    <a:pt x="1140" y="298"/>
                  </a:lnTo>
                  <a:lnTo>
                    <a:pt x="1140" y="298"/>
                  </a:lnTo>
                  <a:lnTo>
                    <a:pt x="1144" y="298"/>
                  </a:lnTo>
                  <a:lnTo>
                    <a:pt x="1148" y="298"/>
                  </a:lnTo>
                  <a:lnTo>
                    <a:pt x="1160" y="294"/>
                  </a:lnTo>
                  <a:lnTo>
                    <a:pt x="1174" y="288"/>
                  </a:lnTo>
                  <a:lnTo>
                    <a:pt x="1180" y="286"/>
                  </a:lnTo>
                  <a:lnTo>
                    <a:pt x="1188" y="286"/>
                  </a:lnTo>
                  <a:lnTo>
                    <a:pt x="1188" y="286"/>
                  </a:lnTo>
                  <a:lnTo>
                    <a:pt x="1192" y="286"/>
                  </a:lnTo>
                  <a:lnTo>
                    <a:pt x="1194" y="288"/>
                  </a:lnTo>
                  <a:lnTo>
                    <a:pt x="1200" y="294"/>
                  </a:lnTo>
                  <a:lnTo>
                    <a:pt x="1202" y="298"/>
                  </a:lnTo>
                  <a:lnTo>
                    <a:pt x="1206" y="300"/>
                  </a:lnTo>
                  <a:lnTo>
                    <a:pt x="1208" y="302"/>
                  </a:lnTo>
                  <a:lnTo>
                    <a:pt x="1208" y="302"/>
                  </a:lnTo>
                  <a:lnTo>
                    <a:pt x="1210" y="304"/>
                  </a:lnTo>
                  <a:lnTo>
                    <a:pt x="1214" y="306"/>
                  </a:lnTo>
                  <a:lnTo>
                    <a:pt x="1222" y="306"/>
                  </a:lnTo>
                  <a:lnTo>
                    <a:pt x="1226" y="306"/>
                  </a:lnTo>
                  <a:lnTo>
                    <a:pt x="1228" y="308"/>
                  </a:lnTo>
                  <a:lnTo>
                    <a:pt x="1230" y="312"/>
                  </a:lnTo>
                  <a:lnTo>
                    <a:pt x="1230" y="316"/>
                  </a:lnTo>
                  <a:lnTo>
                    <a:pt x="1230" y="316"/>
                  </a:lnTo>
                  <a:lnTo>
                    <a:pt x="1230" y="322"/>
                  </a:lnTo>
                  <a:lnTo>
                    <a:pt x="1228" y="326"/>
                  </a:lnTo>
                  <a:lnTo>
                    <a:pt x="1224" y="328"/>
                  </a:lnTo>
                  <a:lnTo>
                    <a:pt x="1218" y="328"/>
                  </a:lnTo>
                  <a:lnTo>
                    <a:pt x="1206" y="326"/>
                  </a:lnTo>
                  <a:lnTo>
                    <a:pt x="1200" y="326"/>
                  </a:lnTo>
                  <a:lnTo>
                    <a:pt x="1196" y="328"/>
                  </a:lnTo>
                  <a:lnTo>
                    <a:pt x="1196" y="328"/>
                  </a:lnTo>
                  <a:lnTo>
                    <a:pt x="1192" y="328"/>
                  </a:lnTo>
                  <a:lnTo>
                    <a:pt x="1188" y="328"/>
                  </a:lnTo>
                  <a:lnTo>
                    <a:pt x="1184" y="334"/>
                  </a:lnTo>
                  <a:lnTo>
                    <a:pt x="1178" y="340"/>
                  </a:lnTo>
                  <a:lnTo>
                    <a:pt x="1176" y="342"/>
                  </a:lnTo>
                  <a:lnTo>
                    <a:pt x="1170" y="342"/>
                  </a:lnTo>
                  <a:lnTo>
                    <a:pt x="1170" y="342"/>
                  </a:lnTo>
                  <a:lnTo>
                    <a:pt x="1170" y="352"/>
                  </a:lnTo>
                  <a:lnTo>
                    <a:pt x="1172" y="358"/>
                  </a:lnTo>
                  <a:lnTo>
                    <a:pt x="1174" y="364"/>
                  </a:lnTo>
                  <a:lnTo>
                    <a:pt x="1174" y="372"/>
                  </a:lnTo>
                  <a:lnTo>
                    <a:pt x="1174" y="372"/>
                  </a:lnTo>
                  <a:lnTo>
                    <a:pt x="1170" y="372"/>
                  </a:lnTo>
                  <a:lnTo>
                    <a:pt x="1166" y="372"/>
                  </a:lnTo>
                  <a:lnTo>
                    <a:pt x="1160" y="376"/>
                  </a:lnTo>
                  <a:lnTo>
                    <a:pt x="1156" y="380"/>
                  </a:lnTo>
                  <a:lnTo>
                    <a:pt x="1152" y="382"/>
                  </a:lnTo>
                  <a:lnTo>
                    <a:pt x="1148" y="382"/>
                  </a:lnTo>
                  <a:lnTo>
                    <a:pt x="1148" y="382"/>
                  </a:lnTo>
                  <a:lnTo>
                    <a:pt x="1158" y="388"/>
                  </a:lnTo>
                  <a:lnTo>
                    <a:pt x="1170" y="392"/>
                  </a:lnTo>
                  <a:lnTo>
                    <a:pt x="1174" y="396"/>
                  </a:lnTo>
                  <a:lnTo>
                    <a:pt x="1178" y="400"/>
                  </a:lnTo>
                  <a:lnTo>
                    <a:pt x="1182" y="404"/>
                  </a:lnTo>
                  <a:lnTo>
                    <a:pt x="1182" y="412"/>
                  </a:lnTo>
                  <a:lnTo>
                    <a:pt x="1182" y="412"/>
                  </a:lnTo>
                  <a:lnTo>
                    <a:pt x="1172" y="412"/>
                  </a:lnTo>
                  <a:lnTo>
                    <a:pt x="1162" y="412"/>
                  </a:lnTo>
                  <a:lnTo>
                    <a:pt x="1144" y="418"/>
                  </a:lnTo>
                  <a:lnTo>
                    <a:pt x="1144" y="418"/>
                  </a:lnTo>
                  <a:lnTo>
                    <a:pt x="1150" y="440"/>
                  </a:lnTo>
                  <a:lnTo>
                    <a:pt x="1152" y="454"/>
                  </a:lnTo>
                  <a:lnTo>
                    <a:pt x="1152" y="466"/>
                  </a:lnTo>
                  <a:lnTo>
                    <a:pt x="1150" y="478"/>
                  </a:lnTo>
                  <a:lnTo>
                    <a:pt x="1146" y="488"/>
                  </a:lnTo>
                  <a:lnTo>
                    <a:pt x="1142" y="492"/>
                  </a:lnTo>
                  <a:lnTo>
                    <a:pt x="1138" y="494"/>
                  </a:lnTo>
                  <a:lnTo>
                    <a:pt x="1134" y="496"/>
                  </a:lnTo>
                  <a:lnTo>
                    <a:pt x="1128" y="498"/>
                  </a:lnTo>
                  <a:lnTo>
                    <a:pt x="1128" y="498"/>
                  </a:lnTo>
                  <a:lnTo>
                    <a:pt x="1134" y="510"/>
                  </a:lnTo>
                  <a:lnTo>
                    <a:pt x="1136" y="516"/>
                  </a:lnTo>
                  <a:lnTo>
                    <a:pt x="1136" y="528"/>
                  </a:lnTo>
                  <a:lnTo>
                    <a:pt x="1136" y="528"/>
                  </a:lnTo>
                  <a:lnTo>
                    <a:pt x="1128" y="522"/>
                  </a:lnTo>
                  <a:lnTo>
                    <a:pt x="1118" y="518"/>
                  </a:lnTo>
                  <a:lnTo>
                    <a:pt x="1118" y="518"/>
                  </a:lnTo>
                  <a:lnTo>
                    <a:pt x="1116" y="520"/>
                  </a:lnTo>
                  <a:lnTo>
                    <a:pt x="1118" y="524"/>
                  </a:lnTo>
                  <a:lnTo>
                    <a:pt x="1124" y="530"/>
                  </a:lnTo>
                  <a:lnTo>
                    <a:pt x="1128" y="534"/>
                  </a:lnTo>
                  <a:lnTo>
                    <a:pt x="1130" y="538"/>
                  </a:lnTo>
                  <a:lnTo>
                    <a:pt x="1130" y="542"/>
                  </a:lnTo>
                  <a:lnTo>
                    <a:pt x="1128" y="548"/>
                  </a:lnTo>
                  <a:lnTo>
                    <a:pt x="1128" y="548"/>
                  </a:lnTo>
                  <a:lnTo>
                    <a:pt x="1120" y="546"/>
                  </a:lnTo>
                  <a:lnTo>
                    <a:pt x="1112" y="546"/>
                  </a:lnTo>
                  <a:lnTo>
                    <a:pt x="1102" y="540"/>
                  </a:lnTo>
                  <a:lnTo>
                    <a:pt x="1092" y="534"/>
                  </a:lnTo>
                  <a:lnTo>
                    <a:pt x="1080" y="528"/>
                  </a:lnTo>
                  <a:lnTo>
                    <a:pt x="1080" y="528"/>
                  </a:lnTo>
                  <a:lnTo>
                    <a:pt x="1076" y="526"/>
                  </a:lnTo>
                  <a:lnTo>
                    <a:pt x="1074" y="528"/>
                  </a:lnTo>
                  <a:lnTo>
                    <a:pt x="1070" y="530"/>
                  </a:lnTo>
                  <a:lnTo>
                    <a:pt x="1068" y="536"/>
                  </a:lnTo>
                  <a:lnTo>
                    <a:pt x="1066" y="536"/>
                  </a:lnTo>
                  <a:lnTo>
                    <a:pt x="1064" y="538"/>
                  </a:lnTo>
                  <a:lnTo>
                    <a:pt x="1064" y="538"/>
                  </a:lnTo>
                  <a:lnTo>
                    <a:pt x="1072" y="542"/>
                  </a:lnTo>
                  <a:lnTo>
                    <a:pt x="1084" y="548"/>
                  </a:lnTo>
                  <a:lnTo>
                    <a:pt x="1094" y="550"/>
                  </a:lnTo>
                  <a:lnTo>
                    <a:pt x="1098" y="550"/>
                  </a:lnTo>
                  <a:lnTo>
                    <a:pt x="1102" y="548"/>
                  </a:lnTo>
                  <a:lnTo>
                    <a:pt x="1102" y="548"/>
                  </a:lnTo>
                  <a:lnTo>
                    <a:pt x="1104" y="554"/>
                  </a:lnTo>
                  <a:lnTo>
                    <a:pt x="1102" y="558"/>
                  </a:lnTo>
                  <a:lnTo>
                    <a:pt x="1100" y="562"/>
                  </a:lnTo>
                  <a:lnTo>
                    <a:pt x="1094" y="568"/>
                  </a:lnTo>
                  <a:lnTo>
                    <a:pt x="1082" y="576"/>
                  </a:lnTo>
                  <a:lnTo>
                    <a:pt x="1078" y="582"/>
                  </a:lnTo>
                  <a:lnTo>
                    <a:pt x="1076" y="588"/>
                  </a:lnTo>
                  <a:lnTo>
                    <a:pt x="1076" y="588"/>
                  </a:lnTo>
                  <a:lnTo>
                    <a:pt x="1068" y="590"/>
                  </a:lnTo>
                  <a:lnTo>
                    <a:pt x="1062" y="594"/>
                  </a:lnTo>
                  <a:lnTo>
                    <a:pt x="1050" y="602"/>
                  </a:lnTo>
                  <a:lnTo>
                    <a:pt x="1038" y="610"/>
                  </a:lnTo>
                  <a:lnTo>
                    <a:pt x="1032" y="614"/>
                  </a:lnTo>
                  <a:lnTo>
                    <a:pt x="1024" y="618"/>
                  </a:lnTo>
                  <a:lnTo>
                    <a:pt x="1024" y="618"/>
                  </a:lnTo>
                  <a:lnTo>
                    <a:pt x="1014" y="626"/>
                  </a:lnTo>
                  <a:lnTo>
                    <a:pt x="1004" y="638"/>
                  </a:lnTo>
                  <a:lnTo>
                    <a:pt x="1004" y="638"/>
                  </a:lnTo>
                  <a:lnTo>
                    <a:pt x="998" y="634"/>
                  </a:lnTo>
                  <a:lnTo>
                    <a:pt x="992" y="634"/>
                  </a:lnTo>
                  <a:lnTo>
                    <a:pt x="988" y="634"/>
                  </a:lnTo>
                  <a:lnTo>
                    <a:pt x="986" y="636"/>
                  </a:lnTo>
                  <a:lnTo>
                    <a:pt x="978" y="640"/>
                  </a:lnTo>
                  <a:lnTo>
                    <a:pt x="974" y="640"/>
                  </a:lnTo>
                  <a:lnTo>
                    <a:pt x="968" y="638"/>
                  </a:lnTo>
                  <a:lnTo>
                    <a:pt x="968" y="638"/>
                  </a:lnTo>
                  <a:lnTo>
                    <a:pt x="966" y="638"/>
                  </a:lnTo>
                  <a:lnTo>
                    <a:pt x="964" y="640"/>
                  </a:lnTo>
                  <a:lnTo>
                    <a:pt x="960" y="648"/>
                  </a:lnTo>
                  <a:lnTo>
                    <a:pt x="958" y="654"/>
                  </a:lnTo>
                  <a:lnTo>
                    <a:pt x="956" y="656"/>
                  </a:lnTo>
                  <a:lnTo>
                    <a:pt x="952" y="658"/>
                  </a:lnTo>
                  <a:lnTo>
                    <a:pt x="952" y="658"/>
                  </a:lnTo>
                  <a:lnTo>
                    <a:pt x="952" y="670"/>
                  </a:lnTo>
                  <a:lnTo>
                    <a:pt x="950" y="680"/>
                  </a:lnTo>
                  <a:lnTo>
                    <a:pt x="946" y="688"/>
                  </a:lnTo>
                  <a:lnTo>
                    <a:pt x="942" y="694"/>
                  </a:lnTo>
                  <a:lnTo>
                    <a:pt x="938" y="702"/>
                  </a:lnTo>
                  <a:lnTo>
                    <a:pt x="936" y="710"/>
                  </a:lnTo>
                  <a:lnTo>
                    <a:pt x="934" y="720"/>
                  </a:lnTo>
                  <a:lnTo>
                    <a:pt x="934" y="732"/>
                  </a:lnTo>
                  <a:lnTo>
                    <a:pt x="934" y="732"/>
                  </a:lnTo>
                  <a:close/>
                  <a:moveTo>
                    <a:pt x="1408" y="348"/>
                  </a:moveTo>
                  <a:lnTo>
                    <a:pt x="1408" y="348"/>
                  </a:lnTo>
                  <a:lnTo>
                    <a:pt x="1412" y="350"/>
                  </a:lnTo>
                  <a:lnTo>
                    <a:pt x="1418" y="354"/>
                  </a:lnTo>
                  <a:lnTo>
                    <a:pt x="1422" y="356"/>
                  </a:lnTo>
                  <a:lnTo>
                    <a:pt x="1424" y="356"/>
                  </a:lnTo>
                  <a:lnTo>
                    <a:pt x="1426" y="352"/>
                  </a:lnTo>
                  <a:lnTo>
                    <a:pt x="1426" y="352"/>
                  </a:lnTo>
                  <a:lnTo>
                    <a:pt x="1430" y="358"/>
                  </a:lnTo>
                  <a:lnTo>
                    <a:pt x="1436" y="364"/>
                  </a:lnTo>
                  <a:lnTo>
                    <a:pt x="1448" y="376"/>
                  </a:lnTo>
                  <a:lnTo>
                    <a:pt x="1454" y="382"/>
                  </a:lnTo>
                  <a:lnTo>
                    <a:pt x="1458" y="390"/>
                  </a:lnTo>
                  <a:lnTo>
                    <a:pt x="1460" y="400"/>
                  </a:lnTo>
                  <a:lnTo>
                    <a:pt x="1460" y="412"/>
                  </a:lnTo>
                  <a:lnTo>
                    <a:pt x="1460" y="412"/>
                  </a:lnTo>
                  <a:lnTo>
                    <a:pt x="1450" y="414"/>
                  </a:lnTo>
                  <a:lnTo>
                    <a:pt x="1442" y="414"/>
                  </a:lnTo>
                  <a:lnTo>
                    <a:pt x="1434" y="410"/>
                  </a:lnTo>
                  <a:lnTo>
                    <a:pt x="1430" y="408"/>
                  </a:lnTo>
                  <a:lnTo>
                    <a:pt x="1420" y="398"/>
                  </a:lnTo>
                  <a:lnTo>
                    <a:pt x="1412" y="386"/>
                  </a:lnTo>
                  <a:lnTo>
                    <a:pt x="1412" y="386"/>
                  </a:lnTo>
                  <a:lnTo>
                    <a:pt x="1406" y="414"/>
                  </a:lnTo>
                  <a:lnTo>
                    <a:pt x="1400" y="442"/>
                  </a:lnTo>
                  <a:lnTo>
                    <a:pt x="1400" y="442"/>
                  </a:lnTo>
                  <a:lnTo>
                    <a:pt x="1390" y="442"/>
                  </a:lnTo>
                  <a:lnTo>
                    <a:pt x="1384" y="440"/>
                  </a:lnTo>
                  <a:lnTo>
                    <a:pt x="1380" y="440"/>
                  </a:lnTo>
                  <a:lnTo>
                    <a:pt x="1378" y="436"/>
                  </a:lnTo>
                  <a:lnTo>
                    <a:pt x="1378" y="432"/>
                  </a:lnTo>
                  <a:lnTo>
                    <a:pt x="1378" y="428"/>
                  </a:lnTo>
                  <a:lnTo>
                    <a:pt x="1378" y="428"/>
                  </a:lnTo>
                  <a:lnTo>
                    <a:pt x="1368" y="428"/>
                  </a:lnTo>
                  <a:lnTo>
                    <a:pt x="1360" y="426"/>
                  </a:lnTo>
                  <a:lnTo>
                    <a:pt x="1354" y="422"/>
                  </a:lnTo>
                  <a:lnTo>
                    <a:pt x="1348" y="418"/>
                  </a:lnTo>
                  <a:lnTo>
                    <a:pt x="1348" y="418"/>
                  </a:lnTo>
                  <a:lnTo>
                    <a:pt x="1350" y="410"/>
                  </a:lnTo>
                  <a:lnTo>
                    <a:pt x="1352" y="404"/>
                  </a:lnTo>
                  <a:lnTo>
                    <a:pt x="1358" y="394"/>
                  </a:lnTo>
                  <a:lnTo>
                    <a:pt x="1366" y="386"/>
                  </a:lnTo>
                  <a:lnTo>
                    <a:pt x="1368" y="380"/>
                  </a:lnTo>
                  <a:lnTo>
                    <a:pt x="1370" y="372"/>
                  </a:lnTo>
                  <a:lnTo>
                    <a:pt x="1370" y="372"/>
                  </a:lnTo>
                  <a:lnTo>
                    <a:pt x="1362" y="372"/>
                  </a:lnTo>
                  <a:lnTo>
                    <a:pt x="1358" y="374"/>
                  </a:lnTo>
                  <a:lnTo>
                    <a:pt x="1350" y="380"/>
                  </a:lnTo>
                  <a:lnTo>
                    <a:pt x="1342" y="388"/>
                  </a:lnTo>
                  <a:lnTo>
                    <a:pt x="1336" y="390"/>
                  </a:lnTo>
                  <a:lnTo>
                    <a:pt x="1330" y="392"/>
                  </a:lnTo>
                  <a:lnTo>
                    <a:pt x="1330" y="392"/>
                  </a:lnTo>
                  <a:lnTo>
                    <a:pt x="1328" y="386"/>
                  </a:lnTo>
                  <a:lnTo>
                    <a:pt x="1328" y="380"/>
                  </a:lnTo>
                  <a:lnTo>
                    <a:pt x="1330" y="374"/>
                  </a:lnTo>
                  <a:lnTo>
                    <a:pt x="1330" y="368"/>
                  </a:lnTo>
                  <a:lnTo>
                    <a:pt x="1330" y="368"/>
                  </a:lnTo>
                  <a:lnTo>
                    <a:pt x="1330" y="362"/>
                  </a:lnTo>
                  <a:lnTo>
                    <a:pt x="1326" y="360"/>
                  </a:lnTo>
                  <a:lnTo>
                    <a:pt x="1320" y="354"/>
                  </a:lnTo>
                  <a:lnTo>
                    <a:pt x="1314" y="350"/>
                  </a:lnTo>
                  <a:lnTo>
                    <a:pt x="1312" y="346"/>
                  </a:lnTo>
                  <a:lnTo>
                    <a:pt x="1310" y="342"/>
                  </a:lnTo>
                  <a:lnTo>
                    <a:pt x="1310" y="342"/>
                  </a:lnTo>
                  <a:lnTo>
                    <a:pt x="1312" y="328"/>
                  </a:lnTo>
                  <a:lnTo>
                    <a:pt x="1314" y="322"/>
                  </a:lnTo>
                  <a:lnTo>
                    <a:pt x="1318" y="318"/>
                  </a:lnTo>
                  <a:lnTo>
                    <a:pt x="1320" y="316"/>
                  </a:lnTo>
                  <a:lnTo>
                    <a:pt x="1324" y="314"/>
                  </a:lnTo>
                  <a:lnTo>
                    <a:pt x="1332" y="316"/>
                  </a:lnTo>
                  <a:lnTo>
                    <a:pt x="1342" y="320"/>
                  </a:lnTo>
                  <a:lnTo>
                    <a:pt x="1350" y="326"/>
                  </a:lnTo>
                  <a:lnTo>
                    <a:pt x="1356" y="334"/>
                  </a:lnTo>
                  <a:lnTo>
                    <a:pt x="1360" y="342"/>
                  </a:lnTo>
                  <a:lnTo>
                    <a:pt x="1360" y="342"/>
                  </a:lnTo>
                  <a:lnTo>
                    <a:pt x="1364" y="340"/>
                  </a:lnTo>
                  <a:lnTo>
                    <a:pt x="1364" y="336"/>
                  </a:lnTo>
                  <a:lnTo>
                    <a:pt x="1362" y="328"/>
                  </a:lnTo>
                  <a:lnTo>
                    <a:pt x="1360" y="320"/>
                  </a:lnTo>
                  <a:lnTo>
                    <a:pt x="1362" y="316"/>
                  </a:lnTo>
                  <a:lnTo>
                    <a:pt x="1366" y="312"/>
                  </a:lnTo>
                  <a:lnTo>
                    <a:pt x="1366" y="312"/>
                  </a:lnTo>
                  <a:lnTo>
                    <a:pt x="1372" y="312"/>
                  </a:lnTo>
                  <a:lnTo>
                    <a:pt x="1378" y="312"/>
                  </a:lnTo>
                  <a:lnTo>
                    <a:pt x="1382" y="314"/>
                  </a:lnTo>
                  <a:lnTo>
                    <a:pt x="1386" y="318"/>
                  </a:lnTo>
                  <a:lnTo>
                    <a:pt x="1390" y="322"/>
                  </a:lnTo>
                  <a:lnTo>
                    <a:pt x="1390" y="326"/>
                  </a:lnTo>
                  <a:lnTo>
                    <a:pt x="1390" y="332"/>
                  </a:lnTo>
                  <a:lnTo>
                    <a:pt x="1386" y="338"/>
                  </a:lnTo>
                  <a:lnTo>
                    <a:pt x="1386" y="338"/>
                  </a:lnTo>
                  <a:lnTo>
                    <a:pt x="1390" y="342"/>
                  </a:lnTo>
                  <a:lnTo>
                    <a:pt x="1394" y="346"/>
                  </a:lnTo>
                  <a:lnTo>
                    <a:pt x="1400" y="346"/>
                  </a:lnTo>
                  <a:lnTo>
                    <a:pt x="1408" y="348"/>
                  </a:lnTo>
                  <a:lnTo>
                    <a:pt x="1408" y="348"/>
                  </a:lnTo>
                  <a:close/>
                  <a:moveTo>
                    <a:pt x="1404" y="302"/>
                  </a:moveTo>
                  <a:lnTo>
                    <a:pt x="1404" y="302"/>
                  </a:lnTo>
                  <a:lnTo>
                    <a:pt x="1458" y="304"/>
                  </a:lnTo>
                  <a:lnTo>
                    <a:pt x="1486" y="308"/>
                  </a:lnTo>
                  <a:lnTo>
                    <a:pt x="1516" y="312"/>
                  </a:lnTo>
                  <a:lnTo>
                    <a:pt x="1516" y="312"/>
                  </a:lnTo>
                  <a:lnTo>
                    <a:pt x="1516" y="320"/>
                  </a:lnTo>
                  <a:lnTo>
                    <a:pt x="1514" y="324"/>
                  </a:lnTo>
                  <a:lnTo>
                    <a:pt x="1512" y="328"/>
                  </a:lnTo>
                  <a:lnTo>
                    <a:pt x="1510" y="330"/>
                  </a:lnTo>
                  <a:lnTo>
                    <a:pt x="1502" y="334"/>
                  </a:lnTo>
                  <a:lnTo>
                    <a:pt x="1500" y="338"/>
                  </a:lnTo>
                  <a:lnTo>
                    <a:pt x="1498" y="342"/>
                  </a:lnTo>
                  <a:lnTo>
                    <a:pt x="1498" y="342"/>
                  </a:lnTo>
                  <a:lnTo>
                    <a:pt x="1484" y="344"/>
                  </a:lnTo>
                  <a:lnTo>
                    <a:pt x="1470" y="342"/>
                  </a:lnTo>
                  <a:lnTo>
                    <a:pt x="1458" y="342"/>
                  </a:lnTo>
                  <a:lnTo>
                    <a:pt x="1448" y="338"/>
                  </a:lnTo>
                  <a:lnTo>
                    <a:pt x="1428" y="330"/>
                  </a:lnTo>
                  <a:lnTo>
                    <a:pt x="1408" y="322"/>
                  </a:lnTo>
                  <a:lnTo>
                    <a:pt x="1408" y="322"/>
                  </a:lnTo>
                  <a:lnTo>
                    <a:pt x="1404" y="314"/>
                  </a:lnTo>
                  <a:lnTo>
                    <a:pt x="1404" y="302"/>
                  </a:lnTo>
                  <a:lnTo>
                    <a:pt x="1404" y="302"/>
                  </a:lnTo>
                  <a:close/>
                  <a:moveTo>
                    <a:pt x="1182" y="872"/>
                  </a:moveTo>
                  <a:lnTo>
                    <a:pt x="1182" y="872"/>
                  </a:lnTo>
                  <a:lnTo>
                    <a:pt x="1174" y="876"/>
                  </a:lnTo>
                  <a:lnTo>
                    <a:pt x="1164" y="878"/>
                  </a:lnTo>
                  <a:lnTo>
                    <a:pt x="1156" y="880"/>
                  </a:lnTo>
                  <a:lnTo>
                    <a:pt x="1148" y="882"/>
                  </a:lnTo>
                  <a:lnTo>
                    <a:pt x="1148" y="882"/>
                  </a:lnTo>
                  <a:lnTo>
                    <a:pt x="1144" y="876"/>
                  </a:lnTo>
                  <a:lnTo>
                    <a:pt x="1142" y="866"/>
                  </a:lnTo>
                  <a:lnTo>
                    <a:pt x="1142" y="842"/>
                  </a:lnTo>
                  <a:lnTo>
                    <a:pt x="1142" y="842"/>
                  </a:lnTo>
                  <a:lnTo>
                    <a:pt x="1146" y="840"/>
                  </a:lnTo>
                  <a:lnTo>
                    <a:pt x="1148" y="840"/>
                  </a:lnTo>
                  <a:lnTo>
                    <a:pt x="1154" y="840"/>
                  </a:lnTo>
                  <a:lnTo>
                    <a:pt x="1156" y="840"/>
                  </a:lnTo>
                  <a:lnTo>
                    <a:pt x="1158" y="838"/>
                  </a:lnTo>
                  <a:lnTo>
                    <a:pt x="1160" y="834"/>
                  </a:lnTo>
                  <a:lnTo>
                    <a:pt x="1160" y="828"/>
                  </a:lnTo>
                  <a:lnTo>
                    <a:pt x="1160" y="828"/>
                  </a:lnTo>
                  <a:lnTo>
                    <a:pt x="1182" y="828"/>
                  </a:lnTo>
                  <a:lnTo>
                    <a:pt x="1182" y="828"/>
                  </a:lnTo>
                  <a:lnTo>
                    <a:pt x="1180" y="852"/>
                  </a:lnTo>
                  <a:lnTo>
                    <a:pt x="1180" y="860"/>
                  </a:lnTo>
                  <a:lnTo>
                    <a:pt x="1182" y="872"/>
                  </a:lnTo>
                  <a:lnTo>
                    <a:pt x="1182" y="872"/>
                  </a:lnTo>
                  <a:close/>
                  <a:moveTo>
                    <a:pt x="1148" y="682"/>
                  </a:moveTo>
                  <a:lnTo>
                    <a:pt x="1148" y="682"/>
                  </a:lnTo>
                  <a:lnTo>
                    <a:pt x="1144" y="680"/>
                  </a:lnTo>
                  <a:lnTo>
                    <a:pt x="1142" y="678"/>
                  </a:lnTo>
                  <a:lnTo>
                    <a:pt x="1136" y="668"/>
                  </a:lnTo>
                  <a:lnTo>
                    <a:pt x="1134" y="664"/>
                  </a:lnTo>
                  <a:lnTo>
                    <a:pt x="1130" y="662"/>
                  </a:lnTo>
                  <a:lnTo>
                    <a:pt x="1126" y="662"/>
                  </a:lnTo>
                  <a:lnTo>
                    <a:pt x="1118" y="662"/>
                  </a:lnTo>
                  <a:lnTo>
                    <a:pt x="1118" y="662"/>
                  </a:lnTo>
                  <a:lnTo>
                    <a:pt x="1118" y="656"/>
                  </a:lnTo>
                  <a:lnTo>
                    <a:pt x="1118" y="652"/>
                  </a:lnTo>
                  <a:lnTo>
                    <a:pt x="1122" y="644"/>
                  </a:lnTo>
                  <a:lnTo>
                    <a:pt x="1128" y="640"/>
                  </a:lnTo>
                  <a:lnTo>
                    <a:pt x="1130" y="636"/>
                  </a:lnTo>
                  <a:lnTo>
                    <a:pt x="1132" y="632"/>
                  </a:lnTo>
                  <a:lnTo>
                    <a:pt x="1132" y="632"/>
                  </a:lnTo>
                  <a:lnTo>
                    <a:pt x="1126" y="632"/>
                  </a:lnTo>
                  <a:lnTo>
                    <a:pt x="1122" y="636"/>
                  </a:lnTo>
                  <a:lnTo>
                    <a:pt x="1118" y="638"/>
                  </a:lnTo>
                  <a:lnTo>
                    <a:pt x="1110" y="638"/>
                  </a:lnTo>
                  <a:lnTo>
                    <a:pt x="1110" y="638"/>
                  </a:lnTo>
                  <a:lnTo>
                    <a:pt x="1112" y="632"/>
                  </a:lnTo>
                  <a:lnTo>
                    <a:pt x="1114" y="628"/>
                  </a:lnTo>
                  <a:lnTo>
                    <a:pt x="1120" y="622"/>
                  </a:lnTo>
                  <a:lnTo>
                    <a:pt x="1124" y="620"/>
                  </a:lnTo>
                  <a:lnTo>
                    <a:pt x="1126" y="616"/>
                  </a:lnTo>
                  <a:lnTo>
                    <a:pt x="1128" y="610"/>
                  </a:lnTo>
                  <a:lnTo>
                    <a:pt x="1128" y="602"/>
                  </a:lnTo>
                  <a:lnTo>
                    <a:pt x="1128" y="602"/>
                  </a:lnTo>
                  <a:lnTo>
                    <a:pt x="1132" y="602"/>
                  </a:lnTo>
                  <a:lnTo>
                    <a:pt x="1136" y="604"/>
                  </a:lnTo>
                  <a:lnTo>
                    <a:pt x="1142" y="610"/>
                  </a:lnTo>
                  <a:lnTo>
                    <a:pt x="1146" y="618"/>
                  </a:lnTo>
                  <a:lnTo>
                    <a:pt x="1150" y="620"/>
                  </a:lnTo>
                  <a:lnTo>
                    <a:pt x="1154" y="622"/>
                  </a:lnTo>
                  <a:lnTo>
                    <a:pt x="1154" y="622"/>
                  </a:lnTo>
                  <a:lnTo>
                    <a:pt x="1164" y="620"/>
                  </a:lnTo>
                  <a:lnTo>
                    <a:pt x="1174" y="620"/>
                  </a:lnTo>
                  <a:lnTo>
                    <a:pt x="1184" y="620"/>
                  </a:lnTo>
                  <a:lnTo>
                    <a:pt x="1196" y="618"/>
                  </a:lnTo>
                  <a:lnTo>
                    <a:pt x="1196" y="618"/>
                  </a:lnTo>
                  <a:lnTo>
                    <a:pt x="1196" y="624"/>
                  </a:lnTo>
                  <a:lnTo>
                    <a:pt x="1198" y="630"/>
                  </a:lnTo>
                  <a:lnTo>
                    <a:pt x="1202" y="640"/>
                  </a:lnTo>
                  <a:lnTo>
                    <a:pt x="1204" y="652"/>
                  </a:lnTo>
                  <a:lnTo>
                    <a:pt x="1206" y="658"/>
                  </a:lnTo>
                  <a:lnTo>
                    <a:pt x="1204" y="668"/>
                  </a:lnTo>
                  <a:lnTo>
                    <a:pt x="1204" y="668"/>
                  </a:lnTo>
                  <a:lnTo>
                    <a:pt x="1198" y="670"/>
                  </a:lnTo>
                  <a:lnTo>
                    <a:pt x="1192" y="672"/>
                  </a:lnTo>
                  <a:lnTo>
                    <a:pt x="1186" y="676"/>
                  </a:lnTo>
                  <a:lnTo>
                    <a:pt x="1184" y="678"/>
                  </a:lnTo>
                  <a:lnTo>
                    <a:pt x="1182" y="682"/>
                  </a:lnTo>
                  <a:lnTo>
                    <a:pt x="1182" y="682"/>
                  </a:lnTo>
                  <a:lnTo>
                    <a:pt x="1176" y="678"/>
                  </a:lnTo>
                  <a:lnTo>
                    <a:pt x="1166" y="676"/>
                  </a:lnTo>
                  <a:lnTo>
                    <a:pt x="1156" y="678"/>
                  </a:lnTo>
                  <a:lnTo>
                    <a:pt x="1152" y="680"/>
                  </a:lnTo>
                  <a:lnTo>
                    <a:pt x="1148" y="682"/>
                  </a:lnTo>
                  <a:lnTo>
                    <a:pt x="1148" y="682"/>
                  </a:lnTo>
                  <a:close/>
                  <a:moveTo>
                    <a:pt x="1724" y="448"/>
                  </a:moveTo>
                  <a:lnTo>
                    <a:pt x="1724" y="448"/>
                  </a:lnTo>
                  <a:lnTo>
                    <a:pt x="1762" y="430"/>
                  </a:lnTo>
                  <a:lnTo>
                    <a:pt x="1784" y="422"/>
                  </a:lnTo>
                  <a:lnTo>
                    <a:pt x="1806" y="418"/>
                  </a:lnTo>
                  <a:lnTo>
                    <a:pt x="1806" y="418"/>
                  </a:lnTo>
                  <a:lnTo>
                    <a:pt x="1808" y="416"/>
                  </a:lnTo>
                  <a:lnTo>
                    <a:pt x="1810" y="414"/>
                  </a:lnTo>
                  <a:lnTo>
                    <a:pt x="1810" y="408"/>
                  </a:lnTo>
                  <a:lnTo>
                    <a:pt x="1810" y="408"/>
                  </a:lnTo>
                  <a:lnTo>
                    <a:pt x="1832" y="408"/>
                  </a:lnTo>
                  <a:lnTo>
                    <a:pt x="1832" y="408"/>
                  </a:lnTo>
                  <a:lnTo>
                    <a:pt x="1830" y="416"/>
                  </a:lnTo>
                  <a:lnTo>
                    <a:pt x="1828" y="424"/>
                  </a:lnTo>
                  <a:lnTo>
                    <a:pt x="1824" y="430"/>
                  </a:lnTo>
                  <a:lnTo>
                    <a:pt x="1820" y="436"/>
                  </a:lnTo>
                  <a:lnTo>
                    <a:pt x="1814" y="440"/>
                  </a:lnTo>
                  <a:lnTo>
                    <a:pt x="1806" y="442"/>
                  </a:lnTo>
                  <a:lnTo>
                    <a:pt x="1798" y="442"/>
                  </a:lnTo>
                  <a:lnTo>
                    <a:pt x="1790" y="442"/>
                  </a:lnTo>
                  <a:lnTo>
                    <a:pt x="1790" y="442"/>
                  </a:lnTo>
                  <a:lnTo>
                    <a:pt x="1782" y="448"/>
                  </a:lnTo>
                  <a:lnTo>
                    <a:pt x="1774" y="452"/>
                  </a:lnTo>
                  <a:lnTo>
                    <a:pt x="1760" y="466"/>
                  </a:lnTo>
                  <a:lnTo>
                    <a:pt x="1752" y="472"/>
                  </a:lnTo>
                  <a:lnTo>
                    <a:pt x="1744" y="476"/>
                  </a:lnTo>
                  <a:lnTo>
                    <a:pt x="1736" y="480"/>
                  </a:lnTo>
                  <a:lnTo>
                    <a:pt x="1724" y="482"/>
                  </a:lnTo>
                  <a:lnTo>
                    <a:pt x="1724" y="482"/>
                  </a:lnTo>
                  <a:lnTo>
                    <a:pt x="1724" y="494"/>
                  </a:lnTo>
                  <a:lnTo>
                    <a:pt x="1726" y="504"/>
                  </a:lnTo>
                  <a:lnTo>
                    <a:pt x="1728" y="512"/>
                  </a:lnTo>
                  <a:lnTo>
                    <a:pt x="1732" y="520"/>
                  </a:lnTo>
                  <a:lnTo>
                    <a:pt x="1740" y="532"/>
                  </a:lnTo>
                  <a:lnTo>
                    <a:pt x="1744" y="540"/>
                  </a:lnTo>
                  <a:lnTo>
                    <a:pt x="1746" y="548"/>
                  </a:lnTo>
                  <a:lnTo>
                    <a:pt x="1746" y="548"/>
                  </a:lnTo>
                  <a:lnTo>
                    <a:pt x="1742" y="548"/>
                  </a:lnTo>
                  <a:lnTo>
                    <a:pt x="1738" y="550"/>
                  </a:lnTo>
                  <a:lnTo>
                    <a:pt x="1736" y="554"/>
                  </a:lnTo>
                  <a:lnTo>
                    <a:pt x="1734" y="558"/>
                  </a:lnTo>
                  <a:lnTo>
                    <a:pt x="1734" y="558"/>
                  </a:lnTo>
                  <a:lnTo>
                    <a:pt x="1712" y="544"/>
                  </a:lnTo>
                  <a:lnTo>
                    <a:pt x="1690" y="528"/>
                  </a:lnTo>
                  <a:lnTo>
                    <a:pt x="1690" y="528"/>
                  </a:lnTo>
                  <a:lnTo>
                    <a:pt x="1692" y="518"/>
                  </a:lnTo>
                  <a:lnTo>
                    <a:pt x="1698" y="510"/>
                  </a:lnTo>
                  <a:lnTo>
                    <a:pt x="1702" y="504"/>
                  </a:lnTo>
                  <a:lnTo>
                    <a:pt x="1708" y="498"/>
                  </a:lnTo>
                  <a:lnTo>
                    <a:pt x="1708" y="498"/>
                  </a:lnTo>
                  <a:lnTo>
                    <a:pt x="1708" y="488"/>
                  </a:lnTo>
                  <a:lnTo>
                    <a:pt x="1710" y="482"/>
                  </a:lnTo>
                  <a:lnTo>
                    <a:pt x="1712" y="476"/>
                  </a:lnTo>
                  <a:lnTo>
                    <a:pt x="1716" y="472"/>
                  </a:lnTo>
                  <a:lnTo>
                    <a:pt x="1722" y="462"/>
                  </a:lnTo>
                  <a:lnTo>
                    <a:pt x="1724" y="456"/>
                  </a:lnTo>
                  <a:lnTo>
                    <a:pt x="1724" y="448"/>
                  </a:lnTo>
                  <a:lnTo>
                    <a:pt x="1724" y="448"/>
                  </a:lnTo>
                  <a:close/>
                  <a:moveTo>
                    <a:pt x="1724" y="338"/>
                  </a:moveTo>
                  <a:lnTo>
                    <a:pt x="1724" y="338"/>
                  </a:lnTo>
                  <a:lnTo>
                    <a:pt x="1726" y="328"/>
                  </a:lnTo>
                  <a:lnTo>
                    <a:pt x="1730" y="320"/>
                  </a:lnTo>
                  <a:lnTo>
                    <a:pt x="1736" y="316"/>
                  </a:lnTo>
                  <a:lnTo>
                    <a:pt x="1744" y="314"/>
                  </a:lnTo>
                  <a:lnTo>
                    <a:pt x="1750" y="314"/>
                  </a:lnTo>
                  <a:lnTo>
                    <a:pt x="1756" y="316"/>
                  </a:lnTo>
                  <a:lnTo>
                    <a:pt x="1762" y="322"/>
                  </a:lnTo>
                  <a:lnTo>
                    <a:pt x="1764" y="332"/>
                  </a:lnTo>
                  <a:lnTo>
                    <a:pt x="1764" y="332"/>
                  </a:lnTo>
                  <a:lnTo>
                    <a:pt x="1758" y="332"/>
                  </a:lnTo>
                  <a:lnTo>
                    <a:pt x="1752" y="334"/>
                  </a:lnTo>
                  <a:lnTo>
                    <a:pt x="1744" y="340"/>
                  </a:lnTo>
                  <a:lnTo>
                    <a:pt x="1740" y="342"/>
                  </a:lnTo>
                  <a:lnTo>
                    <a:pt x="1734" y="342"/>
                  </a:lnTo>
                  <a:lnTo>
                    <a:pt x="1730" y="342"/>
                  </a:lnTo>
                  <a:lnTo>
                    <a:pt x="1724" y="338"/>
                  </a:lnTo>
                  <a:lnTo>
                    <a:pt x="1724" y="338"/>
                  </a:lnTo>
                  <a:close/>
                  <a:moveTo>
                    <a:pt x="2008" y="332"/>
                  </a:moveTo>
                  <a:lnTo>
                    <a:pt x="2008" y="332"/>
                  </a:lnTo>
                  <a:lnTo>
                    <a:pt x="2016" y="328"/>
                  </a:lnTo>
                  <a:lnTo>
                    <a:pt x="2028" y="326"/>
                  </a:lnTo>
                  <a:lnTo>
                    <a:pt x="2038" y="326"/>
                  </a:lnTo>
                  <a:lnTo>
                    <a:pt x="2048" y="328"/>
                  </a:lnTo>
                  <a:lnTo>
                    <a:pt x="2058" y="330"/>
                  </a:lnTo>
                  <a:lnTo>
                    <a:pt x="2068" y="334"/>
                  </a:lnTo>
                  <a:lnTo>
                    <a:pt x="2076" y="340"/>
                  </a:lnTo>
                  <a:lnTo>
                    <a:pt x="2080" y="348"/>
                  </a:lnTo>
                  <a:lnTo>
                    <a:pt x="2080" y="348"/>
                  </a:lnTo>
                  <a:lnTo>
                    <a:pt x="2076" y="356"/>
                  </a:lnTo>
                  <a:lnTo>
                    <a:pt x="2070" y="362"/>
                  </a:lnTo>
                  <a:lnTo>
                    <a:pt x="2062" y="364"/>
                  </a:lnTo>
                  <a:lnTo>
                    <a:pt x="2052" y="364"/>
                  </a:lnTo>
                  <a:lnTo>
                    <a:pt x="2028" y="362"/>
                  </a:lnTo>
                  <a:lnTo>
                    <a:pt x="2016" y="360"/>
                  </a:lnTo>
                  <a:lnTo>
                    <a:pt x="2004" y="362"/>
                  </a:lnTo>
                  <a:lnTo>
                    <a:pt x="2004" y="362"/>
                  </a:lnTo>
                  <a:lnTo>
                    <a:pt x="2004" y="354"/>
                  </a:lnTo>
                  <a:lnTo>
                    <a:pt x="2002" y="344"/>
                  </a:lnTo>
                  <a:lnTo>
                    <a:pt x="2004" y="336"/>
                  </a:lnTo>
                  <a:lnTo>
                    <a:pt x="2004" y="334"/>
                  </a:lnTo>
                  <a:lnTo>
                    <a:pt x="2008" y="332"/>
                  </a:lnTo>
                  <a:lnTo>
                    <a:pt x="2008" y="332"/>
                  </a:lnTo>
                  <a:close/>
                  <a:moveTo>
                    <a:pt x="596" y="682"/>
                  </a:moveTo>
                  <a:lnTo>
                    <a:pt x="596" y="682"/>
                  </a:lnTo>
                  <a:lnTo>
                    <a:pt x="594" y="690"/>
                  </a:lnTo>
                  <a:lnTo>
                    <a:pt x="592" y="692"/>
                  </a:lnTo>
                  <a:lnTo>
                    <a:pt x="588" y="692"/>
                  </a:lnTo>
                  <a:lnTo>
                    <a:pt x="582" y="690"/>
                  </a:lnTo>
                  <a:lnTo>
                    <a:pt x="576" y="688"/>
                  </a:lnTo>
                  <a:lnTo>
                    <a:pt x="572" y="684"/>
                  </a:lnTo>
                  <a:lnTo>
                    <a:pt x="566" y="684"/>
                  </a:lnTo>
                  <a:lnTo>
                    <a:pt x="564" y="684"/>
                  </a:lnTo>
                  <a:lnTo>
                    <a:pt x="562" y="686"/>
                  </a:lnTo>
                  <a:lnTo>
                    <a:pt x="562" y="698"/>
                  </a:lnTo>
                  <a:lnTo>
                    <a:pt x="562" y="698"/>
                  </a:lnTo>
                  <a:lnTo>
                    <a:pt x="550" y="696"/>
                  </a:lnTo>
                  <a:lnTo>
                    <a:pt x="542" y="694"/>
                  </a:lnTo>
                  <a:lnTo>
                    <a:pt x="538" y="692"/>
                  </a:lnTo>
                  <a:lnTo>
                    <a:pt x="534" y="688"/>
                  </a:lnTo>
                  <a:lnTo>
                    <a:pt x="534" y="684"/>
                  </a:lnTo>
                  <a:lnTo>
                    <a:pt x="532" y="678"/>
                  </a:lnTo>
                  <a:lnTo>
                    <a:pt x="532" y="678"/>
                  </a:lnTo>
                  <a:lnTo>
                    <a:pt x="538" y="678"/>
                  </a:lnTo>
                  <a:lnTo>
                    <a:pt x="542" y="678"/>
                  </a:lnTo>
                  <a:lnTo>
                    <a:pt x="546" y="674"/>
                  </a:lnTo>
                  <a:lnTo>
                    <a:pt x="548" y="670"/>
                  </a:lnTo>
                  <a:lnTo>
                    <a:pt x="550" y="662"/>
                  </a:lnTo>
                  <a:lnTo>
                    <a:pt x="554" y="652"/>
                  </a:lnTo>
                  <a:lnTo>
                    <a:pt x="554" y="652"/>
                  </a:lnTo>
                  <a:lnTo>
                    <a:pt x="558" y="652"/>
                  </a:lnTo>
                  <a:lnTo>
                    <a:pt x="562" y="652"/>
                  </a:lnTo>
                  <a:lnTo>
                    <a:pt x="566" y="654"/>
                  </a:lnTo>
                  <a:lnTo>
                    <a:pt x="572" y="658"/>
                  </a:lnTo>
                  <a:lnTo>
                    <a:pt x="576" y="658"/>
                  </a:lnTo>
                  <a:lnTo>
                    <a:pt x="580" y="658"/>
                  </a:lnTo>
                  <a:lnTo>
                    <a:pt x="580" y="658"/>
                  </a:lnTo>
                  <a:lnTo>
                    <a:pt x="582" y="662"/>
                  </a:lnTo>
                  <a:lnTo>
                    <a:pt x="584" y="666"/>
                  </a:lnTo>
                  <a:lnTo>
                    <a:pt x="586" y="672"/>
                  </a:lnTo>
                  <a:lnTo>
                    <a:pt x="588" y="678"/>
                  </a:lnTo>
                  <a:lnTo>
                    <a:pt x="592" y="680"/>
                  </a:lnTo>
                  <a:lnTo>
                    <a:pt x="596" y="682"/>
                  </a:lnTo>
                  <a:lnTo>
                    <a:pt x="596" y="682"/>
                  </a:lnTo>
                  <a:close/>
                  <a:moveTo>
                    <a:pt x="670" y="1388"/>
                  </a:moveTo>
                  <a:lnTo>
                    <a:pt x="670" y="1388"/>
                  </a:lnTo>
                  <a:lnTo>
                    <a:pt x="670" y="1396"/>
                  </a:lnTo>
                  <a:lnTo>
                    <a:pt x="670" y="1400"/>
                  </a:lnTo>
                  <a:lnTo>
                    <a:pt x="666" y="1404"/>
                  </a:lnTo>
                  <a:lnTo>
                    <a:pt x="664" y="1406"/>
                  </a:lnTo>
                  <a:lnTo>
                    <a:pt x="654" y="1408"/>
                  </a:lnTo>
                  <a:lnTo>
                    <a:pt x="644" y="1408"/>
                  </a:lnTo>
                  <a:lnTo>
                    <a:pt x="644" y="1408"/>
                  </a:lnTo>
                  <a:lnTo>
                    <a:pt x="644" y="1388"/>
                  </a:lnTo>
                  <a:lnTo>
                    <a:pt x="644" y="1388"/>
                  </a:lnTo>
                  <a:lnTo>
                    <a:pt x="670" y="1388"/>
                  </a:lnTo>
                  <a:lnTo>
                    <a:pt x="670" y="1388"/>
                  </a:lnTo>
                  <a:close/>
                  <a:moveTo>
                    <a:pt x="550" y="1374"/>
                  </a:moveTo>
                  <a:lnTo>
                    <a:pt x="550" y="1374"/>
                  </a:lnTo>
                  <a:lnTo>
                    <a:pt x="544" y="1372"/>
                  </a:lnTo>
                  <a:lnTo>
                    <a:pt x="538" y="1368"/>
                  </a:lnTo>
                  <a:lnTo>
                    <a:pt x="530" y="1358"/>
                  </a:lnTo>
                  <a:lnTo>
                    <a:pt x="522" y="1350"/>
                  </a:lnTo>
                  <a:lnTo>
                    <a:pt x="516" y="1346"/>
                  </a:lnTo>
                  <a:lnTo>
                    <a:pt x="510" y="1344"/>
                  </a:lnTo>
                  <a:lnTo>
                    <a:pt x="510" y="1344"/>
                  </a:lnTo>
                  <a:lnTo>
                    <a:pt x="504" y="1342"/>
                  </a:lnTo>
                  <a:lnTo>
                    <a:pt x="498" y="1342"/>
                  </a:lnTo>
                  <a:lnTo>
                    <a:pt x="490" y="1346"/>
                  </a:lnTo>
                  <a:lnTo>
                    <a:pt x="482" y="1352"/>
                  </a:lnTo>
                  <a:lnTo>
                    <a:pt x="478" y="1354"/>
                  </a:lnTo>
                  <a:lnTo>
                    <a:pt x="472" y="1354"/>
                  </a:lnTo>
                  <a:lnTo>
                    <a:pt x="472" y="1354"/>
                  </a:lnTo>
                  <a:lnTo>
                    <a:pt x="474" y="1346"/>
                  </a:lnTo>
                  <a:lnTo>
                    <a:pt x="476" y="1340"/>
                  </a:lnTo>
                  <a:lnTo>
                    <a:pt x="478" y="1334"/>
                  </a:lnTo>
                  <a:lnTo>
                    <a:pt x="480" y="1328"/>
                  </a:lnTo>
                  <a:lnTo>
                    <a:pt x="480" y="1328"/>
                  </a:lnTo>
                  <a:lnTo>
                    <a:pt x="544" y="1328"/>
                  </a:lnTo>
                  <a:lnTo>
                    <a:pt x="544" y="1328"/>
                  </a:lnTo>
                  <a:lnTo>
                    <a:pt x="546" y="1334"/>
                  </a:lnTo>
                  <a:lnTo>
                    <a:pt x="548" y="1336"/>
                  </a:lnTo>
                  <a:lnTo>
                    <a:pt x="556" y="1342"/>
                  </a:lnTo>
                  <a:lnTo>
                    <a:pt x="570" y="1348"/>
                  </a:lnTo>
                  <a:lnTo>
                    <a:pt x="570" y="1348"/>
                  </a:lnTo>
                  <a:lnTo>
                    <a:pt x="572" y="1354"/>
                  </a:lnTo>
                  <a:lnTo>
                    <a:pt x="576" y="1358"/>
                  </a:lnTo>
                  <a:lnTo>
                    <a:pt x="580" y="1360"/>
                  </a:lnTo>
                  <a:lnTo>
                    <a:pt x="580" y="1368"/>
                  </a:lnTo>
                  <a:lnTo>
                    <a:pt x="580" y="1368"/>
                  </a:lnTo>
                  <a:lnTo>
                    <a:pt x="598" y="1368"/>
                  </a:lnTo>
                  <a:lnTo>
                    <a:pt x="606" y="1370"/>
                  </a:lnTo>
                  <a:lnTo>
                    <a:pt x="614" y="1372"/>
                  </a:lnTo>
                  <a:lnTo>
                    <a:pt x="622" y="1374"/>
                  </a:lnTo>
                  <a:lnTo>
                    <a:pt x="628" y="1380"/>
                  </a:lnTo>
                  <a:lnTo>
                    <a:pt x="632" y="1388"/>
                  </a:lnTo>
                  <a:lnTo>
                    <a:pt x="636" y="1398"/>
                  </a:lnTo>
                  <a:lnTo>
                    <a:pt x="636" y="1398"/>
                  </a:lnTo>
                  <a:lnTo>
                    <a:pt x="616" y="1398"/>
                  </a:lnTo>
                  <a:lnTo>
                    <a:pt x="612" y="1400"/>
                  </a:lnTo>
                  <a:lnTo>
                    <a:pt x="608" y="1402"/>
                  </a:lnTo>
                  <a:lnTo>
                    <a:pt x="606" y="1404"/>
                  </a:lnTo>
                  <a:lnTo>
                    <a:pt x="606" y="1408"/>
                  </a:lnTo>
                  <a:lnTo>
                    <a:pt x="606" y="1408"/>
                  </a:lnTo>
                  <a:lnTo>
                    <a:pt x="592" y="1400"/>
                  </a:lnTo>
                  <a:lnTo>
                    <a:pt x="586" y="1398"/>
                  </a:lnTo>
                  <a:lnTo>
                    <a:pt x="576" y="1398"/>
                  </a:lnTo>
                  <a:lnTo>
                    <a:pt x="576" y="1398"/>
                  </a:lnTo>
                  <a:lnTo>
                    <a:pt x="574" y="1390"/>
                  </a:lnTo>
                  <a:lnTo>
                    <a:pt x="572" y="1384"/>
                  </a:lnTo>
                  <a:lnTo>
                    <a:pt x="574" y="1382"/>
                  </a:lnTo>
                  <a:lnTo>
                    <a:pt x="576" y="1380"/>
                  </a:lnTo>
                  <a:lnTo>
                    <a:pt x="584" y="1378"/>
                  </a:lnTo>
                  <a:lnTo>
                    <a:pt x="584" y="1378"/>
                  </a:lnTo>
                  <a:lnTo>
                    <a:pt x="582" y="1376"/>
                  </a:lnTo>
                  <a:lnTo>
                    <a:pt x="578" y="1374"/>
                  </a:lnTo>
                  <a:lnTo>
                    <a:pt x="570" y="1372"/>
                  </a:lnTo>
                  <a:lnTo>
                    <a:pt x="558" y="1374"/>
                  </a:lnTo>
                  <a:lnTo>
                    <a:pt x="550" y="1374"/>
                  </a:lnTo>
                  <a:lnTo>
                    <a:pt x="550" y="1374"/>
                  </a:lnTo>
                  <a:close/>
                  <a:moveTo>
                    <a:pt x="558" y="1404"/>
                  </a:moveTo>
                  <a:lnTo>
                    <a:pt x="558" y="1404"/>
                  </a:lnTo>
                  <a:lnTo>
                    <a:pt x="548" y="1406"/>
                  </a:lnTo>
                  <a:lnTo>
                    <a:pt x="542" y="1406"/>
                  </a:lnTo>
                  <a:lnTo>
                    <a:pt x="536" y="1406"/>
                  </a:lnTo>
                  <a:lnTo>
                    <a:pt x="528" y="1408"/>
                  </a:lnTo>
                  <a:lnTo>
                    <a:pt x="528" y="1408"/>
                  </a:lnTo>
                  <a:lnTo>
                    <a:pt x="528" y="1388"/>
                  </a:lnTo>
                  <a:lnTo>
                    <a:pt x="528" y="1388"/>
                  </a:lnTo>
                  <a:lnTo>
                    <a:pt x="538" y="1388"/>
                  </a:lnTo>
                  <a:lnTo>
                    <a:pt x="550" y="1388"/>
                  </a:lnTo>
                  <a:lnTo>
                    <a:pt x="554" y="1390"/>
                  </a:lnTo>
                  <a:lnTo>
                    <a:pt x="556" y="1392"/>
                  </a:lnTo>
                  <a:lnTo>
                    <a:pt x="558" y="1398"/>
                  </a:lnTo>
                  <a:lnTo>
                    <a:pt x="558" y="1404"/>
                  </a:lnTo>
                  <a:lnTo>
                    <a:pt x="558" y="1404"/>
                  </a:lnTo>
                  <a:close/>
                  <a:moveTo>
                    <a:pt x="532" y="1318"/>
                  </a:moveTo>
                  <a:lnTo>
                    <a:pt x="532" y="1318"/>
                  </a:lnTo>
                  <a:lnTo>
                    <a:pt x="532" y="1298"/>
                  </a:lnTo>
                  <a:lnTo>
                    <a:pt x="532" y="1298"/>
                  </a:lnTo>
                  <a:lnTo>
                    <a:pt x="540" y="1300"/>
                  </a:lnTo>
                  <a:lnTo>
                    <a:pt x="544" y="1304"/>
                  </a:lnTo>
                  <a:lnTo>
                    <a:pt x="548" y="1310"/>
                  </a:lnTo>
                  <a:lnTo>
                    <a:pt x="550" y="1318"/>
                  </a:lnTo>
                  <a:lnTo>
                    <a:pt x="550" y="1318"/>
                  </a:lnTo>
                  <a:lnTo>
                    <a:pt x="532" y="1318"/>
                  </a:lnTo>
                  <a:lnTo>
                    <a:pt x="532" y="1318"/>
                  </a:lnTo>
                  <a:close/>
                  <a:moveTo>
                    <a:pt x="562" y="1298"/>
                  </a:moveTo>
                  <a:lnTo>
                    <a:pt x="562" y="1298"/>
                  </a:lnTo>
                  <a:lnTo>
                    <a:pt x="576" y="1298"/>
                  </a:lnTo>
                  <a:lnTo>
                    <a:pt x="576" y="1298"/>
                  </a:lnTo>
                  <a:lnTo>
                    <a:pt x="580" y="1308"/>
                  </a:lnTo>
                  <a:lnTo>
                    <a:pt x="580" y="1324"/>
                  </a:lnTo>
                  <a:lnTo>
                    <a:pt x="580" y="1324"/>
                  </a:lnTo>
                  <a:lnTo>
                    <a:pt x="574" y="1324"/>
                  </a:lnTo>
                  <a:lnTo>
                    <a:pt x="570" y="1324"/>
                  </a:lnTo>
                  <a:lnTo>
                    <a:pt x="566" y="1322"/>
                  </a:lnTo>
                  <a:lnTo>
                    <a:pt x="564" y="1318"/>
                  </a:lnTo>
                  <a:lnTo>
                    <a:pt x="562" y="1310"/>
                  </a:lnTo>
                  <a:lnTo>
                    <a:pt x="562" y="1298"/>
                  </a:lnTo>
                  <a:lnTo>
                    <a:pt x="562" y="1298"/>
                  </a:lnTo>
                  <a:close/>
                  <a:moveTo>
                    <a:pt x="584" y="1344"/>
                  </a:moveTo>
                  <a:lnTo>
                    <a:pt x="584" y="1344"/>
                  </a:lnTo>
                  <a:lnTo>
                    <a:pt x="584" y="1318"/>
                  </a:lnTo>
                  <a:lnTo>
                    <a:pt x="584" y="1318"/>
                  </a:lnTo>
                  <a:lnTo>
                    <a:pt x="590" y="1320"/>
                  </a:lnTo>
                  <a:lnTo>
                    <a:pt x="596" y="1324"/>
                  </a:lnTo>
                  <a:lnTo>
                    <a:pt x="600" y="1330"/>
                  </a:lnTo>
                  <a:lnTo>
                    <a:pt x="600" y="1338"/>
                  </a:lnTo>
                  <a:lnTo>
                    <a:pt x="600" y="1338"/>
                  </a:lnTo>
                  <a:lnTo>
                    <a:pt x="612" y="1338"/>
                  </a:lnTo>
                  <a:lnTo>
                    <a:pt x="616" y="1340"/>
                  </a:lnTo>
                  <a:lnTo>
                    <a:pt x="618" y="1344"/>
                  </a:lnTo>
                  <a:lnTo>
                    <a:pt x="618" y="1344"/>
                  </a:lnTo>
                  <a:lnTo>
                    <a:pt x="618" y="1348"/>
                  </a:lnTo>
                  <a:lnTo>
                    <a:pt x="616" y="1352"/>
                  </a:lnTo>
                  <a:lnTo>
                    <a:pt x="612" y="1354"/>
                  </a:lnTo>
                  <a:lnTo>
                    <a:pt x="608" y="1354"/>
                  </a:lnTo>
                  <a:lnTo>
                    <a:pt x="604" y="1352"/>
                  </a:lnTo>
                  <a:lnTo>
                    <a:pt x="600" y="1350"/>
                  </a:lnTo>
                  <a:lnTo>
                    <a:pt x="600" y="1344"/>
                  </a:lnTo>
                  <a:lnTo>
                    <a:pt x="600" y="1338"/>
                  </a:lnTo>
                  <a:lnTo>
                    <a:pt x="600" y="1338"/>
                  </a:lnTo>
                  <a:lnTo>
                    <a:pt x="594" y="1342"/>
                  </a:lnTo>
                  <a:lnTo>
                    <a:pt x="590" y="1344"/>
                  </a:lnTo>
                  <a:lnTo>
                    <a:pt x="584" y="1344"/>
                  </a:lnTo>
                  <a:lnTo>
                    <a:pt x="584" y="1344"/>
                  </a:lnTo>
                  <a:close/>
                  <a:moveTo>
                    <a:pt x="2636" y="1748"/>
                  </a:moveTo>
                  <a:lnTo>
                    <a:pt x="2636" y="1748"/>
                  </a:lnTo>
                  <a:lnTo>
                    <a:pt x="2636" y="1718"/>
                  </a:lnTo>
                  <a:lnTo>
                    <a:pt x="2636" y="1718"/>
                  </a:lnTo>
                  <a:lnTo>
                    <a:pt x="2624" y="1704"/>
                  </a:lnTo>
                  <a:lnTo>
                    <a:pt x="2608" y="1692"/>
                  </a:lnTo>
                  <a:lnTo>
                    <a:pt x="2592" y="1682"/>
                  </a:lnTo>
                  <a:lnTo>
                    <a:pt x="2576" y="1668"/>
                  </a:lnTo>
                  <a:lnTo>
                    <a:pt x="2576" y="1668"/>
                  </a:lnTo>
                  <a:lnTo>
                    <a:pt x="2572" y="1668"/>
                  </a:lnTo>
                  <a:lnTo>
                    <a:pt x="2570" y="1668"/>
                  </a:lnTo>
                  <a:lnTo>
                    <a:pt x="2562" y="1670"/>
                  </a:lnTo>
                  <a:lnTo>
                    <a:pt x="2558" y="1672"/>
                  </a:lnTo>
                  <a:lnTo>
                    <a:pt x="2556" y="1672"/>
                  </a:lnTo>
                  <a:lnTo>
                    <a:pt x="2556" y="1668"/>
                  </a:lnTo>
                  <a:lnTo>
                    <a:pt x="2556" y="1668"/>
                  </a:lnTo>
                  <a:lnTo>
                    <a:pt x="2554" y="1664"/>
                  </a:lnTo>
                  <a:lnTo>
                    <a:pt x="2556" y="1660"/>
                  </a:lnTo>
                  <a:lnTo>
                    <a:pt x="2560" y="1658"/>
                  </a:lnTo>
                  <a:lnTo>
                    <a:pt x="2566" y="1656"/>
                  </a:lnTo>
                  <a:lnTo>
                    <a:pt x="2568" y="1652"/>
                  </a:lnTo>
                  <a:lnTo>
                    <a:pt x="2568" y="1648"/>
                  </a:lnTo>
                  <a:lnTo>
                    <a:pt x="2568" y="1648"/>
                  </a:lnTo>
                  <a:lnTo>
                    <a:pt x="2572" y="1648"/>
                  </a:lnTo>
                  <a:lnTo>
                    <a:pt x="2576" y="1650"/>
                  </a:lnTo>
                  <a:lnTo>
                    <a:pt x="2578" y="1654"/>
                  </a:lnTo>
                  <a:lnTo>
                    <a:pt x="2582" y="1658"/>
                  </a:lnTo>
                  <a:lnTo>
                    <a:pt x="2586" y="1660"/>
                  </a:lnTo>
                  <a:lnTo>
                    <a:pt x="2590" y="1658"/>
                  </a:lnTo>
                  <a:lnTo>
                    <a:pt x="2590" y="1658"/>
                  </a:lnTo>
                  <a:lnTo>
                    <a:pt x="2596" y="1658"/>
                  </a:lnTo>
                  <a:lnTo>
                    <a:pt x="2600" y="1654"/>
                  </a:lnTo>
                  <a:lnTo>
                    <a:pt x="2606" y="1644"/>
                  </a:lnTo>
                  <a:lnTo>
                    <a:pt x="2606" y="1644"/>
                  </a:lnTo>
                  <a:lnTo>
                    <a:pt x="2636" y="1644"/>
                  </a:lnTo>
                  <a:lnTo>
                    <a:pt x="2636" y="1644"/>
                  </a:lnTo>
                  <a:lnTo>
                    <a:pt x="2648" y="1650"/>
                  </a:lnTo>
                  <a:lnTo>
                    <a:pt x="2658" y="1658"/>
                  </a:lnTo>
                  <a:lnTo>
                    <a:pt x="2658" y="1658"/>
                  </a:lnTo>
                  <a:lnTo>
                    <a:pt x="2648" y="1704"/>
                  </a:lnTo>
                  <a:lnTo>
                    <a:pt x="2636" y="1748"/>
                  </a:lnTo>
                  <a:lnTo>
                    <a:pt x="2636" y="174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2" name="TextBox 61"/>
            <p:cNvSpPr txBox="1"/>
            <p:nvPr/>
          </p:nvSpPr>
          <p:spPr>
            <a:xfrm>
              <a:off x="7154216" y="4093745"/>
              <a:ext cx="874168" cy="386164"/>
            </a:xfrm>
            <a:prstGeom prst="rect">
              <a:avLst/>
            </a:prstGeom>
            <a:noFill/>
          </p:spPr>
          <p:txBody>
            <a:bodyPr vert="horz" wrap="square" lIns="0" tIns="0" rIns="0" bIns="0" rtlCol="0" anchor="ctr">
              <a:noAutofit/>
            </a:bodyPr>
            <a:lstStyle/>
            <a:p>
              <a:pPr indent="-274320">
                <a:spcAft>
                  <a:spcPts val="200"/>
                </a:spcAft>
              </a:pPr>
              <a:r>
                <a:rPr lang="en-GB" sz="1200" dirty="0" smtClean="0">
                  <a:latin typeface="Georgia" pitchFamily="18" charset="0"/>
                </a:rPr>
                <a:t>Maps</a:t>
              </a:r>
            </a:p>
          </p:txBody>
        </p:sp>
        <p:sp>
          <p:nvSpPr>
            <p:cNvPr id="63" name="Freeform 4846"/>
            <p:cNvSpPr>
              <a:spLocks noEditPoints="1"/>
            </p:cNvSpPr>
            <p:nvPr/>
          </p:nvSpPr>
          <p:spPr bwMode="auto">
            <a:xfrm rot="19137611">
              <a:off x="2847874" y="4097445"/>
              <a:ext cx="557960" cy="460175"/>
            </a:xfrm>
            <a:custGeom>
              <a:avLst/>
              <a:gdLst>
                <a:gd name="T0" fmla="*/ 234 w 388"/>
                <a:gd name="T1" fmla="*/ 108 h 320"/>
                <a:gd name="T2" fmla="*/ 206 w 388"/>
                <a:gd name="T3" fmla="*/ 22 h 320"/>
                <a:gd name="T4" fmla="*/ 150 w 388"/>
                <a:gd name="T5" fmla="*/ 24 h 320"/>
                <a:gd name="T6" fmla="*/ 110 w 388"/>
                <a:gd name="T7" fmla="*/ 24 h 320"/>
                <a:gd name="T8" fmla="*/ 24 w 388"/>
                <a:gd name="T9" fmla="*/ 52 h 320"/>
                <a:gd name="T10" fmla="*/ 26 w 388"/>
                <a:gd name="T11" fmla="*/ 108 h 320"/>
                <a:gd name="T12" fmla="*/ 26 w 388"/>
                <a:gd name="T13" fmla="*/ 148 h 320"/>
                <a:gd name="T14" fmla="*/ 52 w 388"/>
                <a:gd name="T15" fmla="*/ 234 h 320"/>
                <a:gd name="T16" fmla="*/ 110 w 388"/>
                <a:gd name="T17" fmla="*/ 232 h 320"/>
                <a:gd name="T18" fmla="*/ 150 w 388"/>
                <a:gd name="T19" fmla="*/ 232 h 320"/>
                <a:gd name="T20" fmla="*/ 236 w 388"/>
                <a:gd name="T21" fmla="*/ 206 h 320"/>
                <a:gd name="T22" fmla="*/ 234 w 388"/>
                <a:gd name="T23" fmla="*/ 148 h 320"/>
                <a:gd name="T24" fmla="*/ 114 w 388"/>
                <a:gd name="T25" fmla="*/ 208 h 320"/>
                <a:gd name="T26" fmla="*/ 62 w 388"/>
                <a:gd name="T27" fmla="*/ 174 h 320"/>
                <a:gd name="T28" fmla="*/ 48 w 388"/>
                <a:gd name="T29" fmla="*/ 128 h 320"/>
                <a:gd name="T30" fmla="*/ 72 w 388"/>
                <a:gd name="T31" fmla="*/ 70 h 320"/>
                <a:gd name="T32" fmla="*/ 130 w 388"/>
                <a:gd name="T33" fmla="*/ 46 h 320"/>
                <a:gd name="T34" fmla="*/ 176 w 388"/>
                <a:gd name="T35" fmla="*/ 60 h 320"/>
                <a:gd name="T36" fmla="*/ 210 w 388"/>
                <a:gd name="T37" fmla="*/ 112 h 320"/>
                <a:gd name="T38" fmla="*/ 206 w 388"/>
                <a:gd name="T39" fmla="*/ 160 h 320"/>
                <a:gd name="T40" fmla="*/ 162 w 388"/>
                <a:gd name="T41" fmla="*/ 204 h 320"/>
                <a:gd name="T42" fmla="*/ 130 w 388"/>
                <a:gd name="T43" fmla="*/ 66 h 320"/>
                <a:gd name="T44" fmla="*/ 94 w 388"/>
                <a:gd name="T45" fmla="*/ 76 h 320"/>
                <a:gd name="T46" fmla="*/ 68 w 388"/>
                <a:gd name="T47" fmla="*/ 116 h 320"/>
                <a:gd name="T48" fmla="*/ 72 w 388"/>
                <a:gd name="T49" fmla="*/ 152 h 320"/>
                <a:gd name="T50" fmla="*/ 106 w 388"/>
                <a:gd name="T51" fmla="*/ 186 h 320"/>
                <a:gd name="T52" fmla="*/ 142 w 388"/>
                <a:gd name="T53" fmla="*/ 190 h 320"/>
                <a:gd name="T54" fmla="*/ 182 w 388"/>
                <a:gd name="T55" fmla="*/ 162 h 320"/>
                <a:gd name="T56" fmla="*/ 192 w 388"/>
                <a:gd name="T57" fmla="*/ 128 h 320"/>
                <a:gd name="T58" fmla="*/ 174 w 388"/>
                <a:gd name="T59" fmla="*/ 84 h 320"/>
                <a:gd name="T60" fmla="*/ 130 w 388"/>
                <a:gd name="T61" fmla="*/ 66 h 320"/>
                <a:gd name="T62" fmla="*/ 120 w 388"/>
                <a:gd name="T63" fmla="*/ 152 h 320"/>
                <a:gd name="T64" fmla="*/ 102 w 388"/>
                <a:gd name="T65" fmla="*/ 128 h 320"/>
                <a:gd name="T66" fmla="*/ 130 w 388"/>
                <a:gd name="T67" fmla="*/ 102 h 320"/>
                <a:gd name="T68" fmla="*/ 154 w 388"/>
                <a:gd name="T69" fmla="*/ 118 h 320"/>
                <a:gd name="T70" fmla="*/ 148 w 388"/>
                <a:gd name="T71" fmla="*/ 148 h 320"/>
                <a:gd name="T72" fmla="*/ 370 w 388"/>
                <a:gd name="T73" fmla="*/ 248 h 320"/>
                <a:gd name="T74" fmla="*/ 364 w 388"/>
                <a:gd name="T75" fmla="*/ 214 h 320"/>
                <a:gd name="T76" fmla="*/ 320 w 388"/>
                <a:gd name="T77" fmla="*/ 162 h 320"/>
                <a:gd name="T78" fmla="*/ 286 w 388"/>
                <a:gd name="T79" fmla="*/ 186 h 320"/>
                <a:gd name="T80" fmla="*/ 260 w 388"/>
                <a:gd name="T81" fmla="*/ 208 h 320"/>
                <a:gd name="T82" fmla="*/ 236 w 388"/>
                <a:gd name="T83" fmla="*/ 272 h 320"/>
                <a:gd name="T84" fmla="*/ 274 w 388"/>
                <a:gd name="T85" fmla="*/ 290 h 320"/>
                <a:gd name="T86" fmla="*/ 306 w 388"/>
                <a:gd name="T87" fmla="*/ 302 h 320"/>
                <a:gd name="T88" fmla="*/ 372 w 388"/>
                <a:gd name="T89" fmla="*/ 290 h 320"/>
                <a:gd name="T90" fmla="*/ 370 w 388"/>
                <a:gd name="T91" fmla="*/ 248 h 320"/>
                <a:gd name="T92" fmla="*/ 310 w 388"/>
                <a:gd name="T93" fmla="*/ 266 h 320"/>
                <a:gd name="T94" fmla="*/ 288 w 388"/>
                <a:gd name="T95" fmla="*/ 252 h 320"/>
                <a:gd name="T96" fmla="*/ 300 w 388"/>
                <a:gd name="T97" fmla="*/ 220 h 320"/>
                <a:gd name="T98" fmla="*/ 326 w 388"/>
                <a:gd name="T99" fmla="*/ 224 h 320"/>
                <a:gd name="T100" fmla="*/ 332 w 388"/>
                <a:gd name="T101" fmla="*/ 25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8" h="320">
                  <a:moveTo>
                    <a:pt x="258" y="148"/>
                  </a:moveTo>
                  <a:lnTo>
                    <a:pt x="258" y="108"/>
                  </a:lnTo>
                  <a:lnTo>
                    <a:pt x="234" y="108"/>
                  </a:lnTo>
                  <a:lnTo>
                    <a:pt x="234" y="108"/>
                  </a:lnTo>
                  <a:lnTo>
                    <a:pt x="226" y="88"/>
                  </a:lnTo>
                  <a:lnTo>
                    <a:pt x="216" y="70"/>
                  </a:lnTo>
                  <a:lnTo>
                    <a:pt x="236" y="52"/>
                  </a:lnTo>
                  <a:lnTo>
                    <a:pt x="206" y="22"/>
                  </a:lnTo>
                  <a:lnTo>
                    <a:pt x="188" y="40"/>
                  </a:lnTo>
                  <a:lnTo>
                    <a:pt x="188" y="40"/>
                  </a:lnTo>
                  <a:lnTo>
                    <a:pt x="170" y="30"/>
                  </a:lnTo>
                  <a:lnTo>
                    <a:pt x="150" y="24"/>
                  </a:lnTo>
                  <a:lnTo>
                    <a:pt x="150" y="0"/>
                  </a:lnTo>
                  <a:lnTo>
                    <a:pt x="110" y="0"/>
                  </a:lnTo>
                  <a:lnTo>
                    <a:pt x="110" y="24"/>
                  </a:lnTo>
                  <a:lnTo>
                    <a:pt x="110" y="24"/>
                  </a:lnTo>
                  <a:lnTo>
                    <a:pt x="90" y="30"/>
                  </a:lnTo>
                  <a:lnTo>
                    <a:pt x="70" y="40"/>
                  </a:lnTo>
                  <a:lnTo>
                    <a:pt x="52" y="22"/>
                  </a:lnTo>
                  <a:lnTo>
                    <a:pt x="24" y="52"/>
                  </a:lnTo>
                  <a:lnTo>
                    <a:pt x="42" y="70"/>
                  </a:lnTo>
                  <a:lnTo>
                    <a:pt x="42" y="70"/>
                  </a:lnTo>
                  <a:lnTo>
                    <a:pt x="32" y="88"/>
                  </a:lnTo>
                  <a:lnTo>
                    <a:pt x="26" y="108"/>
                  </a:lnTo>
                  <a:lnTo>
                    <a:pt x="0" y="108"/>
                  </a:lnTo>
                  <a:lnTo>
                    <a:pt x="0" y="148"/>
                  </a:lnTo>
                  <a:lnTo>
                    <a:pt x="26" y="148"/>
                  </a:lnTo>
                  <a:lnTo>
                    <a:pt x="26" y="148"/>
                  </a:lnTo>
                  <a:lnTo>
                    <a:pt x="32" y="168"/>
                  </a:lnTo>
                  <a:lnTo>
                    <a:pt x="42" y="188"/>
                  </a:lnTo>
                  <a:lnTo>
                    <a:pt x="24" y="206"/>
                  </a:lnTo>
                  <a:lnTo>
                    <a:pt x="52" y="234"/>
                  </a:lnTo>
                  <a:lnTo>
                    <a:pt x="70" y="216"/>
                  </a:lnTo>
                  <a:lnTo>
                    <a:pt x="70" y="216"/>
                  </a:lnTo>
                  <a:lnTo>
                    <a:pt x="90" y="226"/>
                  </a:lnTo>
                  <a:lnTo>
                    <a:pt x="110" y="232"/>
                  </a:lnTo>
                  <a:lnTo>
                    <a:pt x="110" y="258"/>
                  </a:lnTo>
                  <a:lnTo>
                    <a:pt x="150" y="258"/>
                  </a:lnTo>
                  <a:lnTo>
                    <a:pt x="150" y="232"/>
                  </a:lnTo>
                  <a:lnTo>
                    <a:pt x="150" y="232"/>
                  </a:lnTo>
                  <a:lnTo>
                    <a:pt x="170" y="226"/>
                  </a:lnTo>
                  <a:lnTo>
                    <a:pt x="188" y="216"/>
                  </a:lnTo>
                  <a:lnTo>
                    <a:pt x="206" y="234"/>
                  </a:lnTo>
                  <a:lnTo>
                    <a:pt x="236" y="206"/>
                  </a:lnTo>
                  <a:lnTo>
                    <a:pt x="216" y="188"/>
                  </a:lnTo>
                  <a:lnTo>
                    <a:pt x="216" y="188"/>
                  </a:lnTo>
                  <a:lnTo>
                    <a:pt x="226" y="168"/>
                  </a:lnTo>
                  <a:lnTo>
                    <a:pt x="234" y="148"/>
                  </a:lnTo>
                  <a:lnTo>
                    <a:pt x="258" y="148"/>
                  </a:lnTo>
                  <a:close/>
                  <a:moveTo>
                    <a:pt x="130" y="210"/>
                  </a:moveTo>
                  <a:lnTo>
                    <a:pt x="130" y="210"/>
                  </a:lnTo>
                  <a:lnTo>
                    <a:pt x="114" y="208"/>
                  </a:lnTo>
                  <a:lnTo>
                    <a:pt x="98" y="204"/>
                  </a:lnTo>
                  <a:lnTo>
                    <a:pt x="84" y="196"/>
                  </a:lnTo>
                  <a:lnTo>
                    <a:pt x="72" y="186"/>
                  </a:lnTo>
                  <a:lnTo>
                    <a:pt x="62" y="174"/>
                  </a:lnTo>
                  <a:lnTo>
                    <a:pt x="54" y="160"/>
                  </a:lnTo>
                  <a:lnTo>
                    <a:pt x="50" y="144"/>
                  </a:lnTo>
                  <a:lnTo>
                    <a:pt x="48" y="128"/>
                  </a:lnTo>
                  <a:lnTo>
                    <a:pt x="48" y="128"/>
                  </a:lnTo>
                  <a:lnTo>
                    <a:pt x="50" y="112"/>
                  </a:lnTo>
                  <a:lnTo>
                    <a:pt x="54" y="96"/>
                  </a:lnTo>
                  <a:lnTo>
                    <a:pt x="62" y="82"/>
                  </a:lnTo>
                  <a:lnTo>
                    <a:pt x="72" y="70"/>
                  </a:lnTo>
                  <a:lnTo>
                    <a:pt x="84" y="60"/>
                  </a:lnTo>
                  <a:lnTo>
                    <a:pt x="98" y="52"/>
                  </a:lnTo>
                  <a:lnTo>
                    <a:pt x="114" y="48"/>
                  </a:lnTo>
                  <a:lnTo>
                    <a:pt x="130" y="46"/>
                  </a:lnTo>
                  <a:lnTo>
                    <a:pt x="130" y="46"/>
                  </a:lnTo>
                  <a:lnTo>
                    <a:pt x="146" y="48"/>
                  </a:lnTo>
                  <a:lnTo>
                    <a:pt x="162" y="52"/>
                  </a:lnTo>
                  <a:lnTo>
                    <a:pt x="176" y="60"/>
                  </a:lnTo>
                  <a:lnTo>
                    <a:pt x="188" y="70"/>
                  </a:lnTo>
                  <a:lnTo>
                    <a:pt x="198" y="82"/>
                  </a:lnTo>
                  <a:lnTo>
                    <a:pt x="206" y="96"/>
                  </a:lnTo>
                  <a:lnTo>
                    <a:pt x="210" y="112"/>
                  </a:lnTo>
                  <a:lnTo>
                    <a:pt x="212" y="128"/>
                  </a:lnTo>
                  <a:lnTo>
                    <a:pt x="212" y="128"/>
                  </a:lnTo>
                  <a:lnTo>
                    <a:pt x="210" y="144"/>
                  </a:lnTo>
                  <a:lnTo>
                    <a:pt x="206" y="160"/>
                  </a:lnTo>
                  <a:lnTo>
                    <a:pt x="198" y="174"/>
                  </a:lnTo>
                  <a:lnTo>
                    <a:pt x="188" y="186"/>
                  </a:lnTo>
                  <a:lnTo>
                    <a:pt x="176" y="196"/>
                  </a:lnTo>
                  <a:lnTo>
                    <a:pt x="162" y="204"/>
                  </a:lnTo>
                  <a:lnTo>
                    <a:pt x="146" y="208"/>
                  </a:lnTo>
                  <a:lnTo>
                    <a:pt x="130" y="210"/>
                  </a:lnTo>
                  <a:lnTo>
                    <a:pt x="130" y="210"/>
                  </a:lnTo>
                  <a:close/>
                  <a:moveTo>
                    <a:pt x="130" y="66"/>
                  </a:moveTo>
                  <a:lnTo>
                    <a:pt x="130" y="66"/>
                  </a:lnTo>
                  <a:lnTo>
                    <a:pt x="118" y="68"/>
                  </a:lnTo>
                  <a:lnTo>
                    <a:pt x="106" y="70"/>
                  </a:lnTo>
                  <a:lnTo>
                    <a:pt x="94" y="76"/>
                  </a:lnTo>
                  <a:lnTo>
                    <a:pt x="86" y="84"/>
                  </a:lnTo>
                  <a:lnTo>
                    <a:pt x="78" y="94"/>
                  </a:lnTo>
                  <a:lnTo>
                    <a:pt x="72" y="104"/>
                  </a:lnTo>
                  <a:lnTo>
                    <a:pt x="68" y="116"/>
                  </a:lnTo>
                  <a:lnTo>
                    <a:pt x="68" y="128"/>
                  </a:lnTo>
                  <a:lnTo>
                    <a:pt x="68" y="128"/>
                  </a:lnTo>
                  <a:lnTo>
                    <a:pt x="68" y="140"/>
                  </a:lnTo>
                  <a:lnTo>
                    <a:pt x="72" y="152"/>
                  </a:lnTo>
                  <a:lnTo>
                    <a:pt x="78" y="162"/>
                  </a:lnTo>
                  <a:lnTo>
                    <a:pt x="86" y="172"/>
                  </a:lnTo>
                  <a:lnTo>
                    <a:pt x="94" y="180"/>
                  </a:lnTo>
                  <a:lnTo>
                    <a:pt x="106" y="186"/>
                  </a:lnTo>
                  <a:lnTo>
                    <a:pt x="118" y="190"/>
                  </a:lnTo>
                  <a:lnTo>
                    <a:pt x="130" y="190"/>
                  </a:lnTo>
                  <a:lnTo>
                    <a:pt x="130" y="190"/>
                  </a:lnTo>
                  <a:lnTo>
                    <a:pt x="142" y="190"/>
                  </a:lnTo>
                  <a:lnTo>
                    <a:pt x="154" y="186"/>
                  </a:lnTo>
                  <a:lnTo>
                    <a:pt x="164" y="180"/>
                  </a:lnTo>
                  <a:lnTo>
                    <a:pt x="174" y="172"/>
                  </a:lnTo>
                  <a:lnTo>
                    <a:pt x="182" y="162"/>
                  </a:lnTo>
                  <a:lnTo>
                    <a:pt x="188" y="152"/>
                  </a:lnTo>
                  <a:lnTo>
                    <a:pt x="190" y="140"/>
                  </a:lnTo>
                  <a:lnTo>
                    <a:pt x="192" y="128"/>
                  </a:lnTo>
                  <a:lnTo>
                    <a:pt x="192" y="128"/>
                  </a:lnTo>
                  <a:lnTo>
                    <a:pt x="190" y="116"/>
                  </a:lnTo>
                  <a:lnTo>
                    <a:pt x="188" y="104"/>
                  </a:lnTo>
                  <a:lnTo>
                    <a:pt x="182" y="94"/>
                  </a:lnTo>
                  <a:lnTo>
                    <a:pt x="174" y="84"/>
                  </a:lnTo>
                  <a:lnTo>
                    <a:pt x="164" y="76"/>
                  </a:lnTo>
                  <a:lnTo>
                    <a:pt x="154" y="70"/>
                  </a:lnTo>
                  <a:lnTo>
                    <a:pt x="142" y="68"/>
                  </a:lnTo>
                  <a:lnTo>
                    <a:pt x="130" y="66"/>
                  </a:lnTo>
                  <a:lnTo>
                    <a:pt x="130" y="66"/>
                  </a:lnTo>
                  <a:close/>
                  <a:moveTo>
                    <a:pt x="130" y="156"/>
                  </a:moveTo>
                  <a:lnTo>
                    <a:pt x="130" y="156"/>
                  </a:lnTo>
                  <a:lnTo>
                    <a:pt x="120" y="152"/>
                  </a:lnTo>
                  <a:lnTo>
                    <a:pt x="110" y="148"/>
                  </a:lnTo>
                  <a:lnTo>
                    <a:pt x="104" y="138"/>
                  </a:lnTo>
                  <a:lnTo>
                    <a:pt x="102" y="128"/>
                  </a:lnTo>
                  <a:lnTo>
                    <a:pt x="102" y="128"/>
                  </a:lnTo>
                  <a:lnTo>
                    <a:pt x="104" y="118"/>
                  </a:lnTo>
                  <a:lnTo>
                    <a:pt x="110" y="110"/>
                  </a:lnTo>
                  <a:lnTo>
                    <a:pt x="120" y="104"/>
                  </a:lnTo>
                  <a:lnTo>
                    <a:pt x="130" y="102"/>
                  </a:lnTo>
                  <a:lnTo>
                    <a:pt x="130" y="102"/>
                  </a:lnTo>
                  <a:lnTo>
                    <a:pt x="140" y="104"/>
                  </a:lnTo>
                  <a:lnTo>
                    <a:pt x="148" y="110"/>
                  </a:lnTo>
                  <a:lnTo>
                    <a:pt x="154" y="118"/>
                  </a:lnTo>
                  <a:lnTo>
                    <a:pt x="156" y="128"/>
                  </a:lnTo>
                  <a:lnTo>
                    <a:pt x="156" y="128"/>
                  </a:lnTo>
                  <a:lnTo>
                    <a:pt x="154" y="138"/>
                  </a:lnTo>
                  <a:lnTo>
                    <a:pt x="148" y="148"/>
                  </a:lnTo>
                  <a:lnTo>
                    <a:pt x="140" y="152"/>
                  </a:lnTo>
                  <a:lnTo>
                    <a:pt x="130" y="156"/>
                  </a:lnTo>
                  <a:lnTo>
                    <a:pt x="130" y="156"/>
                  </a:lnTo>
                  <a:close/>
                  <a:moveTo>
                    <a:pt x="370" y="248"/>
                  </a:moveTo>
                  <a:lnTo>
                    <a:pt x="388" y="244"/>
                  </a:lnTo>
                  <a:lnTo>
                    <a:pt x="382" y="212"/>
                  </a:lnTo>
                  <a:lnTo>
                    <a:pt x="364" y="214"/>
                  </a:lnTo>
                  <a:lnTo>
                    <a:pt x="364" y="214"/>
                  </a:lnTo>
                  <a:lnTo>
                    <a:pt x="356" y="202"/>
                  </a:lnTo>
                  <a:lnTo>
                    <a:pt x="346" y="192"/>
                  </a:lnTo>
                  <a:lnTo>
                    <a:pt x="352" y="174"/>
                  </a:lnTo>
                  <a:lnTo>
                    <a:pt x="320" y="162"/>
                  </a:lnTo>
                  <a:lnTo>
                    <a:pt x="314" y="180"/>
                  </a:lnTo>
                  <a:lnTo>
                    <a:pt x="314" y="180"/>
                  </a:lnTo>
                  <a:lnTo>
                    <a:pt x="300" y="182"/>
                  </a:lnTo>
                  <a:lnTo>
                    <a:pt x="286" y="186"/>
                  </a:lnTo>
                  <a:lnTo>
                    <a:pt x="272" y="172"/>
                  </a:lnTo>
                  <a:lnTo>
                    <a:pt x="246" y="194"/>
                  </a:lnTo>
                  <a:lnTo>
                    <a:pt x="260" y="208"/>
                  </a:lnTo>
                  <a:lnTo>
                    <a:pt x="260" y="208"/>
                  </a:lnTo>
                  <a:lnTo>
                    <a:pt x="252" y="220"/>
                  </a:lnTo>
                  <a:lnTo>
                    <a:pt x="250" y="234"/>
                  </a:lnTo>
                  <a:lnTo>
                    <a:pt x="230" y="238"/>
                  </a:lnTo>
                  <a:lnTo>
                    <a:pt x="236" y="272"/>
                  </a:lnTo>
                  <a:lnTo>
                    <a:pt x="256" y="268"/>
                  </a:lnTo>
                  <a:lnTo>
                    <a:pt x="256" y="268"/>
                  </a:lnTo>
                  <a:lnTo>
                    <a:pt x="264" y="280"/>
                  </a:lnTo>
                  <a:lnTo>
                    <a:pt x="274" y="290"/>
                  </a:lnTo>
                  <a:lnTo>
                    <a:pt x="268" y="308"/>
                  </a:lnTo>
                  <a:lnTo>
                    <a:pt x="300" y="320"/>
                  </a:lnTo>
                  <a:lnTo>
                    <a:pt x="306" y="302"/>
                  </a:lnTo>
                  <a:lnTo>
                    <a:pt x="306" y="302"/>
                  </a:lnTo>
                  <a:lnTo>
                    <a:pt x="320" y="302"/>
                  </a:lnTo>
                  <a:lnTo>
                    <a:pt x="334" y="298"/>
                  </a:lnTo>
                  <a:lnTo>
                    <a:pt x="346" y="312"/>
                  </a:lnTo>
                  <a:lnTo>
                    <a:pt x="372" y="290"/>
                  </a:lnTo>
                  <a:lnTo>
                    <a:pt x="360" y="276"/>
                  </a:lnTo>
                  <a:lnTo>
                    <a:pt x="360" y="276"/>
                  </a:lnTo>
                  <a:lnTo>
                    <a:pt x="366" y="262"/>
                  </a:lnTo>
                  <a:lnTo>
                    <a:pt x="370" y="248"/>
                  </a:lnTo>
                  <a:lnTo>
                    <a:pt x="370" y="248"/>
                  </a:lnTo>
                  <a:close/>
                  <a:moveTo>
                    <a:pt x="320" y="264"/>
                  </a:moveTo>
                  <a:lnTo>
                    <a:pt x="320" y="264"/>
                  </a:lnTo>
                  <a:lnTo>
                    <a:pt x="310" y="266"/>
                  </a:lnTo>
                  <a:lnTo>
                    <a:pt x="302" y="264"/>
                  </a:lnTo>
                  <a:lnTo>
                    <a:pt x="294" y="260"/>
                  </a:lnTo>
                  <a:lnTo>
                    <a:pt x="288" y="252"/>
                  </a:lnTo>
                  <a:lnTo>
                    <a:pt x="288" y="252"/>
                  </a:lnTo>
                  <a:lnTo>
                    <a:pt x="286" y="242"/>
                  </a:lnTo>
                  <a:lnTo>
                    <a:pt x="288" y="234"/>
                  </a:lnTo>
                  <a:lnTo>
                    <a:pt x="292" y="226"/>
                  </a:lnTo>
                  <a:lnTo>
                    <a:pt x="300" y="220"/>
                  </a:lnTo>
                  <a:lnTo>
                    <a:pt x="300" y="220"/>
                  </a:lnTo>
                  <a:lnTo>
                    <a:pt x="308" y="218"/>
                  </a:lnTo>
                  <a:lnTo>
                    <a:pt x="318" y="220"/>
                  </a:lnTo>
                  <a:lnTo>
                    <a:pt x="326" y="224"/>
                  </a:lnTo>
                  <a:lnTo>
                    <a:pt x="332" y="232"/>
                  </a:lnTo>
                  <a:lnTo>
                    <a:pt x="332" y="232"/>
                  </a:lnTo>
                  <a:lnTo>
                    <a:pt x="334" y="240"/>
                  </a:lnTo>
                  <a:lnTo>
                    <a:pt x="332" y="250"/>
                  </a:lnTo>
                  <a:lnTo>
                    <a:pt x="328" y="258"/>
                  </a:lnTo>
                  <a:lnTo>
                    <a:pt x="320" y="264"/>
                  </a:lnTo>
                  <a:lnTo>
                    <a:pt x="320" y="26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4" name="TextBox 63"/>
            <p:cNvSpPr txBox="1"/>
            <p:nvPr/>
          </p:nvSpPr>
          <p:spPr>
            <a:xfrm>
              <a:off x="1498414" y="4061622"/>
              <a:ext cx="1311841" cy="531819"/>
            </a:xfrm>
            <a:prstGeom prst="rect">
              <a:avLst/>
            </a:prstGeom>
            <a:noFill/>
          </p:spPr>
          <p:txBody>
            <a:bodyPr vert="horz" wrap="square" lIns="0" tIns="0" rIns="0" bIns="0" rtlCol="0" anchor="ctr">
              <a:noAutofit/>
            </a:bodyPr>
            <a:lstStyle/>
            <a:p>
              <a:pPr indent="-274320" algn="r">
                <a:spcAft>
                  <a:spcPts val="200"/>
                </a:spcAft>
              </a:pPr>
              <a:r>
                <a:rPr lang="en-GB" sz="1200" dirty="0" smtClean="0">
                  <a:latin typeface="Georgia" pitchFamily="18" charset="0"/>
                </a:rPr>
                <a:t>Filter panes</a:t>
              </a:r>
            </a:p>
            <a:p>
              <a:pPr indent="-274320" algn="r">
                <a:spcAft>
                  <a:spcPts val="200"/>
                </a:spcAft>
              </a:pPr>
              <a:r>
                <a:rPr lang="en-GB" sz="1200" dirty="0" smtClean="0">
                  <a:latin typeface="Georgia" pitchFamily="18" charset="0"/>
                </a:rPr>
                <a:t>(Pivot) Tables</a:t>
              </a:r>
            </a:p>
          </p:txBody>
        </p:sp>
        <p:sp>
          <p:nvSpPr>
            <p:cNvPr id="39" name="TextBox 38"/>
            <p:cNvSpPr txBox="1"/>
            <p:nvPr/>
          </p:nvSpPr>
          <p:spPr>
            <a:xfrm>
              <a:off x="5907501" y="4992309"/>
              <a:ext cx="874168" cy="386164"/>
            </a:xfrm>
            <a:prstGeom prst="rect">
              <a:avLst/>
            </a:prstGeom>
            <a:noFill/>
          </p:spPr>
          <p:txBody>
            <a:bodyPr vert="horz" wrap="square" lIns="0" tIns="0" rIns="0" bIns="0" rtlCol="0" anchor="ctr">
              <a:noAutofit/>
            </a:bodyPr>
            <a:lstStyle/>
            <a:p>
              <a:pPr indent="-274320">
                <a:spcAft>
                  <a:spcPts val="200"/>
                </a:spcAft>
              </a:pPr>
              <a:r>
                <a:rPr lang="en-GB" sz="1200" dirty="0" smtClean="0">
                  <a:latin typeface="Georgia" pitchFamily="18" charset="0"/>
                </a:rPr>
                <a:t>KPIs</a:t>
              </a:r>
            </a:p>
          </p:txBody>
        </p:sp>
        <p:sp>
          <p:nvSpPr>
            <p:cNvPr id="41" name="TextBox 40"/>
            <p:cNvSpPr txBox="1"/>
            <p:nvPr/>
          </p:nvSpPr>
          <p:spPr>
            <a:xfrm>
              <a:off x="5724128" y="3533540"/>
              <a:ext cx="874168" cy="386164"/>
            </a:xfrm>
            <a:prstGeom prst="rect">
              <a:avLst/>
            </a:prstGeom>
            <a:noFill/>
          </p:spPr>
          <p:txBody>
            <a:bodyPr vert="horz" wrap="square" lIns="0" tIns="0" rIns="0" bIns="0" rtlCol="0" anchor="ctr">
              <a:noAutofit/>
            </a:bodyPr>
            <a:lstStyle/>
            <a:p>
              <a:pPr indent="-274320">
                <a:spcAft>
                  <a:spcPts val="200"/>
                </a:spcAft>
              </a:pPr>
              <a:r>
                <a:rPr lang="en-GB" sz="1200" dirty="0" smtClean="0">
                  <a:latin typeface="Georgia" pitchFamily="18" charset="0"/>
                </a:rPr>
                <a:t>Pie charts</a:t>
              </a:r>
            </a:p>
          </p:txBody>
        </p:sp>
        <p:sp>
          <p:nvSpPr>
            <p:cNvPr id="45" name="Freeform 4934"/>
            <p:cNvSpPr>
              <a:spLocks noEditPoints="1"/>
            </p:cNvSpPr>
            <p:nvPr/>
          </p:nvSpPr>
          <p:spPr bwMode="auto">
            <a:xfrm>
              <a:off x="4433727" y="5936107"/>
              <a:ext cx="342093" cy="472186"/>
            </a:xfrm>
            <a:custGeom>
              <a:avLst/>
              <a:gdLst>
                <a:gd name="T0" fmla="*/ 278 w 284"/>
                <a:gd name="T1" fmla="*/ 252 h 392"/>
                <a:gd name="T2" fmla="*/ 282 w 284"/>
                <a:gd name="T3" fmla="*/ 234 h 392"/>
                <a:gd name="T4" fmla="*/ 278 w 284"/>
                <a:gd name="T5" fmla="*/ 220 h 392"/>
                <a:gd name="T6" fmla="*/ 220 w 284"/>
                <a:gd name="T7" fmla="*/ 236 h 392"/>
                <a:gd name="T8" fmla="*/ 120 w 284"/>
                <a:gd name="T9" fmla="*/ 244 h 392"/>
                <a:gd name="T10" fmla="*/ 122 w 284"/>
                <a:gd name="T11" fmla="*/ 198 h 392"/>
                <a:gd name="T12" fmla="*/ 6 w 284"/>
                <a:gd name="T13" fmla="*/ 216 h 392"/>
                <a:gd name="T14" fmla="*/ 0 w 284"/>
                <a:gd name="T15" fmla="*/ 222 h 392"/>
                <a:gd name="T16" fmla="*/ 6 w 284"/>
                <a:gd name="T17" fmla="*/ 246 h 392"/>
                <a:gd name="T18" fmla="*/ 0 w 284"/>
                <a:gd name="T19" fmla="*/ 254 h 392"/>
                <a:gd name="T20" fmla="*/ 6 w 284"/>
                <a:gd name="T21" fmla="*/ 276 h 392"/>
                <a:gd name="T22" fmla="*/ 0 w 284"/>
                <a:gd name="T23" fmla="*/ 284 h 392"/>
                <a:gd name="T24" fmla="*/ 6 w 284"/>
                <a:gd name="T25" fmla="*/ 306 h 392"/>
                <a:gd name="T26" fmla="*/ 0 w 284"/>
                <a:gd name="T27" fmla="*/ 314 h 392"/>
                <a:gd name="T28" fmla="*/ 6 w 284"/>
                <a:gd name="T29" fmla="*/ 336 h 392"/>
                <a:gd name="T30" fmla="*/ 0 w 284"/>
                <a:gd name="T31" fmla="*/ 344 h 392"/>
                <a:gd name="T32" fmla="*/ 158 w 284"/>
                <a:gd name="T33" fmla="*/ 392 h 392"/>
                <a:gd name="T34" fmla="*/ 278 w 284"/>
                <a:gd name="T35" fmla="*/ 358 h 392"/>
                <a:gd name="T36" fmla="*/ 284 w 284"/>
                <a:gd name="T37" fmla="*/ 350 h 392"/>
                <a:gd name="T38" fmla="*/ 278 w 284"/>
                <a:gd name="T39" fmla="*/ 328 h 392"/>
                <a:gd name="T40" fmla="*/ 284 w 284"/>
                <a:gd name="T41" fmla="*/ 320 h 392"/>
                <a:gd name="T42" fmla="*/ 278 w 284"/>
                <a:gd name="T43" fmla="*/ 298 h 392"/>
                <a:gd name="T44" fmla="*/ 284 w 284"/>
                <a:gd name="T45" fmla="*/ 290 h 392"/>
                <a:gd name="T46" fmla="*/ 278 w 284"/>
                <a:gd name="T47" fmla="*/ 266 h 392"/>
                <a:gd name="T48" fmla="*/ 284 w 284"/>
                <a:gd name="T49" fmla="*/ 260 h 392"/>
                <a:gd name="T50" fmla="*/ 64 w 284"/>
                <a:gd name="T51" fmla="*/ 336 h 392"/>
                <a:gd name="T52" fmla="*/ 160 w 284"/>
                <a:gd name="T53" fmla="*/ 362 h 392"/>
                <a:gd name="T54" fmla="*/ 246 w 284"/>
                <a:gd name="T55" fmla="*/ 320 h 392"/>
                <a:gd name="T56" fmla="*/ 94 w 284"/>
                <a:gd name="T57" fmla="*/ 328 h 392"/>
                <a:gd name="T58" fmla="*/ 90 w 284"/>
                <a:gd name="T59" fmla="*/ 312 h 392"/>
                <a:gd name="T60" fmla="*/ 160 w 284"/>
                <a:gd name="T61" fmla="*/ 330 h 392"/>
                <a:gd name="T62" fmla="*/ 194 w 284"/>
                <a:gd name="T63" fmla="*/ 322 h 392"/>
                <a:gd name="T64" fmla="*/ 220 w 284"/>
                <a:gd name="T65" fmla="*/ 298 h 392"/>
                <a:gd name="T66" fmla="*/ 120 w 284"/>
                <a:gd name="T67" fmla="*/ 304 h 392"/>
                <a:gd name="T68" fmla="*/ 64 w 284"/>
                <a:gd name="T69" fmla="*/ 276 h 392"/>
                <a:gd name="T70" fmla="*/ 158 w 284"/>
                <a:gd name="T71" fmla="*/ 300 h 392"/>
                <a:gd name="T72" fmla="*/ 164 w 284"/>
                <a:gd name="T73" fmla="*/ 300 h 392"/>
                <a:gd name="T74" fmla="*/ 190 w 284"/>
                <a:gd name="T75" fmla="*/ 276 h 392"/>
                <a:gd name="T76" fmla="*/ 94 w 284"/>
                <a:gd name="T77" fmla="*/ 268 h 392"/>
                <a:gd name="T78" fmla="*/ 90 w 284"/>
                <a:gd name="T79" fmla="*/ 252 h 392"/>
                <a:gd name="T80" fmla="*/ 160 w 284"/>
                <a:gd name="T81" fmla="*/ 270 h 392"/>
                <a:gd name="T82" fmla="*/ 194 w 284"/>
                <a:gd name="T83" fmla="*/ 260 h 392"/>
                <a:gd name="T84" fmla="*/ 190 w 284"/>
                <a:gd name="T85" fmla="*/ 276 h 392"/>
                <a:gd name="T86" fmla="*/ 130 w 284"/>
                <a:gd name="T87" fmla="*/ 46 h 392"/>
                <a:gd name="T88" fmla="*/ 154 w 284"/>
                <a:gd name="T89" fmla="*/ 46 h 392"/>
                <a:gd name="T90" fmla="*/ 150 w 284"/>
                <a:gd name="T91" fmla="*/ 170 h 392"/>
                <a:gd name="T92" fmla="*/ 148 w 284"/>
                <a:gd name="T93" fmla="*/ 232 h 392"/>
                <a:gd name="T94" fmla="*/ 140 w 284"/>
                <a:gd name="T95" fmla="*/ 234 h 392"/>
                <a:gd name="T96" fmla="*/ 134 w 284"/>
                <a:gd name="T97" fmla="*/ 17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4" h="392">
                  <a:moveTo>
                    <a:pt x="284" y="260"/>
                  </a:moveTo>
                  <a:lnTo>
                    <a:pt x="284" y="260"/>
                  </a:lnTo>
                  <a:lnTo>
                    <a:pt x="282" y="254"/>
                  </a:lnTo>
                  <a:lnTo>
                    <a:pt x="278" y="252"/>
                  </a:lnTo>
                  <a:lnTo>
                    <a:pt x="250" y="244"/>
                  </a:lnTo>
                  <a:lnTo>
                    <a:pt x="278" y="236"/>
                  </a:lnTo>
                  <a:lnTo>
                    <a:pt x="278" y="236"/>
                  </a:lnTo>
                  <a:lnTo>
                    <a:pt x="282" y="234"/>
                  </a:lnTo>
                  <a:lnTo>
                    <a:pt x="284" y="228"/>
                  </a:lnTo>
                  <a:lnTo>
                    <a:pt x="284" y="228"/>
                  </a:lnTo>
                  <a:lnTo>
                    <a:pt x="282" y="224"/>
                  </a:lnTo>
                  <a:lnTo>
                    <a:pt x="278" y="220"/>
                  </a:lnTo>
                  <a:lnTo>
                    <a:pt x="162" y="192"/>
                  </a:lnTo>
                  <a:lnTo>
                    <a:pt x="162" y="208"/>
                  </a:lnTo>
                  <a:lnTo>
                    <a:pt x="246" y="230"/>
                  </a:lnTo>
                  <a:lnTo>
                    <a:pt x="220" y="236"/>
                  </a:lnTo>
                  <a:lnTo>
                    <a:pt x="190" y="246"/>
                  </a:lnTo>
                  <a:lnTo>
                    <a:pt x="164" y="252"/>
                  </a:lnTo>
                  <a:lnTo>
                    <a:pt x="160" y="254"/>
                  </a:lnTo>
                  <a:lnTo>
                    <a:pt x="120" y="244"/>
                  </a:lnTo>
                  <a:lnTo>
                    <a:pt x="94" y="236"/>
                  </a:lnTo>
                  <a:lnTo>
                    <a:pt x="64" y="228"/>
                  </a:lnTo>
                  <a:lnTo>
                    <a:pt x="38" y="222"/>
                  </a:lnTo>
                  <a:lnTo>
                    <a:pt x="122" y="198"/>
                  </a:lnTo>
                  <a:lnTo>
                    <a:pt x="122" y="182"/>
                  </a:lnTo>
                  <a:lnTo>
                    <a:pt x="122" y="182"/>
                  </a:lnTo>
                  <a:lnTo>
                    <a:pt x="122" y="182"/>
                  </a:lnTo>
                  <a:lnTo>
                    <a:pt x="6" y="216"/>
                  </a:lnTo>
                  <a:lnTo>
                    <a:pt x="6" y="216"/>
                  </a:lnTo>
                  <a:lnTo>
                    <a:pt x="2" y="218"/>
                  </a:lnTo>
                  <a:lnTo>
                    <a:pt x="0" y="222"/>
                  </a:lnTo>
                  <a:lnTo>
                    <a:pt x="0" y="222"/>
                  </a:lnTo>
                  <a:lnTo>
                    <a:pt x="2" y="228"/>
                  </a:lnTo>
                  <a:lnTo>
                    <a:pt x="6" y="230"/>
                  </a:lnTo>
                  <a:lnTo>
                    <a:pt x="34" y="238"/>
                  </a:lnTo>
                  <a:lnTo>
                    <a:pt x="6" y="246"/>
                  </a:lnTo>
                  <a:lnTo>
                    <a:pt x="6" y="246"/>
                  </a:lnTo>
                  <a:lnTo>
                    <a:pt x="2" y="248"/>
                  </a:lnTo>
                  <a:lnTo>
                    <a:pt x="0" y="254"/>
                  </a:lnTo>
                  <a:lnTo>
                    <a:pt x="0" y="254"/>
                  </a:lnTo>
                  <a:lnTo>
                    <a:pt x="2" y="258"/>
                  </a:lnTo>
                  <a:lnTo>
                    <a:pt x="6" y="260"/>
                  </a:lnTo>
                  <a:lnTo>
                    <a:pt x="34" y="268"/>
                  </a:lnTo>
                  <a:lnTo>
                    <a:pt x="6" y="276"/>
                  </a:lnTo>
                  <a:lnTo>
                    <a:pt x="6" y="276"/>
                  </a:lnTo>
                  <a:lnTo>
                    <a:pt x="2" y="278"/>
                  </a:lnTo>
                  <a:lnTo>
                    <a:pt x="0" y="284"/>
                  </a:lnTo>
                  <a:lnTo>
                    <a:pt x="0" y="284"/>
                  </a:lnTo>
                  <a:lnTo>
                    <a:pt x="2" y="288"/>
                  </a:lnTo>
                  <a:lnTo>
                    <a:pt x="6" y="292"/>
                  </a:lnTo>
                  <a:lnTo>
                    <a:pt x="34" y="298"/>
                  </a:lnTo>
                  <a:lnTo>
                    <a:pt x="6" y="306"/>
                  </a:lnTo>
                  <a:lnTo>
                    <a:pt x="6" y="306"/>
                  </a:lnTo>
                  <a:lnTo>
                    <a:pt x="2" y="310"/>
                  </a:lnTo>
                  <a:lnTo>
                    <a:pt x="0" y="314"/>
                  </a:lnTo>
                  <a:lnTo>
                    <a:pt x="0" y="314"/>
                  </a:lnTo>
                  <a:lnTo>
                    <a:pt x="2" y="318"/>
                  </a:lnTo>
                  <a:lnTo>
                    <a:pt x="6" y="322"/>
                  </a:lnTo>
                  <a:lnTo>
                    <a:pt x="34" y="328"/>
                  </a:lnTo>
                  <a:lnTo>
                    <a:pt x="6" y="336"/>
                  </a:lnTo>
                  <a:lnTo>
                    <a:pt x="6" y="336"/>
                  </a:lnTo>
                  <a:lnTo>
                    <a:pt x="2" y="340"/>
                  </a:lnTo>
                  <a:lnTo>
                    <a:pt x="0" y="344"/>
                  </a:lnTo>
                  <a:lnTo>
                    <a:pt x="0" y="344"/>
                  </a:lnTo>
                  <a:lnTo>
                    <a:pt x="2" y="350"/>
                  </a:lnTo>
                  <a:lnTo>
                    <a:pt x="6" y="352"/>
                  </a:lnTo>
                  <a:lnTo>
                    <a:pt x="158" y="392"/>
                  </a:lnTo>
                  <a:lnTo>
                    <a:pt x="158" y="392"/>
                  </a:lnTo>
                  <a:lnTo>
                    <a:pt x="160" y="392"/>
                  </a:lnTo>
                  <a:lnTo>
                    <a:pt x="160" y="392"/>
                  </a:lnTo>
                  <a:lnTo>
                    <a:pt x="162" y="392"/>
                  </a:lnTo>
                  <a:lnTo>
                    <a:pt x="278" y="358"/>
                  </a:lnTo>
                  <a:lnTo>
                    <a:pt x="278" y="358"/>
                  </a:lnTo>
                  <a:lnTo>
                    <a:pt x="282" y="356"/>
                  </a:lnTo>
                  <a:lnTo>
                    <a:pt x="284" y="350"/>
                  </a:lnTo>
                  <a:lnTo>
                    <a:pt x="284" y="350"/>
                  </a:lnTo>
                  <a:lnTo>
                    <a:pt x="282" y="346"/>
                  </a:lnTo>
                  <a:lnTo>
                    <a:pt x="278" y="342"/>
                  </a:lnTo>
                  <a:lnTo>
                    <a:pt x="250" y="336"/>
                  </a:lnTo>
                  <a:lnTo>
                    <a:pt x="278" y="328"/>
                  </a:lnTo>
                  <a:lnTo>
                    <a:pt x="278" y="328"/>
                  </a:lnTo>
                  <a:lnTo>
                    <a:pt x="282" y="324"/>
                  </a:lnTo>
                  <a:lnTo>
                    <a:pt x="284" y="320"/>
                  </a:lnTo>
                  <a:lnTo>
                    <a:pt x="284" y="320"/>
                  </a:lnTo>
                  <a:lnTo>
                    <a:pt x="282" y="316"/>
                  </a:lnTo>
                  <a:lnTo>
                    <a:pt x="278" y="312"/>
                  </a:lnTo>
                  <a:lnTo>
                    <a:pt x="250" y="306"/>
                  </a:lnTo>
                  <a:lnTo>
                    <a:pt x="278" y="298"/>
                  </a:lnTo>
                  <a:lnTo>
                    <a:pt x="278" y="298"/>
                  </a:lnTo>
                  <a:lnTo>
                    <a:pt x="282" y="294"/>
                  </a:lnTo>
                  <a:lnTo>
                    <a:pt x="284" y="290"/>
                  </a:lnTo>
                  <a:lnTo>
                    <a:pt x="284" y="290"/>
                  </a:lnTo>
                  <a:lnTo>
                    <a:pt x="282" y="284"/>
                  </a:lnTo>
                  <a:lnTo>
                    <a:pt x="278" y="282"/>
                  </a:lnTo>
                  <a:lnTo>
                    <a:pt x="250" y="274"/>
                  </a:lnTo>
                  <a:lnTo>
                    <a:pt x="278" y="266"/>
                  </a:lnTo>
                  <a:lnTo>
                    <a:pt x="278" y="266"/>
                  </a:lnTo>
                  <a:lnTo>
                    <a:pt x="282" y="264"/>
                  </a:lnTo>
                  <a:lnTo>
                    <a:pt x="284" y="260"/>
                  </a:lnTo>
                  <a:lnTo>
                    <a:pt x="284" y="260"/>
                  </a:lnTo>
                  <a:close/>
                  <a:moveTo>
                    <a:pt x="246" y="350"/>
                  </a:moveTo>
                  <a:lnTo>
                    <a:pt x="160" y="376"/>
                  </a:lnTo>
                  <a:lnTo>
                    <a:pt x="38" y="344"/>
                  </a:lnTo>
                  <a:lnTo>
                    <a:pt x="64" y="336"/>
                  </a:lnTo>
                  <a:lnTo>
                    <a:pt x="158" y="360"/>
                  </a:lnTo>
                  <a:lnTo>
                    <a:pt x="158" y="360"/>
                  </a:lnTo>
                  <a:lnTo>
                    <a:pt x="160" y="362"/>
                  </a:lnTo>
                  <a:lnTo>
                    <a:pt x="160" y="362"/>
                  </a:lnTo>
                  <a:lnTo>
                    <a:pt x="162" y="360"/>
                  </a:lnTo>
                  <a:lnTo>
                    <a:pt x="220" y="344"/>
                  </a:lnTo>
                  <a:lnTo>
                    <a:pt x="246" y="350"/>
                  </a:lnTo>
                  <a:close/>
                  <a:moveTo>
                    <a:pt x="246" y="320"/>
                  </a:moveTo>
                  <a:lnTo>
                    <a:pt x="220" y="328"/>
                  </a:lnTo>
                  <a:lnTo>
                    <a:pt x="190" y="336"/>
                  </a:lnTo>
                  <a:lnTo>
                    <a:pt x="160" y="344"/>
                  </a:lnTo>
                  <a:lnTo>
                    <a:pt x="94" y="328"/>
                  </a:lnTo>
                  <a:lnTo>
                    <a:pt x="64" y="320"/>
                  </a:lnTo>
                  <a:lnTo>
                    <a:pt x="38" y="314"/>
                  </a:lnTo>
                  <a:lnTo>
                    <a:pt x="64" y="306"/>
                  </a:lnTo>
                  <a:lnTo>
                    <a:pt x="90" y="312"/>
                  </a:lnTo>
                  <a:lnTo>
                    <a:pt x="120" y="320"/>
                  </a:lnTo>
                  <a:lnTo>
                    <a:pt x="158" y="330"/>
                  </a:lnTo>
                  <a:lnTo>
                    <a:pt x="158" y="330"/>
                  </a:lnTo>
                  <a:lnTo>
                    <a:pt x="160" y="330"/>
                  </a:lnTo>
                  <a:lnTo>
                    <a:pt x="160" y="330"/>
                  </a:lnTo>
                  <a:lnTo>
                    <a:pt x="162" y="330"/>
                  </a:lnTo>
                  <a:lnTo>
                    <a:pt x="164" y="330"/>
                  </a:lnTo>
                  <a:lnTo>
                    <a:pt x="194" y="322"/>
                  </a:lnTo>
                  <a:lnTo>
                    <a:pt x="220" y="314"/>
                  </a:lnTo>
                  <a:lnTo>
                    <a:pt x="246" y="320"/>
                  </a:lnTo>
                  <a:close/>
                  <a:moveTo>
                    <a:pt x="246" y="290"/>
                  </a:moveTo>
                  <a:lnTo>
                    <a:pt x="220" y="298"/>
                  </a:lnTo>
                  <a:lnTo>
                    <a:pt x="190" y="306"/>
                  </a:lnTo>
                  <a:lnTo>
                    <a:pt x="164" y="314"/>
                  </a:lnTo>
                  <a:lnTo>
                    <a:pt x="160" y="314"/>
                  </a:lnTo>
                  <a:lnTo>
                    <a:pt x="120" y="304"/>
                  </a:lnTo>
                  <a:lnTo>
                    <a:pt x="94" y="298"/>
                  </a:lnTo>
                  <a:lnTo>
                    <a:pt x="64" y="290"/>
                  </a:lnTo>
                  <a:lnTo>
                    <a:pt x="38" y="284"/>
                  </a:lnTo>
                  <a:lnTo>
                    <a:pt x="64" y="276"/>
                  </a:lnTo>
                  <a:lnTo>
                    <a:pt x="90" y="282"/>
                  </a:lnTo>
                  <a:lnTo>
                    <a:pt x="120" y="290"/>
                  </a:lnTo>
                  <a:lnTo>
                    <a:pt x="158" y="300"/>
                  </a:lnTo>
                  <a:lnTo>
                    <a:pt x="158" y="300"/>
                  </a:lnTo>
                  <a:lnTo>
                    <a:pt x="160" y="300"/>
                  </a:lnTo>
                  <a:lnTo>
                    <a:pt x="160" y="300"/>
                  </a:lnTo>
                  <a:lnTo>
                    <a:pt x="162" y="300"/>
                  </a:lnTo>
                  <a:lnTo>
                    <a:pt x="164" y="300"/>
                  </a:lnTo>
                  <a:lnTo>
                    <a:pt x="194" y="290"/>
                  </a:lnTo>
                  <a:lnTo>
                    <a:pt x="220" y="284"/>
                  </a:lnTo>
                  <a:lnTo>
                    <a:pt x="246" y="290"/>
                  </a:lnTo>
                  <a:close/>
                  <a:moveTo>
                    <a:pt x="190" y="276"/>
                  </a:moveTo>
                  <a:lnTo>
                    <a:pt x="164" y="282"/>
                  </a:lnTo>
                  <a:lnTo>
                    <a:pt x="160" y="284"/>
                  </a:lnTo>
                  <a:lnTo>
                    <a:pt x="120" y="274"/>
                  </a:lnTo>
                  <a:lnTo>
                    <a:pt x="94" y="268"/>
                  </a:lnTo>
                  <a:lnTo>
                    <a:pt x="64" y="260"/>
                  </a:lnTo>
                  <a:lnTo>
                    <a:pt x="38" y="252"/>
                  </a:lnTo>
                  <a:lnTo>
                    <a:pt x="64" y="246"/>
                  </a:lnTo>
                  <a:lnTo>
                    <a:pt x="90" y="252"/>
                  </a:lnTo>
                  <a:lnTo>
                    <a:pt x="120" y="260"/>
                  </a:lnTo>
                  <a:lnTo>
                    <a:pt x="158" y="270"/>
                  </a:lnTo>
                  <a:lnTo>
                    <a:pt x="158" y="270"/>
                  </a:lnTo>
                  <a:lnTo>
                    <a:pt x="160" y="270"/>
                  </a:lnTo>
                  <a:lnTo>
                    <a:pt x="160" y="270"/>
                  </a:lnTo>
                  <a:lnTo>
                    <a:pt x="162" y="270"/>
                  </a:lnTo>
                  <a:lnTo>
                    <a:pt x="164" y="270"/>
                  </a:lnTo>
                  <a:lnTo>
                    <a:pt x="194" y="260"/>
                  </a:lnTo>
                  <a:lnTo>
                    <a:pt x="220" y="254"/>
                  </a:lnTo>
                  <a:lnTo>
                    <a:pt x="246" y="260"/>
                  </a:lnTo>
                  <a:lnTo>
                    <a:pt x="220" y="266"/>
                  </a:lnTo>
                  <a:lnTo>
                    <a:pt x="190" y="276"/>
                  </a:lnTo>
                  <a:close/>
                  <a:moveTo>
                    <a:pt x="52" y="170"/>
                  </a:moveTo>
                  <a:lnTo>
                    <a:pt x="120" y="102"/>
                  </a:lnTo>
                  <a:lnTo>
                    <a:pt x="74" y="102"/>
                  </a:lnTo>
                  <a:lnTo>
                    <a:pt x="130" y="46"/>
                  </a:lnTo>
                  <a:lnTo>
                    <a:pt x="96" y="46"/>
                  </a:lnTo>
                  <a:lnTo>
                    <a:pt x="142" y="0"/>
                  </a:lnTo>
                  <a:lnTo>
                    <a:pt x="188" y="46"/>
                  </a:lnTo>
                  <a:lnTo>
                    <a:pt x="154" y="46"/>
                  </a:lnTo>
                  <a:lnTo>
                    <a:pt x="210" y="102"/>
                  </a:lnTo>
                  <a:lnTo>
                    <a:pt x="164" y="102"/>
                  </a:lnTo>
                  <a:lnTo>
                    <a:pt x="232" y="170"/>
                  </a:lnTo>
                  <a:lnTo>
                    <a:pt x="150" y="170"/>
                  </a:lnTo>
                  <a:lnTo>
                    <a:pt x="150" y="226"/>
                  </a:lnTo>
                  <a:lnTo>
                    <a:pt x="150" y="226"/>
                  </a:lnTo>
                  <a:lnTo>
                    <a:pt x="150" y="228"/>
                  </a:lnTo>
                  <a:lnTo>
                    <a:pt x="148" y="232"/>
                  </a:lnTo>
                  <a:lnTo>
                    <a:pt x="146" y="234"/>
                  </a:lnTo>
                  <a:lnTo>
                    <a:pt x="142" y="234"/>
                  </a:lnTo>
                  <a:lnTo>
                    <a:pt x="142" y="234"/>
                  </a:lnTo>
                  <a:lnTo>
                    <a:pt x="140" y="234"/>
                  </a:lnTo>
                  <a:lnTo>
                    <a:pt x="136" y="232"/>
                  </a:lnTo>
                  <a:lnTo>
                    <a:pt x="134" y="228"/>
                  </a:lnTo>
                  <a:lnTo>
                    <a:pt x="134" y="226"/>
                  </a:lnTo>
                  <a:lnTo>
                    <a:pt x="134" y="170"/>
                  </a:lnTo>
                  <a:lnTo>
                    <a:pt x="52" y="17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6" name="TextBox 45"/>
            <p:cNvSpPr txBox="1"/>
            <p:nvPr/>
          </p:nvSpPr>
          <p:spPr>
            <a:xfrm>
              <a:off x="3419872" y="5995164"/>
              <a:ext cx="969829" cy="386164"/>
            </a:xfrm>
            <a:prstGeom prst="rect">
              <a:avLst/>
            </a:prstGeom>
            <a:noFill/>
          </p:spPr>
          <p:txBody>
            <a:bodyPr vert="horz" wrap="square" lIns="0" tIns="0" rIns="0" bIns="0" rtlCol="0" anchor="ctr">
              <a:noAutofit/>
            </a:bodyPr>
            <a:lstStyle/>
            <a:p>
              <a:pPr indent="-274320" algn="r">
                <a:spcAft>
                  <a:spcPts val="200"/>
                </a:spcAft>
              </a:pPr>
              <a:r>
                <a:rPr lang="en-GB" sz="1200" dirty="0" smtClean="0">
                  <a:latin typeface="Georgia" pitchFamily="18" charset="0"/>
                </a:rPr>
                <a:t>Tree map</a:t>
              </a:r>
            </a:p>
          </p:txBody>
        </p:sp>
        <p:sp>
          <p:nvSpPr>
            <p:cNvPr id="48" name="Freeform 4956"/>
            <p:cNvSpPr>
              <a:spLocks noEditPoints="1"/>
            </p:cNvSpPr>
            <p:nvPr/>
          </p:nvSpPr>
          <p:spPr bwMode="auto">
            <a:xfrm>
              <a:off x="5311738" y="3514390"/>
              <a:ext cx="378737" cy="387358"/>
            </a:xfrm>
            <a:custGeom>
              <a:avLst/>
              <a:gdLst>
                <a:gd name="T0" fmla="*/ 154 w 344"/>
                <a:gd name="T1" fmla="*/ 30 h 340"/>
                <a:gd name="T2" fmla="*/ 122 w 344"/>
                <a:gd name="T3" fmla="*/ 34 h 340"/>
                <a:gd name="T4" fmla="*/ 94 w 344"/>
                <a:gd name="T5" fmla="*/ 42 h 340"/>
                <a:gd name="T6" fmla="*/ 68 w 344"/>
                <a:gd name="T7" fmla="*/ 56 h 340"/>
                <a:gd name="T8" fmla="*/ 44 w 344"/>
                <a:gd name="T9" fmla="*/ 76 h 340"/>
                <a:gd name="T10" fmla="*/ 26 w 344"/>
                <a:gd name="T11" fmla="*/ 98 h 340"/>
                <a:gd name="T12" fmla="*/ 12 w 344"/>
                <a:gd name="T13" fmla="*/ 124 h 340"/>
                <a:gd name="T14" fmla="*/ 2 w 344"/>
                <a:gd name="T15" fmla="*/ 154 h 340"/>
                <a:gd name="T16" fmla="*/ 0 w 344"/>
                <a:gd name="T17" fmla="*/ 186 h 340"/>
                <a:gd name="T18" fmla="*/ 0 w 344"/>
                <a:gd name="T19" fmla="*/ 200 h 340"/>
                <a:gd name="T20" fmla="*/ 6 w 344"/>
                <a:gd name="T21" fmla="*/ 232 h 340"/>
                <a:gd name="T22" fmla="*/ 18 w 344"/>
                <a:gd name="T23" fmla="*/ 258 h 340"/>
                <a:gd name="T24" fmla="*/ 34 w 344"/>
                <a:gd name="T25" fmla="*/ 284 h 340"/>
                <a:gd name="T26" fmla="*/ 56 w 344"/>
                <a:gd name="T27" fmla="*/ 304 h 340"/>
                <a:gd name="T28" fmla="*/ 80 w 344"/>
                <a:gd name="T29" fmla="*/ 322 h 340"/>
                <a:gd name="T30" fmla="*/ 108 w 344"/>
                <a:gd name="T31" fmla="*/ 332 h 340"/>
                <a:gd name="T32" fmla="*/ 138 w 344"/>
                <a:gd name="T33" fmla="*/ 338 h 340"/>
                <a:gd name="T34" fmla="*/ 154 w 344"/>
                <a:gd name="T35" fmla="*/ 340 h 340"/>
                <a:gd name="T36" fmla="*/ 196 w 344"/>
                <a:gd name="T37" fmla="*/ 334 h 340"/>
                <a:gd name="T38" fmla="*/ 232 w 344"/>
                <a:gd name="T39" fmla="*/ 318 h 340"/>
                <a:gd name="T40" fmla="*/ 264 w 344"/>
                <a:gd name="T41" fmla="*/ 294 h 340"/>
                <a:gd name="T42" fmla="*/ 288 w 344"/>
                <a:gd name="T43" fmla="*/ 262 h 340"/>
                <a:gd name="T44" fmla="*/ 154 w 344"/>
                <a:gd name="T45" fmla="*/ 30 h 340"/>
                <a:gd name="T46" fmla="*/ 240 w 344"/>
                <a:gd name="T47" fmla="*/ 272 h 340"/>
                <a:gd name="T48" fmla="*/ 202 w 344"/>
                <a:gd name="T49" fmla="*/ 298 h 340"/>
                <a:gd name="T50" fmla="*/ 166 w 344"/>
                <a:gd name="T51" fmla="*/ 308 h 340"/>
                <a:gd name="T52" fmla="*/ 154 w 344"/>
                <a:gd name="T53" fmla="*/ 308 h 340"/>
                <a:gd name="T54" fmla="*/ 130 w 344"/>
                <a:gd name="T55" fmla="*/ 306 h 340"/>
                <a:gd name="T56" fmla="*/ 106 w 344"/>
                <a:gd name="T57" fmla="*/ 298 h 340"/>
                <a:gd name="T58" fmla="*/ 68 w 344"/>
                <a:gd name="T59" fmla="*/ 272 h 340"/>
                <a:gd name="T60" fmla="*/ 42 w 344"/>
                <a:gd name="T61" fmla="*/ 232 h 340"/>
                <a:gd name="T62" fmla="*/ 34 w 344"/>
                <a:gd name="T63" fmla="*/ 210 h 340"/>
                <a:gd name="T64" fmla="*/ 32 w 344"/>
                <a:gd name="T65" fmla="*/ 186 h 340"/>
                <a:gd name="T66" fmla="*/ 34 w 344"/>
                <a:gd name="T67" fmla="*/ 164 h 340"/>
                <a:gd name="T68" fmla="*/ 46 w 344"/>
                <a:gd name="T69" fmla="*/ 126 h 340"/>
                <a:gd name="T70" fmla="*/ 70 w 344"/>
                <a:gd name="T71" fmla="*/ 96 h 340"/>
                <a:gd name="T72" fmla="*/ 104 w 344"/>
                <a:gd name="T73" fmla="*/ 74 h 340"/>
                <a:gd name="T74" fmla="*/ 122 w 344"/>
                <a:gd name="T75" fmla="*/ 186 h 340"/>
                <a:gd name="T76" fmla="*/ 124 w 344"/>
                <a:gd name="T77" fmla="*/ 194 h 340"/>
                <a:gd name="T78" fmla="*/ 132 w 344"/>
                <a:gd name="T79" fmla="*/ 208 h 340"/>
                <a:gd name="T80" fmla="*/ 240 w 344"/>
                <a:gd name="T81" fmla="*/ 272 h 340"/>
                <a:gd name="T82" fmla="*/ 180 w 344"/>
                <a:gd name="T83" fmla="*/ 154 h 340"/>
                <a:gd name="T84" fmla="*/ 328 w 344"/>
                <a:gd name="T85" fmla="*/ 114 h 340"/>
                <a:gd name="T86" fmla="*/ 308 w 344"/>
                <a:gd name="T87" fmla="*/ 70 h 340"/>
                <a:gd name="T88" fmla="*/ 274 w 344"/>
                <a:gd name="T89" fmla="*/ 32 h 340"/>
                <a:gd name="T90" fmla="*/ 230 w 344"/>
                <a:gd name="T91" fmla="*/ 8 h 340"/>
                <a:gd name="T92" fmla="*/ 180 w 344"/>
                <a:gd name="T93" fmla="*/ 0 h 340"/>
                <a:gd name="T94" fmla="*/ 200 w 344"/>
                <a:gd name="T95" fmla="*/ 22 h 340"/>
                <a:gd name="T96" fmla="*/ 216 w 344"/>
                <a:gd name="T97" fmla="*/ 26 h 340"/>
                <a:gd name="T98" fmla="*/ 248 w 344"/>
                <a:gd name="T99" fmla="*/ 38 h 340"/>
                <a:gd name="T100" fmla="*/ 274 w 344"/>
                <a:gd name="T101" fmla="*/ 60 h 340"/>
                <a:gd name="T102" fmla="*/ 296 w 344"/>
                <a:gd name="T103" fmla="*/ 86 h 340"/>
                <a:gd name="T104" fmla="*/ 200 w 344"/>
                <a:gd name="T105" fmla="*/ 128 h 340"/>
                <a:gd name="T106" fmla="*/ 344 w 344"/>
                <a:gd name="T107" fmla="*/ 176 h 340"/>
                <a:gd name="T108" fmla="*/ 344 w 344"/>
                <a:gd name="T109" fmla="*/ 198 h 340"/>
                <a:gd name="T110" fmla="*/ 332 w 344"/>
                <a:gd name="T111" fmla="*/ 236 h 340"/>
                <a:gd name="T112" fmla="*/ 190 w 344"/>
                <a:gd name="T113" fmla="*/ 176 h 340"/>
                <a:gd name="T114" fmla="*/ 340 w 344"/>
                <a:gd name="T115" fmla="*/ 136 h 340"/>
                <a:gd name="T116" fmla="*/ 344 w 344"/>
                <a:gd name="T117" fmla="*/ 17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340">
                  <a:moveTo>
                    <a:pt x="154" y="30"/>
                  </a:moveTo>
                  <a:lnTo>
                    <a:pt x="154" y="30"/>
                  </a:lnTo>
                  <a:lnTo>
                    <a:pt x="138" y="32"/>
                  </a:lnTo>
                  <a:lnTo>
                    <a:pt x="122" y="34"/>
                  </a:lnTo>
                  <a:lnTo>
                    <a:pt x="108" y="38"/>
                  </a:lnTo>
                  <a:lnTo>
                    <a:pt x="94" y="42"/>
                  </a:lnTo>
                  <a:lnTo>
                    <a:pt x="80" y="50"/>
                  </a:lnTo>
                  <a:lnTo>
                    <a:pt x="68" y="56"/>
                  </a:lnTo>
                  <a:lnTo>
                    <a:pt x="56" y="66"/>
                  </a:lnTo>
                  <a:lnTo>
                    <a:pt x="44" y="76"/>
                  </a:lnTo>
                  <a:lnTo>
                    <a:pt x="34" y="86"/>
                  </a:lnTo>
                  <a:lnTo>
                    <a:pt x="26" y="98"/>
                  </a:lnTo>
                  <a:lnTo>
                    <a:pt x="18" y="112"/>
                  </a:lnTo>
                  <a:lnTo>
                    <a:pt x="12" y="124"/>
                  </a:lnTo>
                  <a:lnTo>
                    <a:pt x="6" y="140"/>
                  </a:lnTo>
                  <a:lnTo>
                    <a:pt x="2" y="154"/>
                  </a:lnTo>
                  <a:lnTo>
                    <a:pt x="0" y="170"/>
                  </a:lnTo>
                  <a:lnTo>
                    <a:pt x="0" y="186"/>
                  </a:lnTo>
                  <a:lnTo>
                    <a:pt x="0" y="186"/>
                  </a:lnTo>
                  <a:lnTo>
                    <a:pt x="0" y="200"/>
                  </a:lnTo>
                  <a:lnTo>
                    <a:pt x="2" y="216"/>
                  </a:lnTo>
                  <a:lnTo>
                    <a:pt x="6" y="232"/>
                  </a:lnTo>
                  <a:lnTo>
                    <a:pt x="12" y="246"/>
                  </a:lnTo>
                  <a:lnTo>
                    <a:pt x="18" y="258"/>
                  </a:lnTo>
                  <a:lnTo>
                    <a:pt x="26" y="272"/>
                  </a:lnTo>
                  <a:lnTo>
                    <a:pt x="34" y="284"/>
                  </a:lnTo>
                  <a:lnTo>
                    <a:pt x="44" y="294"/>
                  </a:lnTo>
                  <a:lnTo>
                    <a:pt x="56" y="304"/>
                  </a:lnTo>
                  <a:lnTo>
                    <a:pt x="68" y="314"/>
                  </a:lnTo>
                  <a:lnTo>
                    <a:pt x="80" y="322"/>
                  </a:lnTo>
                  <a:lnTo>
                    <a:pt x="94" y="328"/>
                  </a:lnTo>
                  <a:lnTo>
                    <a:pt x="108" y="332"/>
                  </a:lnTo>
                  <a:lnTo>
                    <a:pt x="122" y="336"/>
                  </a:lnTo>
                  <a:lnTo>
                    <a:pt x="138" y="338"/>
                  </a:lnTo>
                  <a:lnTo>
                    <a:pt x="154" y="340"/>
                  </a:lnTo>
                  <a:lnTo>
                    <a:pt x="154" y="340"/>
                  </a:lnTo>
                  <a:lnTo>
                    <a:pt x="176" y="338"/>
                  </a:lnTo>
                  <a:lnTo>
                    <a:pt x="196" y="334"/>
                  </a:lnTo>
                  <a:lnTo>
                    <a:pt x="214" y="328"/>
                  </a:lnTo>
                  <a:lnTo>
                    <a:pt x="232" y="318"/>
                  </a:lnTo>
                  <a:lnTo>
                    <a:pt x="248" y="308"/>
                  </a:lnTo>
                  <a:lnTo>
                    <a:pt x="264" y="294"/>
                  </a:lnTo>
                  <a:lnTo>
                    <a:pt x="276" y="278"/>
                  </a:lnTo>
                  <a:lnTo>
                    <a:pt x="288" y="262"/>
                  </a:lnTo>
                  <a:lnTo>
                    <a:pt x="154" y="186"/>
                  </a:lnTo>
                  <a:lnTo>
                    <a:pt x="154" y="30"/>
                  </a:lnTo>
                  <a:close/>
                  <a:moveTo>
                    <a:pt x="240" y="272"/>
                  </a:moveTo>
                  <a:lnTo>
                    <a:pt x="240" y="272"/>
                  </a:lnTo>
                  <a:lnTo>
                    <a:pt x="222" y="288"/>
                  </a:lnTo>
                  <a:lnTo>
                    <a:pt x="202" y="298"/>
                  </a:lnTo>
                  <a:lnTo>
                    <a:pt x="178" y="306"/>
                  </a:lnTo>
                  <a:lnTo>
                    <a:pt x="166" y="308"/>
                  </a:lnTo>
                  <a:lnTo>
                    <a:pt x="154" y="308"/>
                  </a:lnTo>
                  <a:lnTo>
                    <a:pt x="154" y="308"/>
                  </a:lnTo>
                  <a:lnTo>
                    <a:pt x="142" y="308"/>
                  </a:lnTo>
                  <a:lnTo>
                    <a:pt x="130" y="306"/>
                  </a:lnTo>
                  <a:lnTo>
                    <a:pt x="118" y="302"/>
                  </a:lnTo>
                  <a:lnTo>
                    <a:pt x="106" y="298"/>
                  </a:lnTo>
                  <a:lnTo>
                    <a:pt x="86" y="286"/>
                  </a:lnTo>
                  <a:lnTo>
                    <a:pt x="68" y="272"/>
                  </a:lnTo>
                  <a:lnTo>
                    <a:pt x="52" y="254"/>
                  </a:lnTo>
                  <a:lnTo>
                    <a:pt x="42" y="232"/>
                  </a:lnTo>
                  <a:lnTo>
                    <a:pt x="38" y="222"/>
                  </a:lnTo>
                  <a:lnTo>
                    <a:pt x="34" y="210"/>
                  </a:lnTo>
                  <a:lnTo>
                    <a:pt x="32" y="198"/>
                  </a:lnTo>
                  <a:lnTo>
                    <a:pt x="32" y="186"/>
                  </a:lnTo>
                  <a:lnTo>
                    <a:pt x="32" y="186"/>
                  </a:lnTo>
                  <a:lnTo>
                    <a:pt x="34" y="164"/>
                  </a:lnTo>
                  <a:lnTo>
                    <a:pt x="38" y="144"/>
                  </a:lnTo>
                  <a:lnTo>
                    <a:pt x="46" y="126"/>
                  </a:lnTo>
                  <a:lnTo>
                    <a:pt x="58" y="110"/>
                  </a:lnTo>
                  <a:lnTo>
                    <a:pt x="70" y="96"/>
                  </a:lnTo>
                  <a:lnTo>
                    <a:pt x="86" y="84"/>
                  </a:lnTo>
                  <a:lnTo>
                    <a:pt x="104" y="74"/>
                  </a:lnTo>
                  <a:lnTo>
                    <a:pt x="122" y="66"/>
                  </a:lnTo>
                  <a:lnTo>
                    <a:pt x="122" y="186"/>
                  </a:lnTo>
                  <a:lnTo>
                    <a:pt x="122" y="186"/>
                  </a:lnTo>
                  <a:lnTo>
                    <a:pt x="124" y="194"/>
                  </a:lnTo>
                  <a:lnTo>
                    <a:pt x="126" y="202"/>
                  </a:lnTo>
                  <a:lnTo>
                    <a:pt x="132" y="208"/>
                  </a:lnTo>
                  <a:lnTo>
                    <a:pt x="138" y="212"/>
                  </a:lnTo>
                  <a:lnTo>
                    <a:pt x="240" y="272"/>
                  </a:lnTo>
                  <a:close/>
                  <a:moveTo>
                    <a:pt x="180" y="0"/>
                  </a:moveTo>
                  <a:lnTo>
                    <a:pt x="180" y="154"/>
                  </a:lnTo>
                  <a:lnTo>
                    <a:pt x="328" y="114"/>
                  </a:lnTo>
                  <a:lnTo>
                    <a:pt x="328" y="114"/>
                  </a:lnTo>
                  <a:lnTo>
                    <a:pt x="320" y="90"/>
                  </a:lnTo>
                  <a:lnTo>
                    <a:pt x="308" y="70"/>
                  </a:lnTo>
                  <a:lnTo>
                    <a:pt x="292" y="50"/>
                  </a:lnTo>
                  <a:lnTo>
                    <a:pt x="274" y="32"/>
                  </a:lnTo>
                  <a:lnTo>
                    <a:pt x="254" y="20"/>
                  </a:lnTo>
                  <a:lnTo>
                    <a:pt x="230" y="8"/>
                  </a:lnTo>
                  <a:lnTo>
                    <a:pt x="206" y="2"/>
                  </a:lnTo>
                  <a:lnTo>
                    <a:pt x="180" y="0"/>
                  </a:lnTo>
                  <a:lnTo>
                    <a:pt x="180" y="0"/>
                  </a:lnTo>
                  <a:close/>
                  <a:moveTo>
                    <a:pt x="200" y="22"/>
                  </a:moveTo>
                  <a:lnTo>
                    <a:pt x="200" y="22"/>
                  </a:lnTo>
                  <a:lnTo>
                    <a:pt x="216" y="26"/>
                  </a:lnTo>
                  <a:lnTo>
                    <a:pt x="232" y="32"/>
                  </a:lnTo>
                  <a:lnTo>
                    <a:pt x="248" y="38"/>
                  </a:lnTo>
                  <a:lnTo>
                    <a:pt x="262" y="48"/>
                  </a:lnTo>
                  <a:lnTo>
                    <a:pt x="274" y="60"/>
                  </a:lnTo>
                  <a:lnTo>
                    <a:pt x="286" y="72"/>
                  </a:lnTo>
                  <a:lnTo>
                    <a:pt x="296" y="86"/>
                  </a:lnTo>
                  <a:lnTo>
                    <a:pt x="302" y="102"/>
                  </a:lnTo>
                  <a:lnTo>
                    <a:pt x="200" y="128"/>
                  </a:lnTo>
                  <a:lnTo>
                    <a:pt x="200" y="22"/>
                  </a:lnTo>
                  <a:close/>
                  <a:moveTo>
                    <a:pt x="344" y="176"/>
                  </a:moveTo>
                  <a:lnTo>
                    <a:pt x="344" y="176"/>
                  </a:lnTo>
                  <a:lnTo>
                    <a:pt x="344" y="198"/>
                  </a:lnTo>
                  <a:lnTo>
                    <a:pt x="340" y="216"/>
                  </a:lnTo>
                  <a:lnTo>
                    <a:pt x="332" y="236"/>
                  </a:lnTo>
                  <a:lnTo>
                    <a:pt x="324" y="254"/>
                  </a:lnTo>
                  <a:lnTo>
                    <a:pt x="190" y="176"/>
                  </a:lnTo>
                  <a:lnTo>
                    <a:pt x="340" y="136"/>
                  </a:lnTo>
                  <a:lnTo>
                    <a:pt x="340" y="136"/>
                  </a:lnTo>
                  <a:lnTo>
                    <a:pt x="344" y="156"/>
                  </a:lnTo>
                  <a:lnTo>
                    <a:pt x="344" y="176"/>
                  </a:lnTo>
                  <a:lnTo>
                    <a:pt x="344" y="176"/>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6" name="Freeform 4996"/>
            <p:cNvSpPr>
              <a:spLocks noEditPoints="1"/>
            </p:cNvSpPr>
            <p:nvPr/>
          </p:nvSpPr>
          <p:spPr bwMode="auto">
            <a:xfrm>
              <a:off x="5501106" y="4992309"/>
              <a:ext cx="358958" cy="358958"/>
            </a:xfrm>
            <a:custGeom>
              <a:avLst/>
              <a:gdLst>
                <a:gd name="T0" fmla="*/ 64 w 298"/>
                <a:gd name="T1" fmla="*/ 142 h 298"/>
                <a:gd name="T2" fmla="*/ 62 w 298"/>
                <a:gd name="T3" fmla="*/ 126 h 298"/>
                <a:gd name="T4" fmla="*/ 70 w 298"/>
                <a:gd name="T5" fmla="*/ 86 h 298"/>
                <a:gd name="T6" fmla="*/ 82 w 298"/>
                <a:gd name="T7" fmla="*/ 68 h 298"/>
                <a:gd name="T8" fmla="*/ 96 w 298"/>
                <a:gd name="T9" fmla="*/ 72 h 298"/>
                <a:gd name="T10" fmla="*/ 96 w 298"/>
                <a:gd name="T11" fmla="*/ 112 h 298"/>
                <a:gd name="T12" fmla="*/ 86 w 298"/>
                <a:gd name="T13" fmla="*/ 136 h 298"/>
                <a:gd name="T14" fmla="*/ 72 w 298"/>
                <a:gd name="T15" fmla="*/ 148 h 298"/>
                <a:gd name="T16" fmla="*/ 216 w 298"/>
                <a:gd name="T17" fmla="*/ 150 h 298"/>
                <a:gd name="T18" fmla="*/ 204 w 298"/>
                <a:gd name="T19" fmla="*/ 166 h 298"/>
                <a:gd name="T20" fmla="*/ 196 w 298"/>
                <a:gd name="T21" fmla="*/ 208 h 298"/>
                <a:gd name="T22" fmla="*/ 198 w 298"/>
                <a:gd name="T23" fmla="*/ 224 h 298"/>
                <a:gd name="T24" fmla="*/ 212 w 298"/>
                <a:gd name="T25" fmla="*/ 228 h 298"/>
                <a:gd name="T26" fmla="*/ 224 w 298"/>
                <a:gd name="T27" fmla="*/ 214 h 298"/>
                <a:gd name="T28" fmla="*/ 230 w 298"/>
                <a:gd name="T29" fmla="*/ 192 h 298"/>
                <a:gd name="T30" fmla="*/ 232 w 298"/>
                <a:gd name="T31" fmla="*/ 168 h 298"/>
                <a:gd name="T32" fmla="*/ 222 w 298"/>
                <a:gd name="T33" fmla="*/ 148 h 298"/>
                <a:gd name="T34" fmla="*/ 298 w 298"/>
                <a:gd name="T35" fmla="*/ 266 h 298"/>
                <a:gd name="T36" fmla="*/ 278 w 298"/>
                <a:gd name="T37" fmla="*/ 294 h 298"/>
                <a:gd name="T38" fmla="*/ 32 w 298"/>
                <a:gd name="T39" fmla="*/ 298 h 298"/>
                <a:gd name="T40" fmla="*/ 2 w 298"/>
                <a:gd name="T41" fmla="*/ 278 h 298"/>
                <a:gd name="T42" fmla="*/ 0 w 298"/>
                <a:gd name="T43" fmla="*/ 32 h 298"/>
                <a:gd name="T44" fmla="*/ 18 w 298"/>
                <a:gd name="T45" fmla="*/ 2 h 298"/>
                <a:gd name="T46" fmla="*/ 266 w 298"/>
                <a:gd name="T47" fmla="*/ 0 h 298"/>
                <a:gd name="T48" fmla="*/ 294 w 298"/>
                <a:gd name="T49" fmla="*/ 18 h 298"/>
                <a:gd name="T50" fmla="*/ 42 w 298"/>
                <a:gd name="T51" fmla="*/ 150 h 298"/>
                <a:gd name="T52" fmla="*/ 62 w 298"/>
                <a:gd name="T53" fmla="*/ 160 h 298"/>
                <a:gd name="T54" fmla="*/ 94 w 298"/>
                <a:gd name="T55" fmla="*/ 156 h 298"/>
                <a:gd name="T56" fmla="*/ 114 w 298"/>
                <a:gd name="T57" fmla="*/ 142 h 298"/>
                <a:gd name="T58" fmla="*/ 130 w 298"/>
                <a:gd name="T59" fmla="*/ 108 h 298"/>
                <a:gd name="T60" fmla="*/ 128 w 298"/>
                <a:gd name="T61" fmla="*/ 78 h 298"/>
                <a:gd name="T62" fmla="*/ 114 w 298"/>
                <a:gd name="T63" fmla="*/ 60 h 298"/>
                <a:gd name="T64" fmla="*/ 90 w 298"/>
                <a:gd name="T65" fmla="*/ 54 h 298"/>
                <a:gd name="T66" fmla="*/ 56 w 298"/>
                <a:gd name="T67" fmla="*/ 64 h 298"/>
                <a:gd name="T68" fmla="*/ 36 w 298"/>
                <a:gd name="T69" fmla="*/ 94 h 298"/>
                <a:gd name="T70" fmla="*/ 32 w 298"/>
                <a:gd name="T71" fmla="*/ 120 h 298"/>
                <a:gd name="T72" fmla="*/ 42 w 298"/>
                <a:gd name="T73" fmla="*/ 150 h 298"/>
                <a:gd name="T74" fmla="*/ 234 w 298"/>
                <a:gd name="T75" fmla="*/ 72 h 298"/>
                <a:gd name="T76" fmla="*/ 232 w 298"/>
                <a:gd name="T77" fmla="*/ 56 h 298"/>
                <a:gd name="T78" fmla="*/ 200 w 298"/>
                <a:gd name="T79" fmla="*/ 56 h 298"/>
                <a:gd name="T80" fmla="*/ 58 w 298"/>
                <a:gd name="T81" fmla="*/ 230 h 298"/>
                <a:gd name="T82" fmla="*/ 68 w 298"/>
                <a:gd name="T83" fmla="*/ 242 h 298"/>
                <a:gd name="T84" fmla="*/ 98 w 298"/>
                <a:gd name="T85" fmla="*/ 238 h 298"/>
                <a:gd name="T86" fmla="*/ 264 w 298"/>
                <a:gd name="T87" fmla="*/ 166 h 298"/>
                <a:gd name="T88" fmla="*/ 254 w 298"/>
                <a:gd name="T89" fmla="*/ 146 h 298"/>
                <a:gd name="T90" fmla="*/ 226 w 298"/>
                <a:gd name="T91" fmla="*/ 134 h 298"/>
                <a:gd name="T92" fmla="*/ 202 w 298"/>
                <a:gd name="T93" fmla="*/ 140 h 298"/>
                <a:gd name="T94" fmla="*/ 176 w 298"/>
                <a:gd name="T95" fmla="*/ 164 h 298"/>
                <a:gd name="T96" fmla="*/ 166 w 298"/>
                <a:gd name="T97" fmla="*/ 202 h 298"/>
                <a:gd name="T98" fmla="*/ 172 w 298"/>
                <a:gd name="T99" fmla="*/ 226 h 298"/>
                <a:gd name="T100" fmla="*/ 188 w 298"/>
                <a:gd name="T101" fmla="*/ 240 h 298"/>
                <a:gd name="T102" fmla="*/ 218 w 298"/>
                <a:gd name="T103" fmla="*/ 240 h 298"/>
                <a:gd name="T104" fmla="*/ 248 w 298"/>
                <a:gd name="T105" fmla="*/ 224 h 298"/>
                <a:gd name="T106" fmla="*/ 260 w 298"/>
                <a:gd name="T107" fmla="*/ 20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8" h="298">
                  <a:moveTo>
                    <a:pt x="72" y="148"/>
                  </a:moveTo>
                  <a:lnTo>
                    <a:pt x="72" y="148"/>
                  </a:lnTo>
                  <a:lnTo>
                    <a:pt x="68" y="146"/>
                  </a:lnTo>
                  <a:lnTo>
                    <a:pt x="64" y="142"/>
                  </a:lnTo>
                  <a:lnTo>
                    <a:pt x="64" y="142"/>
                  </a:lnTo>
                  <a:lnTo>
                    <a:pt x="62" y="136"/>
                  </a:lnTo>
                  <a:lnTo>
                    <a:pt x="62" y="126"/>
                  </a:lnTo>
                  <a:lnTo>
                    <a:pt x="62" y="126"/>
                  </a:lnTo>
                  <a:lnTo>
                    <a:pt x="64" y="104"/>
                  </a:lnTo>
                  <a:lnTo>
                    <a:pt x="64" y="104"/>
                  </a:lnTo>
                  <a:lnTo>
                    <a:pt x="70" y="86"/>
                  </a:lnTo>
                  <a:lnTo>
                    <a:pt x="70" y="86"/>
                  </a:lnTo>
                  <a:lnTo>
                    <a:pt x="72" y="78"/>
                  </a:lnTo>
                  <a:lnTo>
                    <a:pt x="78" y="72"/>
                  </a:lnTo>
                  <a:lnTo>
                    <a:pt x="78" y="72"/>
                  </a:lnTo>
                  <a:lnTo>
                    <a:pt x="82" y="68"/>
                  </a:lnTo>
                  <a:lnTo>
                    <a:pt x="86" y="68"/>
                  </a:lnTo>
                  <a:lnTo>
                    <a:pt x="86" y="68"/>
                  </a:lnTo>
                  <a:lnTo>
                    <a:pt x="92" y="68"/>
                  </a:lnTo>
                  <a:lnTo>
                    <a:pt x="96" y="72"/>
                  </a:lnTo>
                  <a:lnTo>
                    <a:pt x="98" y="80"/>
                  </a:lnTo>
                  <a:lnTo>
                    <a:pt x="98" y="88"/>
                  </a:lnTo>
                  <a:lnTo>
                    <a:pt x="98" y="88"/>
                  </a:lnTo>
                  <a:lnTo>
                    <a:pt x="96" y="112"/>
                  </a:lnTo>
                  <a:lnTo>
                    <a:pt x="96" y="112"/>
                  </a:lnTo>
                  <a:lnTo>
                    <a:pt x="90" y="130"/>
                  </a:lnTo>
                  <a:lnTo>
                    <a:pt x="90" y="130"/>
                  </a:lnTo>
                  <a:lnTo>
                    <a:pt x="86" y="136"/>
                  </a:lnTo>
                  <a:lnTo>
                    <a:pt x="82" y="142"/>
                  </a:lnTo>
                  <a:lnTo>
                    <a:pt x="82" y="142"/>
                  </a:lnTo>
                  <a:lnTo>
                    <a:pt x="78" y="146"/>
                  </a:lnTo>
                  <a:lnTo>
                    <a:pt x="72" y="148"/>
                  </a:lnTo>
                  <a:lnTo>
                    <a:pt x="72" y="148"/>
                  </a:lnTo>
                  <a:close/>
                  <a:moveTo>
                    <a:pt x="222" y="148"/>
                  </a:moveTo>
                  <a:lnTo>
                    <a:pt x="222" y="148"/>
                  </a:lnTo>
                  <a:lnTo>
                    <a:pt x="216" y="150"/>
                  </a:lnTo>
                  <a:lnTo>
                    <a:pt x="212" y="154"/>
                  </a:lnTo>
                  <a:lnTo>
                    <a:pt x="212" y="154"/>
                  </a:lnTo>
                  <a:lnTo>
                    <a:pt x="208" y="158"/>
                  </a:lnTo>
                  <a:lnTo>
                    <a:pt x="204" y="166"/>
                  </a:lnTo>
                  <a:lnTo>
                    <a:pt x="204" y="166"/>
                  </a:lnTo>
                  <a:lnTo>
                    <a:pt x="198" y="184"/>
                  </a:lnTo>
                  <a:lnTo>
                    <a:pt x="198" y="184"/>
                  </a:lnTo>
                  <a:lnTo>
                    <a:pt x="196" y="208"/>
                  </a:lnTo>
                  <a:lnTo>
                    <a:pt x="196" y="208"/>
                  </a:lnTo>
                  <a:lnTo>
                    <a:pt x="196" y="218"/>
                  </a:lnTo>
                  <a:lnTo>
                    <a:pt x="198" y="224"/>
                  </a:lnTo>
                  <a:lnTo>
                    <a:pt x="198" y="224"/>
                  </a:lnTo>
                  <a:lnTo>
                    <a:pt x="202" y="228"/>
                  </a:lnTo>
                  <a:lnTo>
                    <a:pt x="208" y="228"/>
                  </a:lnTo>
                  <a:lnTo>
                    <a:pt x="208" y="228"/>
                  </a:lnTo>
                  <a:lnTo>
                    <a:pt x="212" y="228"/>
                  </a:lnTo>
                  <a:lnTo>
                    <a:pt x="216" y="224"/>
                  </a:lnTo>
                  <a:lnTo>
                    <a:pt x="220" y="220"/>
                  </a:lnTo>
                  <a:lnTo>
                    <a:pt x="224" y="214"/>
                  </a:lnTo>
                  <a:lnTo>
                    <a:pt x="224" y="214"/>
                  </a:lnTo>
                  <a:lnTo>
                    <a:pt x="228" y="204"/>
                  </a:lnTo>
                  <a:lnTo>
                    <a:pt x="228" y="204"/>
                  </a:lnTo>
                  <a:lnTo>
                    <a:pt x="230" y="192"/>
                  </a:lnTo>
                  <a:lnTo>
                    <a:pt x="230" y="192"/>
                  </a:lnTo>
                  <a:lnTo>
                    <a:pt x="232" y="180"/>
                  </a:lnTo>
                  <a:lnTo>
                    <a:pt x="232" y="180"/>
                  </a:lnTo>
                  <a:lnTo>
                    <a:pt x="232" y="168"/>
                  </a:lnTo>
                  <a:lnTo>
                    <a:pt x="232" y="168"/>
                  </a:lnTo>
                  <a:lnTo>
                    <a:pt x="232" y="160"/>
                  </a:lnTo>
                  <a:lnTo>
                    <a:pt x="230" y="154"/>
                  </a:lnTo>
                  <a:lnTo>
                    <a:pt x="226" y="150"/>
                  </a:lnTo>
                  <a:lnTo>
                    <a:pt x="222" y="148"/>
                  </a:lnTo>
                  <a:lnTo>
                    <a:pt x="222" y="148"/>
                  </a:lnTo>
                  <a:close/>
                  <a:moveTo>
                    <a:pt x="298" y="32"/>
                  </a:moveTo>
                  <a:lnTo>
                    <a:pt x="298" y="266"/>
                  </a:lnTo>
                  <a:lnTo>
                    <a:pt x="298" y="266"/>
                  </a:lnTo>
                  <a:lnTo>
                    <a:pt x="296" y="272"/>
                  </a:lnTo>
                  <a:lnTo>
                    <a:pt x="294" y="278"/>
                  </a:lnTo>
                  <a:lnTo>
                    <a:pt x="288" y="288"/>
                  </a:lnTo>
                  <a:lnTo>
                    <a:pt x="278" y="294"/>
                  </a:lnTo>
                  <a:lnTo>
                    <a:pt x="272" y="296"/>
                  </a:lnTo>
                  <a:lnTo>
                    <a:pt x="266" y="298"/>
                  </a:lnTo>
                  <a:lnTo>
                    <a:pt x="32" y="298"/>
                  </a:lnTo>
                  <a:lnTo>
                    <a:pt x="32" y="298"/>
                  </a:lnTo>
                  <a:lnTo>
                    <a:pt x="24" y="296"/>
                  </a:lnTo>
                  <a:lnTo>
                    <a:pt x="18" y="294"/>
                  </a:lnTo>
                  <a:lnTo>
                    <a:pt x="8" y="288"/>
                  </a:lnTo>
                  <a:lnTo>
                    <a:pt x="2" y="278"/>
                  </a:lnTo>
                  <a:lnTo>
                    <a:pt x="0" y="272"/>
                  </a:lnTo>
                  <a:lnTo>
                    <a:pt x="0" y="266"/>
                  </a:lnTo>
                  <a:lnTo>
                    <a:pt x="0" y="32"/>
                  </a:lnTo>
                  <a:lnTo>
                    <a:pt x="0" y="32"/>
                  </a:lnTo>
                  <a:lnTo>
                    <a:pt x="0" y="24"/>
                  </a:lnTo>
                  <a:lnTo>
                    <a:pt x="2" y="18"/>
                  </a:lnTo>
                  <a:lnTo>
                    <a:pt x="8" y="8"/>
                  </a:lnTo>
                  <a:lnTo>
                    <a:pt x="18" y="2"/>
                  </a:lnTo>
                  <a:lnTo>
                    <a:pt x="24" y="0"/>
                  </a:lnTo>
                  <a:lnTo>
                    <a:pt x="32" y="0"/>
                  </a:lnTo>
                  <a:lnTo>
                    <a:pt x="266" y="0"/>
                  </a:lnTo>
                  <a:lnTo>
                    <a:pt x="266" y="0"/>
                  </a:lnTo>
                  <a:lnTo>
                    <a:pt x="272" y="0"/>
                  </a:lnTo>
                  <a:lnTo>
                    <a:pt x="278" y="2"/>
                  </a:lnTo>
                  <a:lnTo>
                    <a:pt x="288" y="8"/>
                  </a:lnTo>
                  <a:lnTo>
                    <a:pt x="294" y="18"/>
                  </a:lnTo>
                  <a:lnTo>
                    <a:pt x="296" y="24"/>
                  </a:lnTo>
                  <a:lnTo>
                    <a:pt x="298" y="32"/>
                  </a:lnTo>
                  <a:lnTo>
                    <a:pt x="298" y="32"/>
                  </a:lnTo>
                  <a:close/>
                  <a:moveTo>
                    <a:pt x="42" y="150"/>
                  </a:moveTo>
                  <a:lnTo>
                    <a:pt x="42" y="150"/>
                  </a:lnTo>
                  <a:lnTo>
                    <a:pt x="48" y="156"/>
                  </a:lnTo>
                  <a:lnTo>
                    <a:pt x="54" y="158"/>
                  </a:lnTo>
                  <a:lnTo>
                    <a:pt x="62" y="160"/>
                  </a:lnTo>
                  <a:lnTo>
                    <a:pt x="72" y="162"/>
                  </a:lnTo>
                  <a:lnTo>
                    <a:pt x="72" y="162"/>
                  </a:lnTo>
                  <a:lnTo>
                    <a:pt x="84" y="160"/>
                  </a:lnTo>
                  <a:lnTo>
                    <a:pt x="94" y="156"/>
                  </a:lnTo>
                  <a:lnTo>
                    <a:pt x="94" y="156"/>
                  </a:lnTo>
                  <a:lnTo>
                    <a:pt x="104" y="150"/>
                  </a:lnTo>
                  <a:lnTo>
                    <a:pt x="114" y="142"/>
                  </a:lnTo>
                  <a:lnTo>
                    <a:pt x="114" y="142"/>
                  </a:lnTo>
                  <a:lnTo>
                    <a:pt x="120" y="132"/>
                  </a:lnTo>
                  <a:lnTo>
                    <a:pt x="126" y="122"/>
                  </a:lnTo>
                  <a:lnTo>
                    <a:pt x="126" y="122"/>
                  </a:lnTo>
                  <a:lnTo>
                    <a:pt x="130" y="108"/>
                  </a:lnTo>
                  <a:lnTo>
                    <a:pt x="130" y="96"/>
                  </a:lnTo>
                  <a:lnTo>
                    <a:pt x="130" y="96"/>
                  </a:lnTo>
                  <a:lnTo>
                    <a:pt x="130" y="86"/>
                  </a:lnTo>
                  <a:lnTo>
                    <a:pt x="128" y="78"/>
                  </a:lnTo>
                  <a:lnTo>
                    <a:pt x="124" y="70"/>
                  </a:lnTo>
                  <a:lnTo>
                    <a:pt x="120" y="64"/>
                  </a:lnTo>
                  <a:lnTo>
                    <a:pt x="120" y="64"/>
                  </a:lnTo>
                  <a:lnTo>
                    <a:pt x="114" y="60"/>
                  </a:lnTo>
                  <a:lnTo>
                    <a:pt x="108" y="56"/>
                  </a:lnTo>
                  <a:lnTo>
                    <a:pt x="100" y="54"/>
                  </a:lnTo>
                  <a:lnTo>
                    <a:pt x="90" y="54"/>
                  </a:lnTo>
                  <a:lnTo>
                    <a:pt x="90" y="54"/>
                  </a:lnTo>
                  <a:lnTo>
                    <a:pt x="78" y="56"/>
                  </a:lnTo>
                  <a:lnTo>
                    <a:pt x="66" y="58"/>
                  </a:lnTo>
                  <a:lnTo>
                    <a:pt x="66" y="58"/>
                  </a:lnTo>
                  <a:lnTo>
                    <a:pt x="56" y="64"/>
                  </a:lnTo>
                  <a:lnTo>
                    <a:pt x="48" y="72"/>
                  </a:lnTo>
                  <a:lnTo>
                    <a:pt x="48" y="72"/>
                  </a:lnTo>
                  <a:lnTo>
                    <a:pt x="40" y="82"/>
                  </a:lnTo>
                  <a:lnTo>
                    <a:pt x="36" y="94"/>
                  </a:lnTo>
                  <a:lnTo>
                    <a:pt x="36" y="94"/>
                  </a:lnTo>
                  <a:lnTo>
                    <a:pt x="32" y="106"/>
                  </a:lnTo>
                  <a:lnTo>
                    <a:pt x="32" y="120"/>
                  </a:lnTo>
                  <a:lnTo>
                    <a:pt x="32" y="120"/>
                  </a:lnTo>
                  <a:lnTo>
                    <a:pt x="32" y="130"/>
                  </a:lnTo>
                  <a:lnTo>
                    <a:pt x="34" y="138"/>
                  </a:lnTo>
                  <a:lnTo>
                    <a:pt x="36" y="144"/>
                  </a:lnTo>
                  <a:lnTo>
                    <a:pt x="42" y="150"/>
                  </a:lnTo>
                  <a:lnTo>
                    <a:pt x="42" y="150"/>
                  </a:lnTo>
                  <a:close/>
                  <a:moveTo>
                    <a:pt x="98" y="238"/>
                  </a:moveTo>
                  <a:lnTo>
                    <a:pt x="234" y="72"/>
                  </a:lnTo>
                  <a:lnTo>
                    <a:pt x="234" y="72"/>
                  </a:lnTo>
                  <a:lnTo>
                    <a:pt x="236" y="66"/>
                  </a:lnTo>
                  <a:lnTo>
                    <a:pt x="236" y="60"/>
                  </a:lnTo>
                  <a:lnTo>
                    <a:pt x="236" y="60"/>
                  </a:lnTo>
                  <a:lnTo>
                    <a:pt x="232" y="56"/>
                  </a:lnTo>
                  <a:lnTo>
                    <a:pt x="226" y="54"/>
                  </a:lnTo>
                  <a:lnTo>
                    <a:pt x="204" y="54"/>
                  </a:lnTo>
                  <a:lnTo>
                    <a:pt x="204" y="54"/>
                  </a:lnTo>
                  <a:lnTo>
                    <a:pt x="200" y="56"/>
                  </a:lnTo>
                  <a:lnTo>
                    <a:pt x="196" y="58"/>
                  </a:lnTo>
                  <a:lnTo>
                    <a:pt x="60" y="224"/>
                  </a:lnTo>
                  <a:lnTo>
                    <a:pt x="60" y="224"/>
                  </a:lnTo>
                  <a:lnTo>
                    <a:pt x="58" y="230"/>
                  </a:lnTo>
                  <a:lnTo>
                    <a:pt x="60" y="236"/>
                  </a:lnTo>
                  <a:lnTo>
                    <a:pt x="60" y="236"/>
                  </a:lnTo>
                  <a:lnTo>
                    <a:pt x="62" y="240"/>
                  </a:lnTo>
                  <a:lnTo>
                    <a:pt x="68" y="242"/>
                  </a:lnTo>
                  <a:lnTo>
                    <a:pt x="92" y="242"/>
                  </a:lnTo>
                  <a:lnTo>
                    <a:pt x="92" y="242"/>
                  </a:lnTo>
                  <a:lnTo>
                    <a:pt x="96" y="240"/>
                  </a:lnTo>
                  <a:lnTo>
                    <a:pt x="98" y="238"/>
                  </a:lnTo>
                  <a:lnTo>
                    <a:pt x="98" y="238"/>
                  </a:lnTo>
                  <a:close/>
                  <a:moveTo>
                    <a:pt x="266" y="176"/>
                  </a:moveTo>
                  <a:lnTo>
                    <a:pt x="266" y="176"/>
                  </a:lnTo>
                  <a:lnTo>
                    <a:pt x="264" y="166"/>
                  </a:lnTo>
                  <a:lnTo>
                    <a:pt x="262" y="158"/>
                  </a:lnTo>
                  <a:lnTo>
                    <a:pt x="260" y="152"/>
                  </a:lnTo>
                  <a:lnTo>
                    <a:pt x="254" y="146"/>
                  </a:lnTo>
                  <a:lnTo>
                    <a:pt x="254" y="146"/>
                  </a:lnTo>
                  <a:lnTo>
                    <a:pt x="248" y="142"/>
                  </a:lnTo>
                  <a:lnTo>
                    <a:pt x="242" y="138"/>
                  </a:lnTo>
                  <a:lnTo>
                    <a:pt x="234" y="136"/>
                  </a:lnTo>
                  <a:lnTo>
                    <a:pt x="226" y="134"/>
                  </a:lnTo>
                  <a:lnTo>
                    <a:pt x="226" y="134"/>
                  </a:lnTo>
                  <a:lnTo>
                    <a:pt x="212" y="136"/>
                  </a:lnTo>
                  <a:lnTo>
                    <a:pt x="202" y="140"/>
                  </a:lnTo>
                  <a:lnTo>
                    <a:pt x="202" y="140"/>
                  </a:lnTo>
                  <a:lnTo>
                    <a:pt x="192" y="146"/>
                  </a:lnTo>
                  <a:lnTo>
                    <a:pt x="182" y="154"/>
                  </a:lnTo>
                  <a:lnTo>
                    <a:pt x="182" y="154"/>
                  </a:lnTo>
                  <a:lnTo>
                    <a:pt x="176" y="164"/>
                  </a:lnTo>
                  <a:lnTo>
                    <a:pt x="170" y="174"/>
                  </a:lnTo>
                  <a:lnTo>
                    <a:pt x="170" y="174"/>
                  </a:lnTo>
                  <a:lnTo>
                    <a:pt x="166" y="188"/>
                  </a:lnTo>
                  <a:lnTo>
                    <a:pt x="166" y="202"/>
                  </a:lnTo>
                  <a:lnTo>
                    <a:pt x="166" y="202"/>
                  </a:lnTo>
                  <a:lnTo>
                    <a:pt x="166" y="210"/>
                  </a:lnTo>
                  <a:lnTo>
                    <a:pt x="168" y="218"/>
                  </a:lnTo>
                  <a:lnTo>
                    <a:pt x="172" y="226"/>
                  </a:lnTo>
                  <a:lnTo>
                    <a:pt x="176" y="232"/>
                  </a:lnTo>
                  <a:lnTo>
                    <a:pt x="176" y="232"/>
                  </a:lnTo>
                  <a:lnTo>
                    <a:pt x="182" y="236"/>
                  </a:lnTo>
                  <a:lnTo>
                    <a:pt x="188" y="240"/>
                  </a:lnTo>
                  <a:lnTo>
                    <a:pt x="196" y="242"/>
                  </a:lnTo>
                  <a:lnTo>
                    <a:pt x="206" y="242"/>
                  </a:lnTo>
                  <a:lnTo>
                    <a:pt x="206" y="242"/>
                  </a:lnTo>
                  <a:lnTo>
                    <a:pt x="218" y="240"/>
                  </a:lnTo>
                  <a:lnTo>
                    <a:pt x="230" y="238"/>
                  </a:lnTo>
                  <a:lnTo>
                    <a:pt x="230" y="238"/>
                  </a:lnTo>
                  <a:lnTo>
                    <a:pt x="240" y="232"/>
                  </a:lnTo>
                  <a:lnTo>
                    <a:pt x="248" y="224"/>
                  </a:lnTo>
                  <a:lnTo>
                    <a:pt x="248" y="224"/>
                  </a:lnTo>
                  <a:lnTo>
                    <a:pt x="256" y="214"/>
                  </a:lnTo>
                  <a:lnTo>
                    <a:pt x="260" y="202"/>
                  </a:lnTo>
                  <a:lnTo>
                    <a:pt x="260" y="202"/>
                  </a:lnTo>
                  <a:lnTo>
                    <a:pt x="264" y="190"/>
                  </a:lnTo>
                  <a:lnTo>
                    <a:pt x="266" y="176"/>
                  </a:lnTo>
                  <a:lnTo>
                    <a:pt x="266" y="176"/>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85" name="TextBox 84"/>
            <p:cNvSpPr txBox="1"/>
            <p:nvPr/>
          </p:nvSpPr>
          <p:spPr>
            <a:xfrm>
              <a:off x="1651098" y="5351267"/>
              <a:ext cx="791762" cy="386164"/>
            </a:xfrm>
            <a:prstGeom prst="rect">
              <a:avLst/>
            </a:prstGeom>
            <a:noFill/>
          </p:spPr>
          <p:txBody>
            <a:bodyPr vert="horz" wrap="square" lIns="0" tIns="0" rIns="0" bIns="0" rtlCol="0" anchor="ctr">
              <a:noAutofit/>
            </a:bodyPr>
            <a:lstStyle/>
            <a:p>
              <a:pPr indent="-274320" algn="r">
                <a:spcAft>
                  <a:spcPts val="200"/>
                </a:spcAft>
              </a:pPr>
              <a:r>
                <a:rPr lang="en-GB" sz="1200" dirty="0" smtClean="0">
                  <a:latin typeface="Georgia" pitchFamily="18" charset="0"/>
                </a:rPr>
                <a:t>Gauge</a:t>
              </a:r>
            </a:p>
          </p:txBody>
        </p:sp>
        <p:sp>
          <p:nvSpPr>
            <p:cNvPr id="86" name="Freeform 4936"/>
            <p:cNvSpPr>
              <a:spLocks noEditPoints="1"/>
            </p:cNvSpPr>
            <p:nvPr/>
          </p:nvSpPr>
          <p:spPr bwMode="auto">
            <a:xfrm>
              <a:off x="2493067" y="5329884"/>
              <a:ext cx="385141" cy="342337"/>
            </a:xfrm>
            <a:custGeom>
              <a:avLst/>
              <a:gdLst>
                <a:gd name="T0" fmla="*/ 198 w 396"/>
                <a:gd name="T1" fmla="*/ 218 h 374"/>
                <a:gd name="T2" fmla="*/ 178 w 396"/>
                <a:gd name="T3" fmla="*/ 198 h 374"/>
                <a:gd name="T4" fmla="*/ 206 w 396"/>
                <a:gd name="T5" fmla="*/ 180 h 374"/>
                <a:gd name="T6" fmla="*/ 396 w 396"/>
                <a:gd name="T7" fmla="*/ 198 h 374"/>
                <a:gd name="T8" fmla="*/ 332 w 396"/>
                <a:gd name="T9" fmla="*/ 344 h 374"/>
                <a:gd name="T10" fmla="*/ 230 w 396"/>
                <a:gd name="T11" fmla="*/ 334 h 374"/>
                <a:gd name="T12" fmla="*/ 150 w 396"/>
                <a:gd name="T13" fmla="*/ 328 h 374"/>
                <a:gd name="T14" fmla="*/ 46 w 396"/>
                <a:gd name="T15" fmla="*/ 324 h 374"/>
                <a:gd name="T16" fmla="*/ 0 w 396"/>
                <a:gd name="T17" fmla="*/ 198 h 374"/>
                <a:gd name="T18" fmla="*/ 34 w 396"/>
                <a:gd name="T19" fmla="*/ 88 h 374"/>
                <a:gd name="T20" fmla="*/ 122 w 396"/>
                <a:gd name="T21" fmla="*/ 16 h 374"/>
                <a:gd name="T22" fmla="*/ 218 w 396"/>
                <a:gd name="T23" fmla="*/ 2 h 374"/>
                <a:gd name="T24" fmla="*/ 324 w 396"/>
                <a:gd name="T25" fmla="*/ 46 h 374"/>
                <a:gd name="T26" fmla="*/ 386 w 396"/>
                <a:gd name="T27" fmla="*/ 140 h 374"/>
                <a:gd name="T28" fmla="*/ 310 w 396"/>
                <a:gd name="T29" fmla="*/ 134 h 374"/>
                <a:gd name="T30" fmla="*/ 352 w 396"/>
                <a:gd name="T31" fmla="*/ 120 h 374"/>
                <a:gd name="T32" fmla="*/ 354 w 396"/>
                <a:gd name="T33" fmla="*/ 104 h 374"/>
                <a:gd name="T34" fmla="*/ 310 w 396"/>
                <a:gd name="T35" fmla="*/ 122 h 374"/>
                <a:gd name="T36" fmla="*/ 262 w 396"/>
                <a:gd name="T37" fmla="*/ 86 h 374"/>
                <a:gd name="T38" fmla="*/ 292 w 396"/>
                <a:gd name="T39" fmla="*/ 54 h 374"/>
                <a:gd name="T40" fmla="*/ 286 w 396"/>
                <a:gd name="T41" fmla="*/ 38 h 374"/>
                <a:gd name="T42" fmla="*/ 258 w 396"/>
                <a:gd name="T43" fmla="*/ 76 h 374"/>
                <a:gd name="T44" fmla="*/ 188 w 396"/>
                <a:gd name="T45" fmla="*/ 60 h 374"/>
                <a:gd name="T46" fmla="*/ 202 w 396"/>
                <a:gd name="T47" fmla="*/ 68 h 374"/>
                <a:gd name="T48" fmla="*/ 208 w 396"/>
                <a:gd name="T49" fmla="*/ 22 h 374"/>
                <a:gd name="T50" fmla="*/ 190 w 396"/>
                <a:gd name="T51" fmla="*/ 18 h 374"/>
                <a:gd name="T52" fmla="*/ 58 w 396"/>
                <a:gd name="T53" fmla="*/ 208 h 374"/>
                <a:gd name="T54" fmla="*/ 68 w 396"/>
                <a:gd name="T55" fmla="*/ 194 h 374"/>
                <a:gd name="T56" fmla="*/ 22 w 396"/>
                <a:gd name="T57" fmla="*/ 188 h 374"/>
                <a:gd name="T58" fmla="*/ 18 w 396"/>
                <a:gd name="T59" fmla="*/ 206 h 374"/>
                <a:gd name="T60" fmla="*/ 84 w 396"/>
                <a:gd name="T61" fmla="*/ 260 h 374"/>
                <a:gd name="T62" fmla="*/ 40 w 396"/>
                <a:gd name="T63" fmla="*/ 278 h 374"/>
                <a:gd name="T64" fmla="*/ 48 w 396"/>
                <a:gd name="T65" fmla="*/ 294 h 374"/>
                <a:gd name="T66" fmla="*/ 88 w 396"/>
                <a:gd name="T67" fmla="*/ 270 h 374"/>
                <a:gd name="T68" fmla="*/ 54 w 396"/>
                <a:gd name="T69" fmla="*/ 104 h 374"/>
                <a:gd name="T70" fmla="*/ 38 w 396"/>
                <a:gd name="T71" fmla="*/ 110 h 374"/>
                <a:gd name="T72" fmla="*/ 78 w 396"/>
                <a:gd name="T73" fmla="*/ 138 h 374"/>
                <a:gd name="T74" fmla="*/ 88 w 396"/>
                <a:gd name="T75" fmla="*/ 126 h 374"/>
                <a:gd name="T76" fmla="*/ 120 w 396"/>
                <a:gd name="T77" fmla="*/ 44 h 374"/>
                <a:gd name="T78" fmla="*/ 104 w 396"/>
                <a:gd name="T79" fmla="*/ 42 h 374"/>
                <a:gd name="T80" fmla="*/ 124 w 396"/>
                <a:gd name="T81" fmla="*/ 86 h 374"/>
                <a:gd name="T82" fmla="*/ 138 w 396"/>
                <a:gd name="T83" fmla="*/ 80 h 374"/>
                <a:gd name="T84" fmla="*/ 224 w 396"/>
                <a:gd name="T85" fmla="*/ 174 h 374"/>
                <a:gd name="T86" fmla="*/ 188 w 396"/>
                <a:gd name="T87" fmla="*/ 164 h 374"/>
                <a:gd name="T88" fmla="*/ 164 w 396"/>
                <a:gd name="T89" fmla="*/ 186 h 374"/>
                <a:gd name="T90" fmla="*/ 176 w 396"/>
                <a:gd name="T91" fmla="*/ 226 h 374"/>
                <a:gd name="T92" fmla="*/ 216 w 396"/>
                <a:gd name="T93" fmla="*/ 228 h 374"/>
                <a:gd name="T94" fmla="*/ 324 w 396"/>
                <a:gd name="T95" fmla="*/ 258 h 374"/>
                <a:gd name="T96" fmla="*/ 310 w 396"/>
                <a:gd name="T97" fmla="*/ 262 h 374"/>
                <a:gd name="T98" fmla="*/ 342 w 396"/>
                <a:gd name="T99" fmla="*/ 292 h 374"/>
                <a:gd name="T100" fmla="*/ 358 w 396"/>
                <a:gd name="T101" fmla="*/ 286 h 374"/>
                <a:gd name="T102" fmla="*/ 380 w 396"/>
                <a:gd name="T103" fmla="*/ 198 h 374"/>
                <a:gd name="T104" fmla="*/ 338 w 396"/>
                <a:gd name="T105" fmla="*/ 188 h 374"/>
                <a:gd name="T106" fmla="*/ 328 w 396"/>
                <a:gd name="T107" fmla="*/ 202 h 374"/>
                <a:gd name="T108" fmla="*/ 374 w 396"/>
                <a:gd name="T109" fmla="*/ 20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6" h="374">
                  <a:moveTo>
                    <a:pt x="218" y="198"/>
                  </a:moveTo>
                  <a:lnTo>
                    <a:pt x="218" y="198"/>
                  </a:lnTo>
                  <a:lnTo>
                    <a:pt x="216" y="206"/>
                  </a:lnTo>
                  <a:lnTo>
                    <a:pt x="212" y="212"/>
                  </a:lnTo>
                  <a:lnTo>
                    <a:pt x="206" y="216"/>
                  </a:lnTo>
                  <a:lnTo>
                    <a:pt x="198" y="218"/>
                  </a:lnTo>
                  <a:lnTo>
                    <a:pt x="198" y="218"/>
                  </a:lnTo>
                  <a:lnTo>
                    <a:pt x="190" y="216"/>
                  </a:lnTo>
                  <a:lnTo>
                    <a:pt x="184" y="212"/>
                  </a:lnTo>
                  <a:lnTo>
                    <a:pt x="180" y="206"/>
                  </a:lnTo>
                  <a:lnTo>
                    <a:pt x="178" y="198"/>
                  </a:lnTo>
                  <a:lnTo>
                    <a:pt x="178" y="198"/>
                  </a:lnTo>
                  <a:lnTo>
                    <a:pt x="180" y="190"/>
                  </a:lnTo>
                  <a:lnTo>
                    <a:pt x="184" y="184"/>
                  </a:lnTo>
                  <a:lnTo>
                    <a:pt x="190" y="180"/>
                  </a:lnTo>
                  <a:lnTo>
                    <a:pt x="198" y="178"/>
                  </a:lnTo>
                  <a:lnTo>
                    <a:pt x="198" y="178"/>
                  </a:lnTo>
                  <a:lnTo>
                    <a:pt x="206" y="180"/>
                  </a:lnTo>
                  <a:lnTo>
                    <a:pt x="212" y="184"/>
                  </a:lnTo>
                  <a:lnTo>
                    <a:pt x="216" y="190"/>
                  </a:lnTo>
                  <a:lnTo>
                    <a:pt x="218" y="198"/>
                  </a:lnTo>
                  <a:lnTo>
                    <a:pt x="218" y="198"/>
                  </a:lnTo>
                  <a:close/>
                  <a:moveTo>
                    <a:pt x="396" y="198"/>
                  </a:moveTo>
                  <a:lnTo>
                    <a:pt x="396" y="198"/>
                  </a:lnTo>
                  <a:lnTo>
                    <a:pt x="394" y="226"/>
                  </a:lnTo>
                  <a:lnTo>
                    <a:pt x="388" y="254"/>
                  </a:lnTo>
                  <a:lnTo>
                    <a:pt x="378" y="278"/>
                  </a:lnTo>
                  <a:lnTo>
                    <a:pt x="366" y="302"/>
                  </a:lnTo>
                  <a:lnTo>
                    <a:pt x="350" y="324"/>
                  </a:lnTo>
                  <a:lnTo>
                    <a:pt x="332" y="344"/>
                  </a:lnTo>
                  <a:lnTo>
                    <a:pt x="310" y="360"/>
                  </a:lnTo>
                  <a:lnTo>
                    <a:pt x="288" y="374"/>
                  </a:lnTo>
                  <a:lnTo>
                    <a:pt x="262" y="322"/>
                  </a:lnTo>
                  <a:lnTo>
                    <a:pt x="262" y="322"/>
                  </a:lnTo>
                  <a:lnTo>
                    <a:pt x="246" y="328"/>
                  </a:lnTo>
                  <a:lnTo>
                    <a:pt x="230" y="334"/>
                  </a:lnTo>
                  <a:lnTo>
                    <a:pt x="214" y="336"/>
                  </a:lnTo>
                  <a:lnTo>
                    <a:pt x="198" y="338"/>
                  </a:lnTo>
                  <a:lnTo>
                    <a:pt x="198" y="338"/>
                  </a:lnTo>
                  <a:lnTo>
                    <a:pt x="182" y="336"/>
                  </a:lnTo>
                  <a:lnTo>
                    <a:pt x="166" y="334"/>
                  </a:lnTo>
                  <a:lnTo>
                    <a:pt x="150" y="328"/>
                  </a:lnTo>
                  <a:lnTo>
                    <a:pt x="134" y="322"/>
                  </a:lnTo>
                  <a:lnTo>
                    <a:pt x="108" y="374"/>
                  </a:lnTo>
                  <a:lnTo>
                    <a:pt x="108" y="374"/>
                  </a:lnTo>
                  <a:lnTo>
                    <a:pt x="86" y="360"/>
                  </a:lnTo>
                  <a:lnTo>
                    <a:pt x="64" y="344"/>
                  </a:lnTo>
                  <a:lnTo>
                    <a:pt x="46" y="324"/>
                  </a:lnTo>
                  <a:lnTo>
                    <a:pt x="30" y="302"/>
                  </a:lnTo>
                  <a:lnTo>
                    <a:pt x="18" y="278"/>
                  </a:lnTo>
                  <a:lnTo>
                    <a:pt x="8" y="254"/>
                  </a:lnTo>
                  <a:lnTo>
                    <a:pt x="2" y="226"/>
                  </a:lnTo>
                  <a:lnTo>
                    <a:pt x="0" y="198"/>
                  </a:lnTo>
                  <a:lnTo>
                    <a:pt x="0" y="198"/>
                  </a:lnTo>
                  <a:lnTo>
                    <a:pt x="2" y="178"/>
                  </a:lnTo>
                  <a:lnTo>
                    <a:pt x="4" y="158"/>
                  </a:lnTo>
                  <a:lnTo>
                    <a:pt x="10" y="140"/>
                  </a:lnTo>
                  <a:lnTo>
                    <a:pt x="16" y="122"/>
                  </a:lnTo>
                  <a:lnTo>
                    <a:pt x="24" y="104"/>
                  </a:lnTo>
                  <a:lnTo>
                    <a:pt x="34" y="88"/>
                  </a:lnTo>
                  <a:lnTo>
                    <a:pt x="46" y="72"/>
                  </a:lnTo>
                  <a:lnTo>
                    <a:pt x="58" y="58"/>
                  </a:lnTo>
                  <a:lnTo>
                    <a:pt x="72" y="46"/>
                  </a:lnTo>
                  <a:lnTo>
                    <a:pt x="88" y="34"/>
                  </a:lnTo>
                  <a:lnTo>
                    <a:pt x="104" y="24"/>
                  </a:lnTo>
                  <a:lnTo>
                    <a:pt x="122" y="16"/>
                  </a:lnTo>
                  <a:lnTo>
                    <a:pt x="140" y="10"/>
                  </a:lnTo>
                  <a:lnTo>
                    <a:pt x="158" y="4"/>
                  </a:lnTo>
                  <a:lnTo>
                    <a:pt x="178" y="2"/>
                  </a:lnTo>
                  <a:lnTo>
                    <a:pt x="198" y="0"/>
                  </a:lnTo>
                  <a:lnTo>
                    <a:pt x="198" y="0"/>
                  </a:lnTo>
                  <a:lnTo>
                    <a:pt x="218" y="2"/>
                  </a:lnTo>
                  <a:lnTo>
                    <a:pt x="238" y="4"/>
                  </a:lnTo>
                  <a:lnTo>
                    <a:pt x="256" y="10"/>
                  </a:lnTo>
                  <a:lnTo>
                    <a:pt x="274" y="16"/>
                  </a:lnTo>
                  <a:lnTo>
                    <a:pt x="292" y="24"/>
                  </a:lnTo>
                  <a:lnTo>
                    <a:pt x="308" y="34"/>
                  </a:lnTo>
                  <a:lnTo>
                    <a:pt x="324" y="46"/>
                  </a:lnTo>
                  <a:lnTo>
                    <a:pt x="338" y="58"/>
                  </a:lnTo>
                  <a:lnTo>
                    <a:pt x="350" y="72"/>
                  </a:lnTo>
                  <a:lnTo>
                    <a:pt x="362" y="88"/>
                  </a:lnTo>
                  <a:lnTo>
                    <a:pt x="372" y="104"/>
                  </a:lnTo>
                  <a:lnTo>
                    <a:pt x="380" y="122"/>
                  </a:lnTo>
                  <a:lnTo>
                    <a:pt x="386" y="140"/>
                  </a:lnTo>
                  <a:lnTo>
                    <a:pt x="392" y="158"/>
                  </a:lnTo>
                  <a:lnTo>
                    <a:pt x="394" y="178"/>
                  </a:lnTo>
                  <a:lnTo>
                    <a:pt x="396" y="198"/>
                  </a:lnTo>
                  <a:lnTo>
                    <a:pt x="396" y="198"/>
                  </a:lnTo>
                  <a:close/>
                  <a:moveTo>
                    <a:pt x="310" y="134"/>
                  </a:moveTo>
                  <a:lnTo>
                    <a:pt x="310" y="134"/>
                  </a:lnTo>
                  <a:lnTo>
                    <a:pt x="314" y="138"/>
                  </a:lnTo>
                  <a:lnTo>
                    <a:pt x="318" y="138"/>
                  </a:lnTo>
                  <a:lnTo>
                    <a:pt x="318" y="138"/>
                  </a:lnTo>
                  <a:lnTo>
                    <a:pt x="324" y="138"/>
                  </a:lnTo>
                  <a:lnTo>
                    <a:pt x="352" y="120"/>
                  </a:lnTo>
                  <a:lnTo>
                    <a:pt x="352" y="120"/>
                  </a:lnTo>
                  <a:lnTo>
                    <a:pt x="356" y="118"/>
                  </a:lnTo>
                  <a:lnTo>
                    <a:pt x="356" y="114"/>
                  </a:lnTo>
                  <a:lnTo>
                    <a:pt x="358" y="110"/>
                  </a:lnTo>
                  <a:lnTo>
                    <a:pt x="356" y="106"/>
                  </a:lnTo>
                  <a:lnTo>
                    <a:pt x="356" y="106"/>
                  </a:lnTo>
                  <a:lnTo>
                    <a:pt x="354" y="104"/>
                  </a:lnTo>
                  <a:lnTo>
                    <a:pt x="350" y="102"/>
                  </a:lnTo>
                  <a:lnTo>
                    <a:pt x="346" y="102"/>
                  </a:lnTo>
                  <a:lnTo>
                    <a:pt x="342" y="104"/>
                  </a:lnTo>
                  <a:lnTo>
                    <a:pt x="314" y="120"/>
                  </a:lnTo>
                  <a:lnTo>
                    <a:pt x="314" y="120"/>
                  </a:lnTo>
                  <a:lnTo>
                    <a:pt x="310" y="122"/>
                  </a:lnTo>
                  <a:lnTo>
                    <a:pt x="308" y="126"/>
                  </a:lnTo>
                  <a:lnTo>
                    <a:pt x="308" y="130"/>
                  </a:lnTo>
                  <a:lnTo>
                    <a:pt x="310" y="134"/>
                  </a:lnTo>
                  <a:lnTo>
                    <a:pt x="310" y="134"/>
                  </a:lnTo>
                  <a:close/>
                  <a:moveTo>
                    <a:pt x="262" y="86"/>
                  </a:moveTo>
                  <a:lnTo>
                    <a:pt x="262" y="86"/>
                  </a:lnTo>
                  <a:lnTo>
                    <a:pt x="268" y="88"/>
                  </a:lnTo>
                  <a:lnTo>
                    <a:pt x="268" y="88"/>
                  </a:lnTo>
                  <a:lnTo>
                    <a:pt x="272" y="86"/>
                  </a:lnTo>
                  <a:lnTo>
                    <a:pt x="276" y="82"/>
                  </a:lnTo>
                  <a:lnTo>
                    <a:pt x="292" y="54"/>
                  </a:lnTo>
                  <a:lnTo>
                    <a:pt x="292" y="54"/>
                  </a:lnTo>
                  <a:lnTo>
                    <a:pt x="294" y="50"/>
                  </a:lnTo>
                  <a:lnTo>
                    <a:pt x="294" y="46"/>
                  </a:lnTo>
                  <a:lnTo>
                    <a:pt x="292" y="42"/>
                  </a:lnTo>
                  <a:lnTo>
                    <a:pt x="290" y="40"/>
                  </a:lnTo>
                  <a:lnTo>
                    <a:pt x="290" y="40"/>
                  </a:lnTo>
                  <a:lnTo>
                    <a:pt x="286" y="38"/>
                  </a:lnTo>
                  <a:lnTo>
                    <a:pt x="282" y="40"/>
                  </a:lnTo>
                  <a:lnTo>
                    <a:pt x="278" y="40"/>
                  </a:lnTo>
                  <a:lnTo>
                    <a:pt x="276" y="44"/>
                  </a:lnTo>
                  <a:lnTo>
                    <a:pt x="258" y="72"/>
                  </a:lnTo>
                  <a:lnTo>
                    <a:pt x="258" y="72"/>
                  </a:lnTo>
                  <a:lnTo>
                    <a:pt x="258" y="76"/>
                  </a:lnTo>
                  <a:lnTo>
                    <a:pt x="258" y="80"/>
                  </a:lnTo>
                  <a:lnTo>
                    <a:pt x="260" y="84"/>
                  </a:lnTo>
                  <a:lnTo>
                    <a:pt x="262" y="86"/>
                  </a:lnTo>
                  <a:lnTo>
                    <a:pt x="262" y="86"/>
                  </a:lnTo>
                  <a:close/>
                  <a:moveTo>
                    <a:pt x="188" y="60"/>
                  </a:moveTo>
                  <a:lnTo>
                    <a:pt x="188" y="60"/>
                  </a:lnTo>
                  <a:lnTo>
                    <a:pt x="188" y="62"/>
                  </a:lnTo>
                  <a:lnTo>
                    <a:pt x="190" y="66"/>
                  </a:lnTo>
                  <a:lnTo>
                    <a:pt x="194" y="68"/>
                  </a:lnTo>
                  <a:lnTo>
                    <a:pt x="198" y="70"/>
                  </a:lnTo>
                  <a:lnTo>
                    <a:pt x="198" y="70"/>
                  </a:lnTo>
                  <a:lnTo>
                    <a:pt x="202" y="68"/>
                  </a:lnTo>
                  <a:lnTo>
                    <a:pt x="206" y="66"/>
                  </a:lnTo>
                  <a:lnTo>
                    <a:pt x="208" y="62"/>
                  </a:lnTo>
                  <a:lnTo>
                    <a:pt x="208" y="60"/>
                  </a:lnTo>
                  <a:lnTo>
                    <a:pt x="208" y="26"/>
                  </a:lnTo>
                  <a:lnTo>
                    <a:pt x="208" y="26"/>
                  </a:lnTo>
                  <a:lnTo>
                    <a:pt x="208" y="22"/>
                  </a:lnTo>
                  <a:lnTo>
                    <a:pt x="206" y="18"/>
                  </a:lnTo>
                  <a:lnTo>
                    <a:pt x="202" y="16"/>
                  </a:lnTo>
                  <a:lnTo>
                    <a:pt x="198" y="16"/>
                  </a:lnTo>
                  <a:lnTo>
                    <a:pt x="198" y="16"/>
                  </a:lnTo>
                  <a:lnTo>
                    <a:pt x="194" y="16"/>
                  </a:lnTo>
                  <a:lnTo>
                    <a:pt x="190" y="18"/>
                  </a:lnTo>
                  <a:lnTo>
                    <a:pt x="188" y="22"/>
                  </a:lnTo>
                  <a:lnTo>
                    <a:pt x="188" y="26"/>
                  </a:lnTo>
                  <a:lnTo>
                    <a:pt x="188" y="60"/>
                  </a:lnTo>
                  <a:close/>
                  <a:moveTo>
                    <a:pt x="26" y="208"/>
                  </a:moveTo>
                  <a:lnTo>
                    <a:pt x="58" y="208"/>
                  </a:lnTo>
                  <a:lnTo>
                    <a:pt x="58" y="208"/>
                  </a:lnTo>
                  <a:lnTo>
                    <a:pt x="62" y="208"/>
                  </a:lnTo>
                  <a:lnTo>
                    <a:pt x="66" y="206"/>
                  </a:lnTo>
                  <a:lnTo>
                    <a:pt x="68" y="202"/>
                  </a:lnTo>
                  <a:lnTo>
                    <a:pt x="68" y="198"/>
                  </a:lnTo>
                  <a:lnTo>
                    <a:pt x="68" y="198"/>
                  </a:lnTo>
                  <a:lnTo>
                    <a:pt x="68" y="194"/>
                  </a:lnTo>
                  <a:lnTo>
                    <a:pt x="66" y="190"/>
                  </a:lnTo>
                  <a:lnTo>
                    <a:pt x="62" y="188"/>
                  </a:lnTo>
                  <a:lnTo>
                    <a:pt x="58" y="188"/>
                  </a:lnTo>
                  <a:lnTo>
                    <a:pt x="26" y="188"/>
                  </a:lnTo>
                  <a:lnTo>
                    <a:pt x="26" y="188"/>
                  </a:lnTo>
                  <a:lnTo>
                    <a:pt x="22" y="188"/>
                  </a:lnTo>
                  <a:lnTo>
                    <a:pt x="18" y="190"/>
                  </a:lnTo>
                  <a:lnTo>
                    <a:pt x="16" y="194"/>
                  </a:lnTo>
                  <a:lnTo>
                    <a:pt x="16" y="198"/>
                  </a:lnTo>
                  <a:lnTo>
                    <a:pt x="16" y="198"/>
                  </a:lnTo>
                  <a:lnTo>
                    <a:pt x="16" y="202"/>
                  </a:lnTo>
                  <a:lnTo>
                    <a:pt x="18" y="206"/>
                  </a:lnTo>
                  <a:lnTo>
                    <a:pt x="22" y="208"/>
                  </a:lnTo>
                  <a:lnTo>
                    <a:pt x="26" y="208"/>
                  </a:lnTo>
                  <a:lnTo>
                    <a:pt x="26" y="208"/>
                  </a:lnTo>
                  <a:close/>
                  <a:moveTo>
                    <a:pt x="86" y="262"/>
                  </a:moveTo>
                  <a:lnTo>
                    <a:pt x="86" y="262"/>
                  </a:lnTo>
                  <a:lnTo>
                    <a:pt x="84" y="260"/>
                  </a:lnTo>
                  <a:lnTo>
                    <a:pt x="80" y="258"/>
                  </a:lnTo>
                  <a:lnTo>
                    <a:pt x="76" y="258"/>
                  </a:lnTo>
                  <a:lnTo>
                    <a:pt x="72" y="258"/>
                  </a:lnTo>
                  <a:lnTo>
                    <a:pt x="44" y="276"/>
                  </a:lnTo>
                  <a:lnTo>
                    <a:pt x="44" y="276"/>
                  </a:lnTo>
                  <a:lnTo>
                    <a:pt x="40" y="278"/>
                  </a:lnTo>
                  <a:lnTo>
                    <a:pt x="40" y="282"/>
                  </a:lnTo>
                  <a:lnTo>
                    <a:pt x="38" y="286"/>
                  </a:lnTo>
                  <a:lnTo>
                    <a:pt x="40" y="290"/>
                  </a:lnTo>
                  <a:lnTo>
                    <a:pt x="40" y="290"/>
                  </a:lnTo>
                  <a:lnTo>
                    <a:pt x="44" y="292"/>
                  </a:lnTo>
                  <a:lnTo>
                    <a:pt x="48" y="294"/>
                  </a:lnTo>
                  <a:lnTo>
                    <a:pt x="48" y="294"/>
                  </a:lnTo>
                  <a:lnTo>
                    <a:pt x="54" y="292"/>
                  </a:lnTo>
                  <a:lnTo>
                    <a:pt x="82" y="276"/>
                  </a:lnTo>
                  <a:lnTo>
                    <a:pt x="82" y="276"/>
                  </a:lnTo>
                  <a:lnTo>
                    <a:pt x="86" y="274"/>
                  </a:lnTo>
                  <a:lnTo>
                    <a:pt x="88" y="270"/>
                  </a:lnTo>
                  <a:lnTo>
                    <a:pt x="88" y="266"/>
                  </a:lnTo>
                  <a:lnTo>
                    <a:pt x="86" y="262"/>
                  </a:lnTo>
                  <a:lnTo>
                    <a:pt x="86" y="262"/>
                  </a:lnTo>
                  <a:close/>
                  <a:moveTo>
                    <a:pt x="82" y="120"/>
                  </a:moveTo>
                  <a:lnTo>
                    <a:pt x="54" y="104"/>
                  </a:lnTo>
                  <a:lnTo>
                    <a:pt x="54" y="104"/>
                  </a:lnTo>
                  <a:lnTo>
                    <a:pt x="50" y="102"/>
                  </a:lnTo>
                  <a:lnTo>
                    <a:pt x="46" y="102"/>
                  </a:lnTo>
                  <a:lnTo>
                    <a:pt x="42" y="104"/>
                  </a:lnTo>
                  <a:lnTo>
                    <a:pt x="40" y="106"/>
                  </a:lnTo>
                  <a:lnTo>
                    <a:pt x="40" y="106"/>
                  </a:lnTo>
                  <a:lnTo>
                    <a:pt x="38" y="110"/>
                  </a:lnTo>
                  <a:lnTo>
                    <a:pt x="40" y="114"/>
                  </a:lnTo>
                  <a:lnTo>
                    <a:pt x="40" y="118"/>
                  </a:lnTo>
                  <a:lnTo>
                    <a:pt x="44" y="120"/>
                  </a:lnTo>
                  <a:lnTo>
                    <a:pt x="72" y="138"/>
                  </a:lnTo>
                  <a:lnTo>
                    <a:pt x="72" y="138"/>
                  </a:lnTo>
                  <a:lnTo>
                    <a:pt x="78" y="138"/>
                  </a:lnTo>
                  <a:lnTo>
                    <a:pt x="78" y="138"/>
                  </a:lnTo>
                  <a:lnTo>
                    <a:pt x="82" y="138"/>
                  </a:lnTo>
                  <a:lnTo>
                    <a:pt x="86" y="134"/>
                  </a:lnTo>
                  <a:lnTo>
                    <a:pt x="86" y="134"/>
                  </a:lnTo>
                  <a:lnTo>
                    <a:pt x="88" y="130"/>
                  </a:lnTo>
                  <a:lnTo>
                    <a:pt x="88" y="126"/>
                  </a:lnTo>
                  <a:lnTo>
                    <a:pt x="86" y="122"/>
                  </a:lnTo>
                  <a:lnTo>
                    <a:pt x="82" y="120"/>
                  </a:lnTo>
                  <a:lnTo>
                    <a:pt x="82" y="120"/>
                  </a:lnTo>
                  <a:close/>
                  <a:moveTo>
                    <a:pt x="138" y="72"/>
                  </a:moveTo>
                  <a:lnTo>
                    <a:pt x="120" y="44"/>
                  </a:lnTo>
                  <a:lnTo>
                    <a:pt x="120" y="44"/>
                  </a:lnTo>
                  <a:lnTo>
                    <a:pt x="118" y="40"/>
                  </a:lnTo>
                  <a:lnTo>
                    <a:pt x="114" y="40"/>
                  </a:lnTo>
                  <a:lnTo>
                    <a:pt x="110" y="38"/>
                  </a:lnTo>
                  <a:lnTo>
                    <a:pt x="106" y="40"/>
                  </a:lnTo>
                  <a:lnTo>
                    <a:pt x="106" y="40"/>
                  </a:lnTo>
                  <a:lnTo>
                    <a:pt x="104" y="42"/>
                  </a:lnTo>
                  <a:lnTo>
                    <a:pt x="102" y="46"/>
                  </a:lnTo>
                  <a:lnTo>
                    <a:pt x="102" y="50"/>
                  </a:lnTo>
                  <a:lnTo>
                    <a:pt x="104" y="54"/>
                  </a:lnTo>
                  <a:lnTo>
                    <a:pt x="120" y="82"/>
                  </a:lnTo>
                  <a:lnTo>
                    <a:pt x="120" y="82"/>
                  </a:lnTo>
                  <a:lnTo>
                    <a:pt x="124" y="86"/>
                  </a:lnTo>
                  <a:lnTo>
                    <a:pt x="128" y="88"/>
                  </a:lnTo>
                  <a:lnTo>
                    <a:pt x="128" y="88"/>
                  </a:lnTo>
                  <a:lnTo>
                    <a:pt x="134" y="86"/>
                  </a:lnTo>
                  <a:lnTo>
                    <a:pt x="134" y="86"/>
                  </a:lnTo>
                  <a:lnTo>
                    <a:pt x="136" y="84"/>
                  </a:lnTo>
                  <a:lnTo>
                    <a:pt x="138" y="80"/>
                  </a:lnTo>
                  <a:lnTo>
                    <a:pt x="138" y="76"/>
                  </a:lnTo>
                  <a:lnTo>
                    <a:pt x="138" y="72"/>
                  </a:lnTo>
                  <a:lnTo>
                    <a:pt x="138" y="72"/>
                  </a:lnTo>
                  <a:close/>
                  <a:moveTo>
                    <a:pt x="372" y="152"/>
                  </a:moveTo>
                  <a:lnTo>
                    <a:pt x="224" y="174"/>
                  </a:lnTo>
                  <a:lnTo>
                    <a:pt x="224" y="174"/>
                  </a:lnTo>
                  <a:lnTo>
                    <a:pt x="218" y="168"/>
                  </a:lnTo>
                  <a:lnTo>
                    <a:pt x="212" y="166"/>
                  </a:lnTo>
                  <a:lnTo>
                    <a:pt x="206" y="164"/>
                  </a:lnTo>
                  <a:lnTo>
                    <a:pt x="198" y="162"/>
                  </a:lnTo>
                  <a:lnTo>
                    <a:pt x="198" y="162"/>
                  </a:lnTo>
                  <a:lnTo>
                    <a:pt x="188" y="164"/>
                  </a:lnTo>
                  <a:lnTo>
                    <a:pt x="188" y="164"/>
                  </a:lnTo>
                  <a:lnTo>
                    <a:pt x="182" y="166"/>
                  </a:lnTo>
                  <a:lnTo>
                    <a:pt x="176" y="170"/>
                  </a:lnTo>
                  <a:lnTo>
                    <a:pt x="172" y="174"/>
                  </a:lnTo>
                  <a:lnTo>
                    <a:pt x="168" y="180"/>
                  </a:lnTo>
                  <a:lnTo>
                    <a:pt x="164" y="186"/>
                  </a:lnTo>
                  <a:lnTo>
                    <a:pt x="162" y="194"/>
                  </a:lnTo>
                  <a:lnTo>
                    <a:pt x="162" y="200"/>
                  </a:lnTo>
                  <a:lnTo>
                    <a:pt x="164" y="208"/>
                  </a:lnTo>
                  <a:lnTo>
                    <a:pt x="164" y="208"/>
                  </a:lnTo>
                  <a:lnTo>
                    <a:pt x="168" y="218"/>
                  </a:lnTo>
                  <a:lnTo>
                    <a:pt x="176" y="226"/>
                  </a:lnTo>
                  <a:lnTo>
                    <a:pt x="186" y="232"/>
                  </a:lnTo>
                  <a:lnTo>
                    <a:pt x="198" y="234"/>
                  </a:lnTo>
                  <a:lnTo>
                    <a:pt x="198" y="234"/>
                  </a:lnTo>
                  <a:lnTo>
                    <a:pt x="208" y="232"/>
                  </a:lnTo>
                  <a:lnTo>
                    <a:pt x="208" y="232"/>
                  </a:lnTo>
                  <a:lnTo>
                    <a:pt x="216" y="228"/>
                  </a:lnTo>
                  <a:lnTo>
                    <a:pt x="224" y="222"/>
                  </a:lnTo>
                  <a:lnTo>
                    <a:pt x="228" y="216"/>
                  </a:lnTo>
                  <a:lnTo>
                    <a:pt x="232" y="208"/>
                  </a:lnTo>
                  <a:lnTo>
                    <a:pt x="372" y="152"/>
                  </a:lnTo>
                  <a:close/>
                  <a:moveTo>
                    <a:pt x="352" y="276"/>
                  </a:moveTo>
                  <a:lnTo>
                    <a:pt x="324" y="258"/>
                  </a:lnTo>
                  <a:lnTo>
                    <a:pt x="324" y="258"/>
                  </a:lnTo>
                  <a:lnTo>
                    <a:pt x="320" y="258"/>
                  </a:lnTo>
                  <a:lnTo>
                    <a:pt x="316" y="258"/>
                  </a:lnTo>
                  <a:lnTo>
                    <a:pt x="312" y="260"/>
                  </a:lnTo>
                  <a:lnTo>
                    <a:pt x="310" y="262"/>
                  </a:lnTo>
                  <a:lnTo>
                    <a:pt x="310" y="262"/>
                  </a:lnTo>
                  <a:lnTo>
                    <a:pt x="308" y="266"/>
                  </a:lnTo>
                  <a:lnTo>
                    <a:pt x="308" y="270"/>
                  </a:lnTo>
                  <a:lnTo>
                    <a:pt x="310" y="274"/>
                  </a:lnTo>
                  <a:lnTo>
                    <a:pt x="314" y="276"/>
                  </a:lnTo>
                  <a:lnTo>
                    <a:pt x="342" y="292"/>
                  </a:lnTo>
                  <a:lnTo>
                    <a:pt x="342" y="292"/>
                  </a:lnTo>
                  <a:lnTo>
                    <a:pt x="348" y="294"/>
                  </a:lnTo>
                  <a:lnTo>
                    <a:pt x="348" y="294"/>
                  </a:lnTo>
                  <a:lnTo>
                    <a:pt x="352" y="292"/>
                  </a:lnTo>
                  <a:lnTo>
                    <a:pt x="356" y="290"/>
                  </a:lnTo>
                  <a:lnTo>
                    <a:pt x="356" y="290"/>
                  </a:lnTo>
                  <a:lnTo>
                    <a:pt x="358" y="286"/>
                  </a:lnTo>
                  <a:lnTo>
                    <a:pt x="356" y="282"/>
                  </a:lnTo>
                  <a:lnTo>
                    <a:pt x="356" y="278"/>
                  </a:lnTo>
                  <a:lnTo>
                    <a:pt x="352" y="276"/>
                  </a:lnTo>
                  <a:lnTo>
                    <a:pt x="352" y="276"/>
                  </a:lnTo>
                  <a:close/>
                  <a:moveTo>
                    <a:pt x="380" y="198"/>
                  </a:moveTo>
                  <a:lnTo>
                    <a:pt x="380" y="198"/>
                  </a:lnTo>
                  <a:lnTo>
                    <a:pt x="380" y="194"/>
                  </a:lnTo>
                  <a:lnTo>
                    <a:pt x="378" y="190"/>
                  </a:lnTo>
                  <a:lnTo>
                    <a:pt x="374" y="188"/>
                  </a:lnTo>
                  <a:lnTo>
                    <a:pt x="370" y="188"/>
                  </a:lnTo>
                  <a:lnTo>
                    <a:pt x="338" y="188"/>
                  </a:lnTo>
                  <a:lnTo>
                    <a:pt x="338" y="188"/>
                  </a:lnTo>
                  <a:lnTo>
                    <a:pt x="334" y="188"/>
                  </a:lnTo>
                  <a:lnTo>
                    <a:pt x="330" y="190"/>
                  </a:lnTo>
                  <a:lnTo>
                    <a:pt x="328" y="194"/>
                  </a:lnTo>
                  <a:lnTo>
                    <a:pt x="328" y="198"/>
                  </a:lnTo>
                  <a:lnTo>
                    <a:pt x="328" y="198"/>
                  </a:lnTo>
                  <a:lnTo>
                    <a:pt x="328" y="202"/>
                  </a:lnTo>
                  <a:lnTo>
                    <a:pt x="330" y="206"/>
                  </a:lnTo>
                  <a:lnTo>
                    <a:pt x="334" y="208"/>
                  </a:lnTo>
                  <a:lnTo>
                    <a:pt x="338" y="208"/>
                  </a:lnTo>
                  <a:lnTo>
                    <a:pt x="370" y="208"/>
                  </a:lnTo>
                  <a:lnTo>
                    <a:pt x="370" y="208"/>
                  </a:lnTo>
                  <a:lnTo>
                    <a:pt x="374" y="208"/>
                  </a:lnTo>
                  <a:lnTo>
                    <a:pt x="378" y="206"/>
                  </a:lnTo>
                  <a:lnTo>
                    <a:pt x="380" y="202"/>
                  </a:lnTo>
                  <a:lnTo>
                    <a:pt x="380" y="198"/>
                  </a:lnTo>
                  <a:lnTo>
                    <a:pt x="380" y="19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85079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Qlik</a:t>
            </a:r>
            <a:r>
              <a:rPr lang="en-GB" dirty="0" smtClean="0"/>
              <a:t> Sense</a:t>
            </a:r>
            <a:r>
              <a:rPr lang="en-GB" baseline="50000" dirty="0"/>
              <a:t>®</a:t>
            </a:r>
            <a:r>
              <a:rPr lang="en-GB" dirty="0" smtClean="0"/>
              <a:t> basics</a:t>
            </a:r>
            <a:r>
              <a:rPr lang="en-GB" dirty="0"/>
              <a:t/>
            </a:r>
            <a:br>
              <a:rPr lang="en-GB" dirty="0"/>
            </a:br>
            <a:r>
              <a:rPr lang="en-GB" sz="2000" b="0" i="0" dirty="0"/>
              <a:t>Visualisations</a:t>
            </a:r>
            <a:endParaRPr lang="en-GB" b="0" i="0" dirty="0"/>
          </a:p>
        </p:txBody>
      </p:sp>
      <p:sp>
        <p:nvSpPr>
          <p:cNvPr id="3" name="Content Placeholder 2"/>
          <p:cNvSpPr>
            <a:spLocks noGrp="1"/>
          </p:cNvSpPr>
          <p:nvPr>
            <p:ph sz="quarter" idx="15"/>
          </p:nvPr>
        </p:nvSpPr>
        <p:spPr/>
        <p:txBody>
          <a:bodyPr numCol="1"/>
          <a:lstStyle/>
          <a:p>
            <a:pPr indent="0">
              <a:spcAft>
                <a:spcPts val="600"/>
              </a:spcAft>
            </a:pPr>
            <a:r>
              <a:rPr lang="en-GB" sz="1800" b="1" i="1" dirty="0" smtClean="0">
                <a:solidFill>
                  <a:schemeClr val="accent1"/>
                </a:solidFill>
              </a:rPr>
              <a:t>Bar chart</a:t>
            </a:r>
          </a:p>
          <a:p>
            <a:pPr marL="285750" indent="-285750">
              <a:buFont typeface="Arial" panose="020B0604020202020204" pitchFamily="34" charset="0"/>
              <a:buChar char="•"/>
            </a:pPr>
            <a:r>
              <a:rPr lang="en-GB" sz="1600" dirty="0"/>
              <a:t>It is used </a:t>
            </a:r>
            <a:r>
              <a:rPr lang="en-GB" sz="1600" dirty="0" smtClean="0"/>
              <a:t>to compare items and data over time.</a:t>
            </a:r>
            <a:endParaRPr lang="en-GB" sz="1600" dirty="0"/>
          </a:p>
          <a:p>
            <a:pPr marL="285750" indent="-285750">
              <a:buFont typeface="Arial" panose="020B0604020202020204" pitchFamily="34" charset="0"/>
              <a:buChar char="•"/>
            </a:pPr>
            <a:r>
              <a:rPr lang="en-GB" sz="1600" dirty="0"/>
              <a:t>Grouping and stacking bars makes it easy to visualize </a:t>
            </a:r>
            <a:r>
              <a:rPr lang="en-GB" sz="1600" dirty="0" smtClean="0"/>
              <a:t>more than one measures. </a:t>
            </a:r>
            <a:endParaRPr lang="en-GB" sz="1600" dirty="0"/>
          </a:p>
          <a:p>
            <a:pPr marL="285750" indent="-285750">
              <a:buFont typeface="Arial" panose="020B0604020202020204" pitchFamily="34" charset="0"/>
              <a:buChar char="•"/>
            </a:pPr>
            <a:r>
              <a:rPr lang="en-GB" sz="1600" dirty="0" smtClean="0"/>
              <a:t>It is used to visualise the different values of a measure in different categories.</a:t>
            </a:r>
            <a:endParaRPr lang="en-GB" sz="1600"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a:t>
            </a:r>
            <a:r>
              <a:rPr lang="en-GB" dirty="0"/>
              <a:t>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29</a:t>
            </a:fld>
            <a:endParaRPr lang="en-GB" dirty="0"/>
          </a:p>
        </p:txBody>
      </p:sp>
      <p:pic>
        <p:nvPicPr>
          <p:cNvPr id="11"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297" y="3243878"/>
            <a:ext cx="7277407" cy="3045909"/>
          </a:xfrm>
          <a:prstGeom prst="rect">
            <a:avLst/>
          </a:prstGeom>
        </p:spPr>
      </p:pic>
    </p:spTree>
    <p:extLst>
      <p:ext uri="{BB962C8B-B14F-4D97-AF65-F5344CB8AC3E}">
        <p14:creationId xmlns:p14="http://schemas.microsoft.com/office/powerpoint/2010/main" val="2816778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Contents</a:t>
            </a:r>
            <a:endParaRPr lang="en-GB" dirty="0"/>
          </a:p>
        </p:txBody>
      </p:sp>
      <p:sp>
        <p:nvSpPr>
          <p:cNvPr id="4" name="Date Placeholder 3"/>
          <p:cNvSpPr>
            <a:spLocks noGrp="1"/>
          </p:cNvSpPr>
          <p:nvPr>
            <p:ph type="dt" sz="half" idx="16"/>
          </p:nvPr>
        </p:nvSpPr>
        <p:spPr/>
        <p:txBody>
          <a:bodyPr/>
          <a:lstStyle/>
          <a:p>
            <a:r>
              <a:rPr lang="en-US" smtClean="0"/>
              <a:t>January 2017</a:t>
            </a:r>
            <a:endParaRPr lang="en-GB" dirty="0"/>
          </a:p>
        </p:txBody>
      </p:sp>
      <p:sp>
        <p:nvSpPr>
          <p:cNvPr id="5" name="Footer Placeholder 4"/>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6" name="Slide Number Placeholder 5"/>
          <p:cNvSpPr>
            <a:spLocks noGrp="1"/>
          </p:cNvSpPr>
          <p:nvPr>
            <p:ph type="sldNum" sz="quarter" idx="18"/>
          </p:nvPr>
        </p:nvSpPr>
        <p:spPr/>
        <p:txBody>
          <a:bodyPr/>
          <a:lstStyle/>
          <a:p>
            <a:fld id="{73DE2538-1682-4691-9D76-BD63A21848D4}" type="slidenum">
              <a:rPr lang="en-GB" smtClean="0"/>
              <a:pPr/>
              <a:t>3</a:t>
            </a:fld>
            <a:endParaRPr lang="en-GB" dirty="0"/>
          </a:p>
        </p:txBody>
      </p:sp>
      <p:graphicFrame>
        <p:nvGraphicFramePr>
          <p:cNvPr id="9" name="Content Placeholder 8"/>
          <p:cNvGraphicFramePr>
            <a:graphicFrameLocks noGrp="1"/>
          </p:cNvGraphicFramePr>
          <p:nvPr>
            <p:ph sz="quarter" idx="15"/>
            <p:extLst>
              <p:ext uri="{D42A27DB-BD31-4B8C-83A1-F6EECF244321}">
                <p14:modId xmlns:p14="http://schemas.microsoft.com/office/powerpoint/2010/main" val="16054612"/>
              </p:ext>
            </p:extLst>
          </p:nvPr>
        </p:nvGraphicFramePr>
        <p:xfrm>
          <a:off x="533400" y="1752600"/>
          <a:ext cx="8077200" cy="3972310"/>
        </p:xfrm>
        <a:graphic>
          <a:graphicData uri="http://schemas.openxmlformats.org/drawingml/2006/table">
            <a:tbl>
              <a:tblPr bandRow="1">
                <a:tableStyleId>{69D073F8-1565-44D7-B386-08B59EADF2EE}</a:tableStyleId>
              </a:tblPr>
              <a:tblGrid>
                <a:gridCol w="6261293"/>
                <a:gridCol w="1815907"/>
              </a:tblGrid>
              <a:tr h="397231">
                <a:tc>
                  <a:txBody>
                    <a:bodyPr/>
                    <a:lstStyle/>
                    <a:p>
                      <a:endParaRPr lang="en-GB" sz="1600" b="1" i="1" dirty="0">
                        <a:solidFill>
                          <a:schemeClr val="tx2"/>
                        </a:solidFill>
                      </a:endParaRPr>
                    </a:p>
                  </a:txBody>
                  <a:tcPr>
                    <a:lnT w="12700" cap="flat" cmpd="sng" algn="ctr">
                      <a:noFill/>
                      <a:prstDash val="solid"/>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lang="en-GB" sz="1600" b="1" i="1" dirty="0" smtClean="0">
                          <a:solidFill>
                            <a:schemeClr val="tx2"/>
                          </a:solidFill>
                        </a:rPr>
                        <a:t>Slide</a:t>
                      </a:r>
                      <a:endParaRPr lang="en-GB" sz="1600" b="1" i="1" dirty="0">
                        <a:solidFill>
                          <a:schemeClr val="tx2"/>
                        </a:solidFill>
                      </a:endParaRPr>
                    </a:p>
                  </a:txBody>
                  <a:tcPr>
                    <a:lnT w="12700" cap="flat" cmpd="sng" algn="ctr">
                      <a:noFill/>
                      <a:prstDash val="solid"/>
                      <a:round/>
                      <a:headEnd type="none" w="med" len="med"/>
                      <a:tailEnd type="none" w="med" len="med"/>
                    </a:lnT>
                    <a:lnB w="12700" cap="flat" cmpd="sng" algn="ctr">
                      <a:solidFill>
                        <a:schemeClr val="tx2"/>
                      </a:solidFill>
                      <a:prstDash val="sysDot"/>
                      <a:round/>
                      <a:headEnd type="none" w="med" len="med"/>
                      <a:tailEnd type="none" w="med" len="med"/>
                    </a:lnB>
                  </a:tcPr>
                </a:tc>
              </a:tr>
              <a:tr h="397231">
                <a:tc>
                  <a:txBody>
                    <a:bodyPr/>
                    <a:lstStyle/>
                    <a:p>
                      <a:r>
                        <a:rPr lang="en-GB" sz="1600" b="1" i="1" dirty="0" smtClean="0"/>
                        <a:t>Visualisation process</a:t>
                      </a:r>
                      <a:endParaRPr lang="en-GB" sz="1600" b="1" i="1"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lang="en-GB" sz="1600" dirty="0" smtClean="0"/>
                        <a:t>6</a:t>
                      </a:r>
                      <a:endParaRPr lang="en-GB" sz="1600"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397231">
                <a:tc>
                  <a:txBody>
                    <a:bodyPr/>
                    <a:lstStyle/>
                    <a:p>
                      <a:r>
                        <a:rPr lang="en-GB" sz="1600" b="1" i="1" dirty="0" smtClean="0"/>
                        <a:t>Introduction to </a:t>
                      </a:r>
                      <a:r>
                        <a:rPr lang="en-GB" sz="1600" b="1" i="1" dirty="0" err="1" smtClean="0"/>
                        <a:t>Qlik</a:t>
                      </a:r>
                      <a:r>
                        <a:rPr lang="en-GB" sz="1600" b="1" i="1" dirty="0" smtClean="0"/>
                        <a:t> Sense</a:t>
                      </a:r>
                      <a:r>
                        <a:rPr lang="en-GB" sz="1600" baseline="50000" dirty="0" smtClean="0">
                          <a:solidFill>
                            <a:schemeClr val="tx1"/>
                          </a:solidFill>
                          <a:latin typeface="+mj-lt"/>
                        </a:rPr>
                        <a:t>®</a:t>
                      </a:r>
                      <a:endParaRPr lang="en-GB" sz="1600" b="1" i="1" dirty="0">
                        <a:solidFill>
                          <a:schemeClr val="tx1"/>
                        </a:solidFill>
                      </a:endParaRPr>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lang="en-GB" sz="1600" dirty="0" smtClean="0"/>
                        <a:t>15</a:t>
                      </a:r>
                      <a:endParaRPr lang="en-GB" sz="1600"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397231">
                <a:tc>
                  <a:txBody>
                    <a:bodyPr/>
                    <a:lstStyle/>
                    <a:p>
                      <a:pPr marL="0" marR="0" indent="0" algn="l" defTabSz="1018705" rtl="0" eaLnBrk="1" fontAlgn="auto" latinLnBrk="0" hangingPunct="1">
                        <a:lnSpc>
                          <a:spcPct val="100000"/>
                        </a:lnSpc>
                        <a:spcBef>
                          <a:spcPts val="0"/>
                        </a:spcBef>
                        <a:spcAft>
                          <a:spcPts val="0"/>
                        </a:spcAft>
                        <a:buClrTx/>
                        <a:buSzTx/>
                        <a:buFontTx/>
                        <a:buNone/>
                        <a:tabLst/>
                        <a:defRPr/>
                      </a:pPr>
                      <a:r>
                        <a:rPr lang="en-GB" sz="1600" b="1" i="1" dirty="0" smtClean="0"/>
                        <a:t>Installation</a:t>
                      </a:r>
                      <a:r>
                        <a:rPr lang="en-GB" sz="1600" b="1" i="1" baseline="0" dirty="0" smtClean="0"/>
                        <a:t> process</a:t>
                      </a:r>
                      <a:endParaRPr lang="en-GB" sz="1600" b="1" i="1"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lang="en-GB" sz="1600" dirty="0" smtClean="0"/>
                        <a:t>19</a:t>
                      </a:r>
                      <a:endParaRPr lang="en-GB" sz="1600"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397231">
                <a:tc>
                  <a:txBody>
                    <a:bodyPr/>
                    <a:lstStyle/>
                    <a:p>
                      <a:pPr marL="0" marR="0" indent="0" algn="l" defTabSz="1018705" rtl="0" eaLnBrk="1" fontAlgn="auto" latinLnBrk="0" hangingPunct="1">
                        <a:lnSpc>
                          <a:spcPct val="100000"/>
                        </a:lnSpc>
                        <a:spcBef>
                          <a:spcPts val="0"/>
                        </a:spcBef>
                        <a:spcAft>
                          <a:spcPts val="0"/>
                        </a:spcAft>
                        <a:buClrTx/>
                        <a:buSzTx/>
                        <a:buFontTx/>
                        <a:buNone/>
                        <a:tabLst/>
                        <a:defRPr/>
                      </a:pPr>
                      <a:r>
                        <a:rPr lang="en-GB" sz="1600" b="1" i="1" dirty="0" err="1" smtClean="0"/>
                        <a:t>Qlik</a:t>
                      </a:r>
                      <a:r>
                        <a:rPr lang="en-GB" sz="1600" b="1" i="1" dirty="0" smtClean="0"/>
                        <a:t> Sense</a:t>
                      </a:r>
                      <a:r>
                        <a:rPr lang="en-GB" sz="1600" baseline="50000" dirty="0" smtClean="0">
                          <a:solidFill>
                            <a:schemeClr val="tx1"/>
                          </a:solidFill>
                          <a:latin typeface="+mj-lt"/>
                        </a:rPr>
                        <a:t>®</a:t>
                      </a:r>
                      <a:r>
                        <a:rPr lang="en-GB" sz="1600" b="1" i="1" dirty="0" smtClean="0"/>
                        <a:t> basics</a:t>
                      </a:r>
                      <a:endParaRPr lang="en-GB" sz="1600" b="1" i="1"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lang="en-GB" sz="1600" dirty="0" smtClean="0"/>
                        <a:t>21</a:t>
                      </a:r>
                      <a:endParaRPr lang="en-GB" sz="1600"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397231">
                <a:tc>
                  <a:txBody>
                    <a:bodyPr/>
                    <a:lstStyle/>
                    <a:p>
                      <a:pPr marL="0" marR="0" indent="0" algn="l" defTabSz="1018705" rtl="0" eaLnBrk="1" fontAlgn="auto" latinLnBrk="0" hangingPunct="1">
                        <a:lnSpc>
                          <a:spcPct val="100000"/>
                        </a:lnSpc>
                        <a:spcBef>
                          <a:spcPts val="0"/>
                        </a:spcBef>
                        <a:spcAft>
                          <a:spcPts val="0"/>
                        </a:spcAft>
                        <a:buClrTx/>
                        <a:buSzTx/>
                        <a:buFontTx/>
                        <a:buNone/>
                        <a:tabLst/>
                        <a:defRPr/>
                      </a:pPr>
                      <a:r>
                        <a:rPr lang="en-GB" sz="1600" b="1" i="1" dirty="0" err="1" smtClean="0"/>
                        <a:t>Qlik</a:t>
                      </a:r>
                      <a:r>
                        <a:rPr lang="en-GB" sz="1600" b="1" i="1" dirty="0" smtClean="0"/>
                        <a:t> Sense</a:t>
                      </a:r>
                      <a:r>
                        <a:rPr lang="en-GB" sz="1600" i="0" baseline="50000" dirty="0" smtClean="0">
                          <a:solidFill>
                            <a:schemeClr val="tx1"/>
                          </a:solidFill>
                          <a:latin typeface="+mj-lt"/>
                        </a:rPr>
                        <a:t>®</a:t>
                      </a:r>
                      <a:r>
                        <a:rPr lang="en-GB" sz="1600" b="1" i="1" dirty="0" smtClean="0"/>
                        <a:t> user interface</a:t>
                      </a:r>
                      <a:endParaRPr lang="en-GB" sz="1600" b="1" i="1"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lang="en-GB" sz="1600" dirty="0" smtClean="0"/>
                        <a:t>47</a:t>
                      </a:r>
                      <a:endParaRPr lang="en-GB" sz="1600"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397231">
                <a:tc>
                  <a:txBody>
                    <a:bodyPr/>
                    <a:lstStyle/>
                    <a:p>
                      <a:pPr marL="0" marR="0" indent="0" algn="l" defTabSz="1018705" rtl="0" eaLnBrk="1" fontAlgn="auto" latinLnBrk="0" hangingPunct="1">
                        <a:lnSpc>
                          <a:spcPct val="100000"/>
                        </a:lnSpc>
                        <a:spcBef>
                          <a:spcPts val="0"/>
                        </a:spcBef>
                        <a:spcAft>
                          <a:spcPts val="0"/>
                        </a:spcAft>
                        <a:buClrTx/>
                        <a:buSzTx/>
                        <a:buFontTx/>
                        <a:buNone/>
                        <a:tabLst/>
                        <a:defRPr/>
                      </a:pPr>
                      <a:r>
                        <a:rPr lang="en-GB" sz="1600" b="1" i="1" dirty="0" smtClean="0"/>
                        <a:t>Hands</a:t>
                      </a:r>
                      <a:r>
                        <a:rPr lang="en-GB" sz="1600" b="1" i="1" baseline="0" dirty="0" smtClean="0"/>
                        <a:t> on exercise - CORDIS</a:t>
                      </a:r>
                      <a:endParaRPr lang="en-GB" sz="1600" b="1" i="1"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lang="en-GB" sz="1600" dirty="0" smtClean="0"/>
                        <a:t>58</a:t>
                      </a:r>
                      <a:endParaRPr lang="en-GB" sz="1600"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397231">
                <a:tc>
                  <a:txBody>
                    <a:bodyPr/>
                    <a:lstStyle/>
                    <a:p>
                      <a:pPr marL="0" marR="0" indent="0" algn="l" defTabSz="1018705" rtl="0" eaLnBrk="1" fontAlgn="auto" latinLnBrk="0" hangingPunct="1">
                        <a:lnSpc>
                          <a:spcPct val="100000"/>
                        </a:lnSpc>
                        <a:spcBef>
                          <a:spcPts val="0"/>
                        </a:spcBef>
                        <a:spcAft>
                          <a:spcPts val="0"/>
                        </a:spcAft>
                        <a:buClrTx/>
                        <a:buSzTx/>
                        <a:buFontTx/>
                        <a:buNone/>
                        <a:tabLst/>
                        <a:defRPr/>
                      </a:pPr>
                      <a:r>
                        <a:rPr lang="en-GB" sz="1600" b="1" i="1" dirty="0" err="1" smtClean="0"/>
                        <a:t>Qlik</a:t>
                      </a:r>
                      <a:r>
                        <a:rPr lang="en-GB" sz="1600" b="1" i="1" dirty="0" smtClean="0"/>
                        <a:t> Sense</a:t>
                      </a:r>
                      <a:r>
                        <a:rPr lang="en-GB" sz="1600" baseline="50000" dirty="0" smtClean="0"/>
                        <a:t>®</a:t>
                      </a:r>
                      <a:r>
                        <a:rPr lang="en-GB" sz="1600" b="1" i="1" dirty="0" smtClean="0"/>
                        <a:t> other</a:t>
                      </a:r>
                      <a:r>
                        <a:rPr lang="en-GB" sz="1600" b="1" i="1" baseline="0" dirty="0" smtClean="0"/>
                        <a:t> features</a:t>
                      </a:r>
                      <a:endParaRPr lang="en-GB" sz="1600" b="1" i="1"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lang="en-GB" sz="1600" dirty="0" smtClean="0"/>
                        <a:t>118</a:t>
                      </a:r>
                      <a:endParaRPr lang="en-GB" sz="1600"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397231">
                <a:tc>
                  <a:txBody>
                    <a:bodyPr/>
                    <a:lstStyle/>
                    <a:p>
                      <a:pPr marL="0" marR="0" indent="0" algn="l" defTabSz="1018705" rtl="0" eaLnBrk="1" fontAlgn="auto" latinLnBrk="0" hangingPunct="1">
                        <a:lnSpc>
                          <a:spcPct val="100000"/>
                        </a:lnSpc>
                        <a:spcBef>
                          <a:spcPts val="0"/>
                        </a:spcBef>
                        <a:spcAft>
                          <a:spcPts val="0"/>
                        </a:spcAft>
                        <a:buClrTx/>
                        <a:buSzTx/>
                        <a:buFontTx/>
                        <a:buNone/>
                        <a:tabLst/>
                        <a:defRPr/>
                      </a:pPr>
                      <a:r>
                        <a:rPr lang="en-GB" sz="1600" b="1" i="1" dirty="0" smtClean="0"/>
                        <a:t>Hands</a:t>
                      </a:r>
                      <a:r>
                        <a:rPr lang="en-GB" sz="1600" b="1" i="1" baseline="0" dirty="0" smtClean="0"/>
                        <a:t> on exercise – Problem Solving</a:t>
                      </a:r>
                      <a:endParaRPr lang="en-GB" sz="1600" b="1" i="1"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lang="en-GB" sz="1600" dirty="0" smtClean="0"/>
                        <a:t>122</a:t>
                      </a:r>
                      <a:endParaRPr lang="en-GB" sz="1600"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397231">
                <a:tc>
                  <a:txBody>
                    <a:bodyPr/>
                    <a:lstStyle/>
                    <a:p>
                      <a:pPr marL="0" marR="0" indent="0" algn="l" defTabSz="1018705" rtl="0" eaLnBrk="1" fontAlgn="auto" latinLnBrk="0" hangingPunct="1">
                        <a:lnSpc>
                          <a:spcPct val="100000"/>
                        </a:lnSpc>
                        <a:spcBef>
                          <a:spcPts val="0"/>
                        </a:spcBef>
                        <a:spcAft>
                          <a:spcPts val="0"/>
                        </a:spcAft>
                        <a:buClrTx/>
                        <a:buSzTx/>
                        <a:buFontTx/>
                        <a:buNone/>
                        <a:tabLst/>
                        <a:defRPr/>
                      </a:pPr>
                      <a:r>
                        <a:rPr lang="en-GB" sz="1600" b="1" i="1" dirty="0" smtClean="0"/>
                        <a:t>Individual</a:t>
                      </a:r>
                      <a:r>
                        <a:rPr lang="en-GB" sz="1600" b="1" i="1" baseline="0" dirty="0" smtClean="0"/>
                        <a:t> projects &amp; Presentation</a:t>
                      </a:r>
                      <a:endParaRPr lang="en-GB" sz="1600" b="1" i="1"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r"/>
                      <a:r>
                        <a:rPr lang="en-GB" sz="1600" dirty="0" smtClean="0"/>
                        <a:t>133</a:t>
                      </a:r>
                      <a:endParaRPr lang="en-GB" sz="1600" dirty="0"/>
                    </a:p>
                  </a:txBody>
                  <a:tcP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bl>
          </a:graphicData>
        </a:graphic>
      </p:graphicFrame>
    </p:spTree>
    <p:extLst>
      <p:ext uri="{BB962C8B-B14F-4D97-AF65-F5344CB8AC3E}">
        <p14:creationId xmlns:p14="http://schemas.microsoft.com/office/powerpoint/2010/main" val="1097343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Qlik</a:t>
            </a:r>
            <a:r>
              <a:rPr lang="en-GB" dirty="0" smtClean="0"/>
              <a:t> Sense</a:t>
            </a:r>
            <a:r>
              <a:rPr lang="en-GB" baseline="50000" dirty="0"/>
              <a:t>®</a:t>
            </a:r>
            <a:r>
              <a:rPr lang="en-GB" dirty="0" smtClean="0"/>
              <a:t> basics</a:t>
            </a:r>
            <a:r>
              <a:rPr lang="en-GB" dirty="0"/>
              <a:t/>
            </a:r>
            <a:br>
              <a:rPr lang="en-GB" dirty="0"/>
            </a:br>
            <a:r>
              <a:rPr lang="en-GB" sz="2000" b="0" i="0" dirty="0"/>
              <a:t>Visualisations</a:t>
            </a:r>
            <a:endParaRPr lang="en-GB" b="0" i="0" dirty="0"/>
          </a:p>
        </p:txBody>
      </p:sp>
      <p:sp>
        <p:nvSpPr>
          <p:cNvPr id="3" name="Content Placeholder 2"/>
          <p:cNvSpPr>
            <a:spLocks noGrp="1"/>
          </p:cNvSpPr>
          <p:nvPr>
            <p:ph sz="quarter" idx="15"/>
          </p:nvPr>
        </p:nvSpPr>
        <p:spPr/>
        <p:txBody>
          <a:bodyPr numCol="1"/>
          <a:lstStyle/>
          <a:p>
            <a:pPr indent="0">
              <a:spcAft>
                <a:spcPts val="600"/>
              </a:spcAft>
            </a:pPr>
            <a:r>
              <a:rPr lang="en-GB" sz="1800" b="1" i="1" dirty="0" smtClean="0">
                <a:solidFill>
                  <a:schemeClr val="accent1"/>
                </a:solidFill>
              </a:rPr>
              <a:t>Line chart</a:t>
            </a:r>
          </a:p>
          <a:p>
            <a:pPr marL="285750" indent="-285750">
              <a:spcAft>
                <a:spcPts val="600"/>
              </a:spcAft>
              <a:buFont typeface="Arial" panose="020B0604020202020204" pitchFamily="34" charset="0"/>
              <a:buChar char="•"/>
            </a:pPr>
            <a:r>
              <a:rPr lang="en-GB" sz="1600" dirty="0" smtClean="0"/>
              <a:t>It is used </a:t>
            </a:r>
            <a:r>
              <a:rPr lang="en-GB" sz="1600" dirty="0"/>
              <a:t>to display trends </a:t>
            </a:r>
            <a:r>
              <a:rPr lang="en-GB" sz="1600" dirty="0" smtClean="0"/>
              <a:t>and compare changes over </a:t>
            </a:r>
            <a:r>
              <a:rPr lang="en-GB" sz="1600" dirty="0"/>
              <a:t>time. </a:t>
            </a:r>
            <a:r>
              <a:rPr lang="en-GB" sz="1600" dirty="0" smtClean="0"/>
              <a:t>It is best used when </a:t>
            </a:r>
            <a:r>
              <a:rPr lang="en-GB" sz="1600" dirty="0"/>
              <a:t>the </a:t>
            </a:r>
            <a:r>
              <a:rPr lang="en-GB" sz="1600" dirty="0" smtClean="0"/>
              <a:t>horizontal dimension is </a:t>
            </a:r>
            <a:r>
              <a:rPr lang="en-GB" sz="1600" dirty="0"/>
              <a:t>evenly spaced, such </a:t>
            </a:r>
            <a:r>
              <a:rPr lang="en-GB" sz="1600" dirty="0" smtClean="0"/>
              <a:t>as the case with </a:t>
            </a:r>
            <a:r>
              <a:rPr lang="en-GB" sz="1600" dirty="0"/>
              <a:t>months, quarters, or fiscal </a:t>
            </a:r>
            <a:r>
              <a:rPr lang="en-GB" sz="1600" dirty="0" smtClean="0"/>
              <a:t>years.</a:t>
            </a:r>
            <a:endParaRPr lang="en-GB" sz="1600" b="1" i="1" dirty="0" smtClean="0">
              <a:solidFill>
                <a:schemeClr val="accent1"/>
              </a:solidFill>
            </a:endParaRPr>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a:t>
            </a:r>
            <a:r>
              <a:rPr lang="en-GB" dirty="0"/>
              <a:t>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30</a:t>
            </a:fld>
            <a:endParaRPr lang="en-GB" dirty="0"/>
          </a:p>
        </p:txBody>
      </p:sp>
      <p:pic>
        <p:nvPicPr>
          <p:cNvPr id="12"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812" y="3140968"/>
            <a:ext cx="6890377" cy="2883919"/>
          </a:xfrm>
          <a:prstGeom prst="rect">
            <a:avLst/>
          </a:prstGeom>
        </p:spPr>
      </p:pic>
    </p:spTree>
    <p:extLst>
      <p:ext uri="{BB962C8B-B14F-4D97-AF65-F5344CB8AC3E}">
        <p14:creationId xmlns:p14="http://schemas.microsoft.com/office/powerpoint/2010/main" val="289577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Qlik</a:t>
            </a:r>
            <a:r>
              <a:rPr lang="en-GB" dirty="0" smtClean="0"/>
              <a:t> Sense</a:t>
            </a:r>
            <a:r>
              <a:rPr lang="en-GB" baseline="50000" dirty="0"/>
              <a:t>®</a:t>
            </a:r>
            <a:r>
              <a:rPr lang="en-GB" dirty="0" smtClean="0"/>
              <a:t> basics</a:t>
            </a:r>
            <a:r>
              <a:rPr lang="en-GB" dirty="0"/>
              <a:t/>
            </a:r>
            <a:br>
              <a:rPr lang="en-GB" dirty="0"/>
            </a:br>
            <a:r>
              <a:rPr lang="en-GB" sz="2000" b="0" i="0" dirty="0"/>
              <a:t>Visualisations</a:t>
            </a:r>
            <a:endParaRPr lang="en-GB" b="0" i="0" dirty="0"/>
          </a:p>
        </p:txBody>
      </p:sp>
      <p:sp>
        <p:nvSpPr>
          <p:cNvPr id="3" name="Content Placeholder 2"/>
          <p:cNvSpPr>
            <a:spLocks noGrp="1"/>
          </p:cNvSpPr>
          <p:nvPr>
            <p:ph sz="quarter" idx="15"/>
          </p:nvPr>
        </p:nvSpPr>
        <p:spPr/>
        <p:txBody>
          <a:bodyPr numCol="1"/>
          <a:lstStyle/>
          <a:p>
            <a:pPr indent="0">
              <a:spcAft>
                <a:spcPts val="600"/>
              </a:spcAft>
            </a:pPr>
            <a:r>
              <a:rPr lang="en-GB" sz="1800" b="1" i="1" dirty="0" smtClean="0">
                <a:solidFill>
                  <a:schemeClr val="accent1"/>
                </a:solidFill>
              </a:rPr>
              <a:t>Combo chart</a:t>
            </a:r>
          </a:p>
          <a:p>
            <a:pPr marL="285750" indent="-285750">
              <a:buFont typeface="Arial" panose="020B0604020202020204" pitchFamily="34" charset="0"/>
              <a:buChar char="•"/>
            </a:pPr>
            <a:r>
              <a:rPr lang="en-GB" sz="1600" dirty="0"/>
              <a:t>It combines absolute and relative values by combining features of the bar chart and the line chart. </a:t>
            </a:r>
          </a:p>
          <a:p>
            <a:pPr marL="285750" indent="-285750">
              <a:buFont typeface="Arial" panose="020B0604020202020204" pitchFamily="34" charset="0"/>
              <a:buChar char="•"/>
            </a:pPr>
            <a:r>
              <a:rPr lang="en-GB" sz="1600" dirty="0"/>
              <a:t>You can use bars and lines to represent different categorical groups in the same visualization</a:t>
            </a:r>
            <a:r>
              <a:rPr lang="en-GB" sz="1600" dirty="0" smtClean="0"/>
              <a:t>.</a:t>
            </a:r>
            <a:endParaRPr lang="en-GB" sz="1600"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a:t>
            </a:r>
            <a:r>
              <a:rPr lang="en-GB" dirty="0"/>
              <a:t>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31</a:t>
            </a:fld>
            <a:endParaRPr lang="en-GB" dirty="0"/>
          </a:p>
        </p:txBody>
      </p:sp>
      <p:pic>
        <p:nvPicPr>
          <p:cNvPr id="10" name="Picture 9"/>
          <p:cNvPicPr>
            <a:picLocks noChangeAspect="1"/>
          </p:cNvPicPr>
          <p:nvPr/>
        </p:nvPicPr>
        <p:blipFill>
          <a:blip r:embed="rId3"/>
          <a:stretch>
            <a:fillRect/>
          </a:stretch>
        </p:blipFill>
        <p:spPr>
          <a:xfrm>
            <a:off x="1259632" y="3276870"/>
            <a:ext cx="6624736" cy="3032450"/>
          </a:xfrm>
          <a:prstGeom prst="rect">
            <a:avLst/>
          </a:prstGeom>
        </p:spPr>
      </p:pic>
    </p:spTree>
    <p:extLst>
      <p:ext uri="{BB962C8B-B14F-4D97-AF65-F5344CB8AC3E}">
        <p14:creationId xmlns:p14="http://schemas.microsoft.com/office/powerpoint/2010/main" val="7231998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Qlik</a:t>
            </a:r>
            <a:r>
              <a:rPr lang="en-GB" dirty="0" smtClean="0"/>
              <a:t> Sense</a:t>
            </a:r>
            <a:r>
              <a:rPr lang="en-GB" baseline="50000" dirty="0"/>
              <a:t>®</a:t>
            </a:r>
            <a:r>
              <a:rPr lang="en-GB" dirty="0" smtClean="0"/>
              <a:t> basics</a:t>
            </a:r>
            <a:r>
              <a:rPr lang="en-GB" dirty="0"/>
              <a:t/>
            </a:r>
            <a:br>
              <a:rPr lang="en-GB" dirty="0"/>
            </a:br>
            <a:r>
              <a:rPr lang="en-GB" sz="2000" b="0" i="0" dirty="0"/>
              <a:t>Visualisations</a:t>
            </a:r>
            <a:endParaRPr lang="en-GB" b="0" i="0" dirty="0"/>
          </a:p>
        </p:txBody>
      </p:sp>
      <p:sp>
        <p:nvSpPr>
          <p:cNvPr id="3" name="Content Placeholder 2"/>
          <p:cNvSpPr>
            <a:spLocks noGrp="1"/>
          </p:cNvSpPr>
          <p:nvPr>
            <p:ph sz="quarter" idx="15"/>
          </p:nvPr>
        </p:nvSpPr>
        <p:spPr/>
        <p:txBody>
          <a:bodyPr numCol="1"/>
          <a:lstStyle/>
          <a:p>
            <a:pPr indent="0">
              <a:spcAft>
                <a:spcPts val="600"/>
              </a:spcAft>
            </a:pPr>
            <a:r>
              <a:rPr lang="en-GB" sz="1800" b="1" i="1" dirty="0" smtClean="0">
                <a:solidFill>
                  <a:schemeClr val="accent1"/>
                </a:solidFill>
              </a:rPr>
              <a:t>Scatter plot</a:t>
            </a:r>
          </a:p>
          <a:p>
            <a:pPr marL="285750" indent="-285750">
              <a:buFont typeface="Arial" panose="020B0604020202020204" pitchFamily="34" charset="0"/>
              <a:buChar char="•"/>
            </a:pPr>
            <a:r>
              <a:rPr lang="en-GB" sz="1600" dirty="0" smtClean="0"/>
              <a:t>It is best used when </a:t>
            </a:r>
            <a:r>
              <a:rPr lang="en-GB" sz="1600" dirty="0"/>
              <a:t>you are trying to display the distribution and relationship of </a:t>
            </a:r>
            <a:r>
              <a:rPr lang="en-GB" sz="1600" dirty="0" smtClean="0"/>
              <a:t>a pair </a:t>
            </a:r>
            <a:r>
              <a:rPr lang="en-GB" sz="1600" dirty="0"/>
              <a:t>variables</a:t>
            </a:r>
            <a:r>
              <a:rPr lang="en-GB" sz="1600" dirty="0" smtClean="0"/>
              <a:t>.</a:t>
            </a:r>
            <a:r>
              <a:rPr lang="en-GB" sz="1600" dirty="0"/>
              <a:t> The scatter plot helps detect potential relationships between values, and identify outliers in data sets. </a:t>
            </a:r>
          </a:p>
          <a:p>
            <a:pPr marL="285750" indent="-285750">
              <a:buFont typeface="Arial" panose="020B0604020202020204" pitchFamily="34" charset="0"/>
              <a:buChar char="•"/>
            </a:pPr>
            <a:r>
              <a:rPr lang="en-GB" sz="1600" dirty="0" smtClean="0"/>
              <a:t>Additional information can be illustrated through the size and/or colour of the dots</a:t>
            </a:r>
            <a:r>
              <a:rPr lang="en-GB" sz="1800" dirty="0" smtClean="0"/>
              <a:t>.</a:t>
            </a:r>
            <a:endParaRPr lang="en-GB" sz="1800"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a:t>
            </a:r>
            <a:r>
              <a:rPr lang="en-GB" dirty="0"/>
              <a:t>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32</a:t>
            </a:fld>
            <a:endParaRPr lang="en-GB" dirty="0"/>
          </a:p>
        </p:txBody>
      </p:sp>
      <p:pic>
        <p:nvPicPr>
          <p:cNvPr id="5" name="Picture 4"/>
          <p:cNvPicPr>
            <a:picLocks noChangeAspect="1"/>
          </p:cNvPicPr>
          <p:nvPr/>
        </p:nvPicPr>
        <p:blipFill>
          <a:blip r:embed="rId3"/>
          <a:stretch>
            <a:fillRect/>
          </a:stretch>
        </p:blipFill>
        <p:spPr>
          <a:xfrm>
            <a:off x="2023428" y="3449496"/>
            <a:ext cx="5112568" cy="2875104"/>
          </a:xfrm>
          <a:prstGeom prst="rect">
            <a:avLst/>
          </a:prstGeom>
        </p:spPr>
      </p:pic>
    </p:spTree>
    <p:extLst>
      <p:ext uri="{BB962C8B-B14F-4D97-AF65-F5344CB8AC3E}">
        <p14:creationId xmlns:p14="http://schemas.microsoft.com/office/powerpoint/2010/main" val="18230985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Qlik</a:t>
            </a:r>
            <a:r>
              <a:rPr lang="en-GB" dirty="0" smtClean="0"/>
              <a:t> Sense</a:t>
            </a:r>
            <a:r>
              <a:rPr lang="en-GB" baseline="50000" dirty="0"/>
              <a:t>®</a:t>
            </a:r>
            <a:r>
              <a:rPr lang="en-GB" dirty="0" smtClean="0"/>
              <a:t> basics</a:t>
            </a:r>
            <a:r>
              <a:rPr lang="en-GB" dirty="0"/>
              <a:t/>
            </a:r>
            <a:br>
              <a:rPr lang="en-GB" dirty="0"/>
            </a:br>
            <a:r>
              <a:rPr lang="en-GB" sz="2000" b="0" i="0" dirty="0"/>
              <a:t>Visualisations</a:t>
            </a:r>
            <a:endParaRPr lang="en-GB" b="0" i="0" dirty="0"/>
          </a:p>
        </p:txBody>
      </p:sp>
      <p:sp>
        <p:nvSpPr>
          <p:cNvPr id="3" name="Content Placeholder 2"/>
          <p:cNvSpPr>
            <a:spLocks noGrp="1"/>
          </p:cNvSpPr>
          <p:nvPr>
            <p:ph sz="quarter" idx="15"/>
          </p:nvPr>
        </p:nvSpPr>
        <p:spPr/>
        <p:txBody>
          <a:bodyPr numCol="1"/>
          <a:lstStyle/>
          <a:p>
            <a:pPr indent="0">
              <a:spcAft>
                <a:spcPts val="600"/>
              </a:spcAft>
            </a:pPr>
            <a:r>
              <a:rPr lang="en-GB" sz="1800" b="1" i="1" dirty="0" smtClean="0">
                <a:solidFill>
                  <a:schemeClr val="accent1"/>
                </a:solidFill>
              </a:rPr>
              <a:t>Pie chart</a:t>
            </a:r>
          </a:p>
          <a:p>
            <a:pPr marL="285750" indent="-285750">
              <a:spcAft>
                <a:spcPts val="600"/>
              </a:spcAft>
              <a:buFont typeface="Arial" panose="020B0604020202020204" pitchFamily="34" charset="0"/>
              <a:buChar char="•"/>
            </a:pPr>
            <a:r>
              <a:rPr lang="en-GB" sz="1600" dirty="0" smtClean="0"/>
              <a:t>It is </a:t>
            </a:r>
            <a:r>
              <a:rPr lang="en-GB" sz="1600" dirty="0"/>
              <a:t>best </a:t>
            </a:r>
            <a:r>
              <a:rPr lang="en-GB" sz="1600" dirty="0" smtClean="0"/>
              <a:t>used to </a:t>
            </a:r>
            <a:r>
              <a:rPr lang="en-GB" sz="1600" dirty="0"/>
              <a:t>display proportional data, and/or percentages. </a:t>
            </a:r>
            <a:endParaRPr lang="en-GB" sz="1600" dirty="0" smtClean="0"/>
          </a:p>
          <a:p>
            <a:pPr marL="285750" indent="-285750">
              <a:spcAft>
                <a:spcPts val="600"/>
              </a:spcAft>
              <a:buFont typeface="Arial" panose="020B0604020202020204" pitchFamily="34" charset="0"/>
              <a:buChar char="•"/>
            </a:pPr>
            <a:r>
              <a:rPr lang="en-GB" sz="1600" dirty="0"/>
              <a:t>Since the pie chart represents the size relationship between the parts and the entire entity, the parts need to sum to a meaningful whole. </a:t>
            </a:r>
            <a:endParaRPr lang="en-GB" sz="1600" dirty="0" smtClean="0"/>
          </a:p>
          <a:p>
            <a:pPr marL="285750" indent="-285750">
              <a:spcAft>
                <a:spcPts val="600"/>
              </a:spcAft>
              <a:buFont typeface="Arial" panose="020B0604020202020204" pitchFamily="34" charset="0"/>
              <a:buChar char="•"/>
            </a:pPr>
            <a:r>
              <a:rPr lang="en-GB" sz="1600" dirty="0" smtClean="0"/>
              <a:t>It </a:t>
            </a:r>
            <a:r>
              <a:rPr lang="en-GB" sz="1600" dirty="0"/>
              <a:t>is best to avoid the pie chart when there are many values as it can easily become cluttered and unreadable.</a:t>
            </a:r>
          </a:p>
          <a:p>
            <a:pPr indent="0">
              <a:spcAft>
                <a:spcPts val="600"/>
              </a:spcAft>
            </a:pPr>
            <a:endParaRPr lang="en-GB" sz="1800" b="1" i="1" dirty="0" smtClean="0">
              <a:solidFill>
                <a:schemeClr val="accent1"/>
              </a:solidFill>
            </a:endParaRPr>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a:t>
            </a:r>
            <a:r>
              <a:rPr lang="en-GB" dirty="0"/>
              <a:t>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33</a:t>
            </a:fld>
            <a:endParaRPr lang="en-GB" dirty="0"/>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31888" t="8607" r="33463" b="8607"/>
          <a:stretch/>
        </p:blipFill>
        <p:spPr>
          <a:xfrm>
            <a:off x="3203848" y="3763491"/>
            <a:ext cx="2561108" cy="2561109"/>
          </a:xfrm>
          <a:prstGeom prst="rect">
            <a:avLst/>
          </a:prstGeom>
        </p:spPr>
      </p:pic>
    </p:spTree>
    <p:extLst>
      <p:ext uri="{BB962C8B-B14F-4D97-AF65-F5344CB8AC3E}">
        <p14:creationId xmlns:p14="http://schemas.microsoft.com/office/powerpoint/2010/main" val="2356027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Qlik</a:t>
            </a:r>
            <a:r>
              <a:rPr lang="en-GB" dirty="0" smtClean="0"/>
              <a:t> Sense</a:t>
            </a:r>
            <a:r>
              <a:rPr lang="en-GB" baseline="50000" dirty="0"/>
              <a:t>®</a:t>
            </a:r>
            <a:r>
              <a:rPr lang="en-GB" dirty="0" smtClean="0"/>
              <a:t> basics</a:t>
            </a:r>
            <a:r>
              <a:rPr lang="en-GB" dirty="0"/>
              <a:t/>
            </a:r>
            <a:br>
              <a:rPr lang="en-GB" dirty="0"/>
            </a:br>
            <a:r>
              <a:rPr lang="en-GB" sz="2000" b="0" i="0" dirty="0"/>
              <a:t>Visualisations</a:t>
            </a:r>
            <a:endParaRPr lang="en-GB" b="0" i="0" dirty="0"/>
          </a:p>
        </p:txBody>
      </p:sp>
      <p:sp>
        <p:nvSpPr>
          <p:cNvPr id="3" name="Content Placeholder 2"/>
          <p:cNvSpPr>
            <a:spLocks noGrp="1"/>
          </p:cNvSpPr>
          <p:nvPr>
            <p:ph sz="quarter" idx="15"/>
          </p:nvPr>
        </p:nvSpPr>
        <p:spPr/>
        <p:txBody>
          <a:bodyPr numCol="1"/>
          <a:lstStyle/>
          <a:p>
            <a:pPr indent="0">
              <a:spcAft>
                <a:spcPts val="600"/>
              </a:spcAft>
            </a:pPr>
            <a:r>
              <a:rPr lang="en-GB" sz="1800" b="1" i="1" dirty="0" smtClean="0">
                <a:solidFill>
                  <a:schemeClr val="accent1"/>
                </a:solidFill>
              </a:rPr>
              <a:t>KPI – Key Performance Indicator</a:t>
            </a:r>
          </a:p>
          <a:p>
            <a:pPr>
              <a:spcAft>
                <a:spcPts val="600"/>
              </a:spcAft>
            </a:pPr>
            <a:endParaRPr lang="en-GB" sz="1800" dirty="0" smtClean="0"/>
          </a:p>
          <a:p>
            <a:pPr marL="11430" indent="-285750">
              <a:spcAft>
                <a:spcPts val="600"/>
              </a:spcAft>
              <a:buFont typeface="Arial" panose="020B0604020202020204" pitchFamily="34" charset="0"/>
              <a:buChar char="•"/>
            </a:pPr>
            <a:r>
              <a:rPr lang="en-GB" sz="1600" dirty="0"/>
              <a:t>It displays the state of key variables of an organisation.</a:t>
            </a:r>
          </a:p>
          <a:p>
            <a:pPr marL="11430" indent="-285750">
              <a:spcAft>
                <a:spcPts val="600"/>
              </a:spcAft>
              <a:buFont typeface="Arial" panose="020B0604020202020204" pitchFamily="34" charset="0"/>
              <a:buChar char="•"/>
            </a:pPr>
            <a:r>
              <a:rPr lang="en-GB" sz="1600" dirty="0" smtClean="0"/>
              <a:t>It is </a:t>
            </a:r>
            <a:r>
              <a:rPr lang="en-GB" sz="1600" dirty="0"/>
              <a:t>used to evaluate </a:t>
            </a:r>
            <a:r>
              <a:rPr lang="en-GB" sz="1600" dirty="0" smtClean="0"/>
              <a:t>performance of different metrics </a:t>
            </a:r>
            <a:r>
              <a:rPr lang="en-GB" sz="1600" dirty="0"/>
              <a:t>in </a:t>
            </a:r>
            <a:r>
              <a:rPr lang="en-GB" sz="1600" dirty="0" smtClean="0"/>
              <a:t>an organisation.</a:t>
            </a:r>
            <a:endParaRPr lang="en-GB" sz="1600" dirty="0"/>
          </a:p>
          <a:p>
            <a:pPr indent="0">
              <a:spcAft>
                <a:spcPts val="600"/>
              </a:spcAft>
            </a:pPr>
            <a:endParaRPr lang="en-GB" sz="1800" b="1" i="1" dirty="0" smtClean="0">
              <a:solidFill>
                <a:schemeClr val="accent1"/>
              </a:solidFill>
            </a:endParaRPr>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a:t>
            </a:r>
            <a:r>
              <a:rPr lang="en-GB" dirty="0"/>
              <a:t>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34</a:t>
            </a:fld>
            <a:endParaRPr lang="en-GB"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27422" r="15350" b="33067"/>
          <a:stretch/>
        </p:blipFill>
        <p:spPr>
          <a:xfrm>
            <a:off x="1493658" y="3858624"/>
            <a:ext cx="6156684" cy="1202781"/>
          </a:xfrm>
          <a:prstGeom prst="rect">
            <a:avLst/>
          </a:prstGeom>
        </p:spPr>
      </p:pic>
    </p:spTree>
    <p:extLst>
      <p:ext uri="{BB962C8B-B14F-4D97-AF65-F5344CB8AC3E}">
        <p14:creationId xmlns:p14="http://schemas.microsoft.com/office/powerpoint/2010/main" val="3312577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Qlik</a:t>
            </a:r>
            <a:r>
              <a:rPr lang="en-GB" dirty="0" smtClean="0"/>
              <a:t> Sense</a:t>
            </a:r>
            <a:r>
              <a:rPr lang="en-GB" baseline="50000" dirty="0"/>
              <a:t>®</a:t>
            </a:r>
            <a:r>
              <a:rPr lang="en-GB" dirty="0" smtClean="0"/>
              <a:t> basics</a:t>
            </a:r>
            <a:r>
              <a:rPr lang="en-GB" dirty="0"/>
              <a:t/>
            </a:r>
            <a:br>
              <a:rPr lang="en-GB" dirty="0"/>
            </a:br>
            <a:r>
              <a:rPr lang="en-GB" sz="2000" b="0" i="0" dirty="0"/>
              <a:t>Visualisations</a:t>
            </a:r>
            <a:endParaRPr lang="en-GB" b="0" i="0" dirty="0"/>
          </a:p>
        </p:txBody>
      </p:sp>
      <p:sp>
        <p:nvSpPr>
          <p:cNvPr id="3" name="Content Placeholder 2"/>
          <p:cNvSpPr>
            <a:spLocks noGrp="1"/>
          </p:cNvSpPr>
          <p:nvPr>
            <p:ph sz="quarter" idx="15"/>
          </p:nvPr>
        </p:nvSpPr>
        <p:spPr/>
        <p:txBody>
          <a:bodyPr numCol="1"/>
          <a:lstStyle/>
          <a:p>
            <a:pPr indent="0">
              <a:spcAft>
                <a:spcPts val="600"/>
              </a:spcAft>
            </a:pPr>
            <a:r>
              <a:rPr lang="en-GB" sz="1800" b="1" i="1" dirty="0" smtClean="0">
                <a:solidFill>
                  <a:schemeClr val="accent1"/>
                </a:solidFill>
              </a:rPr>
              <a:t>Gauge</a:t>
            </a:r>
          </a:p>
          <a:p>
            <a:pPr marL="285750" indent="-285750">
              <a:spcAft>
                <a:spcPts val="600"/>
              </a:spcAft>
              <a:buFont typeface="Arial" panose="020B0604020202020204" pitchFamily="34" charset="0"/>
              <a:buChar char="•"/>
            </a:pPr>
            <a:r>
              <a:rPr lang="en-GB" sz="1600" dirty="0" smtClean="0"/>
              <a:t>It is used </a:t>
            </a:r>
            <a:r>
              <a:rPr lang="en-GB" sz="1600" dirty="0"/>
              <a:t>to indicate </a:t>
            </a:r>
            <a:r>
              <a:rPr lang="en-GB" sz="1600" dirty="0" smtClean="0"/>
              <a:t>the completion of a </a:t>
            </a:r>
            <a:r>
              <a:rPr lang="en-GB" sz="1600" dirty="0"/>
              <a:t>goal. </a:t>
            </a:r>
          </a:p>
          <a:p>
            <a:pPr marL="285750" indent="-285750">
              <a:spcAft>
                <a:spcPts val="600"/>
              </a:spcAft>
              <a:buFont typeface="Arial" panose="020B0604020202020204" pitchFamily="34" charset="0"/>
              <a:buChar char="•"/>
            </a:pPr>
            <a:r>
              <a:rPr lang="en-GB" sz="1600" dirty="0"/>
              <a:t>The gauge is often used to present KPIs, for example, on an executive dashboard, and together with segmenting and colour coding, it is an effective way of illustrating a performance result.</a:t>
            </a:r>
          </a:p>
          <a:p>
            <a:pPr indent="0">
              <a:spcAft>
                <a:spcPts val="600"/>
              </a:spcAft>
            </a:pPr>
            <a:endParaRPr lang="en-GB" sz="1800" b="1" i="1" dirty="0" smtClean="0">
              <a:solidFill>
                <a:schemeClr val="accent1"/>
              </a:solidFill>
            </a:endParaRPr>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a:t>
            </a:r>
            <a:r>
              <a:rPr lang="en-GB" dirty="0"/>
              <a:t>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35</a:t>
            </a:fld>
            <a:endParaRPr lang="en-GB" dirty="0"/>
          </a:p>
        </p:txBody>
      </p:sp>
      <p:pic>
        <p:nvPicPr>
          <p:cNvPr id="11" name="Picture 15"/>
          <p:cNvPicPr>
            <a:picLocks noChangeAspect="1"/>
          </p:cNvPicPr>
          <p:nvPr/>
        </p:nvPicPr>
        <p:blipFill rotWithShape="1">
          <a:blip r:embed="rId3">
            <a:extLst>
              <a:ext uri="{28A0092B-C50C-407E-A947-70E740481C1C}">
                <a14:useLocalDpi xmlns:a14="http://schemas.microsoft.com/office/drawing/2010/main" val="0"/>
              </a:ext>
            </a:extLst>
          </a:blip>
          <a:srcRect l="25588" t="10488" r="24801" b="18014"/>
          <a:stretch/>
        </p:blipFill>
        <p:spPr>
          <a:xfrm>
            <a:off x="2293604" y="3462201"/>
            <a:ext cx="4553744" cy="2746703"/>
          </a:xfrm>
          <a:prstGeom prst="rect">
            <a:avLst/>
          </a:prstGeom>
        </p:spPr>
      </p:pic>
    </p:spTree>
    <p:extLst>
      <p:ext uri="{BB962C8B-B14F-4D97-AF65-F5344CB8AC3E}">
        <p14:creationId xmlns:p14="http://schemas.microsoft.com/office/powerpoint/2010/main" val="32833439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Qlik</a:t>
            </a:r>
            <a:r>
              <a:rPr lang="en-GB" dirty="0" smtClean="0"/>
              <a:t> Sense</a:t>
            </a:r>
            <a:r>
              <a:rPr lang="en-GB" baseline="50000" dirty="0"/>
              <a:t>®</a:t>
            </a:r>
            <a:r>
              <a:rPr lang="en-GB" dirty="0" smtClean="0"/>
              <a:t> basics</a:t>
            </a:r>
            <a:r>
              <a:rPr lang="en-GB" dirty="0"/>
              <a:t/>
            </a:r>
            <a:br>
              <a:rPr lang="en-GB" dirty="0"/>
            </a:br>
            <a:r>
              <a:rPr lang="en-GB" sz="2000" b="0" i="0" dirty="0"/>
              <a:t>Visualisations</a:t>
            </a:r>
            <a:endParaRPr lang="en-GB" b="0" i="0" dirty="0"/>
          </a:p>
        </p:txBody>
      </p:sp>
      <p:sp>
        <p:nvSpPr>
          <p:cNvPr id="3" name="Content Placeholder 2"/>
          <p:cNvSpPr>
            <a:spLocks noGrp="1"/>
          </p:cNvSpPr>
          <p:nvPr>
            <p:ph sz="quarter" idx="15"/>
          </p:nvPr>
        </p:nvSpPr>
        <p:spPr/>
        <p:txBody>
          <a:bodyPr numCol="1"/>
          <a:lstStyle/>
          <a:p>
            <a:pPr indent="0">
              <a:spcAft>
                <a:spcPts val="600"/>
              </a:spcAft>
            </a:pPr>
            <a:r>
              <a:rPr lang="en-GB" sz="1800" b="1" i="1" dirty="0" smtClean="0">
                <a:solidFill>
                  <a:schemeClr val="accent1"/>
                </a:solidFill>
              </a:rPr>
              <a:t>Map</a:t>
            </a:r>
          </a:p>
          <a:p>
            <a:pPr marL="285750" indent="-285750">
              <a:spcAft>
                <a:spcPts val="600"/>
              </a:spcAft>
              <a:buFont typeface="Arial" panose="020B0604020202020204" pitchFamily="34" charset="0"/>
              <a:buChar char="•"/>
            </a:pPr>
            <a:r>
              <a:rPr lang="en-GB" sz="1600" dirty="0" smtClean="0"/>
              <a:t>It is used </a:t>
            </a:r>
            <a:r>
              <a:rPr lang="en-GB" sz="1600" dirty="0"/>
              <a:t>to display </a:t>
            </a:r>
            <a:r>
              <a:rPr lang="en-GB" sz="1600" dirty="0" smtClean="0"/>
              <a:t>data as point </a:t>
            </a:r>
            <a:r>
              <a:rPr lang="en-GB" sz="1600" dirty="0"/>
              <a:t>and </a:t>
            </a:r>
            <a:r>
              <a:rPr lang="en-GB" sz="1600" dirty="0" smtClean="0"/>
              <a:t>or areas on a map.</a:t>
            </a:r>
            <a:endParaRPr lang="en-GB" sz="1600" dirty="0"/>
          </a:p>
          <a:p>
            <a:pPr marL="285750" indent="-285750">
              <a:spcAft>
                <a:spcPts val="600"/>
              </a:spcAft>
              <a:buFont typeface="Arial" panose="020B0604020202020204" pitchFamily="34" charset="0"/>
              <a:buChar char="•"/>
            </a:pPr>
            <a:r>
              <a:rPr lang="en-GB" sz="1600" dirty="0" smtClean="0"/>
              <a:t>It is used to display the </a:t>
            </a:r>
            <a:r>
              <a:rPr lang="en-GB" sz="1600" dirty="0"/>
              <a:t>geographical distribution of </a:t>
            </a:r>
            <a:r>
              <a:rPr lang="en-GB" sz="1600" dirty="0" smtClean="0"/>
              <a:t>variables, such as sales by office, store, city or country around the world.</a:t>
            </a:r>
            <a:endParaRPr lang="en-GB" sz="1600" dirty="0"/>
          </a:p>
          <a:p>
            <a:pPr indent="0">
              <a:spcAft>
                <a:spcPts val="600"/>
              </a:spcAft>
            </a:pPr>
            <a:endParaRPr lang="en-GB" sz="1800" b="1" i="1" dirty="0" smtClean="0">
              <a:solidFill>
                <a:schemeClr val="accent1"/>
              </a:solidFill>
            </a:endParaRPr>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a:t>
            </a:r>
            <a:r>
              <a:rPr lang="en-GB" dirty="0"/>
              <a:t>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36</a:t>
            </a:fld>
            <a:endParaRPr lang="en-GB" dirty="0"/>
          </a:p>
        </p:txBody>
      </p:sp>
      <p:pic>
        <p:nvPicPr>
          <p:cNvPr id="4" name="Picture 4"/>
          <p:cNvPicPr>
            <a:picLocks noChangeAspect="1"/>
          </p:cNvPicPr>
          <p:nvPr/>
        </p:nvPicPr>
        <p:blipFill rotWithShape="1">
          <a:blip r:embed="rId3">
            <a:extLst>
              <a:ext uri="{28A0092B-C50C-407E-A947-70E740481C1C}">
                <a14:useLocalDpi xmlns:a14="http://schemas.microsoft.com/office/drawing/2010/main" val="0"/>
              </a:ext>
            </a:extLst>
          </a:blip>
          <a:srcRect l="20863" t="6725" r="27951" b="14251"/>
          <a:stretch/>
        </p:blipFill>
        <p:spPr>
          <a:xfrm>
            <a:off x="2411760" y="3140968"/>
            <a:ext cx="4569525" cy="2952618"/>
          </a:xfrm>
          <a:prstGeom prst="rect">
            <a:avLst/>
          </a:prstGeom>
        </p:spPr>
      </p:pic>
    </p:spTree>
    <p:extLst>
      <p:ext uri="{BB962C8B-B14F-4D97-AF65-F5344CB8AC3E}">
        <p14:creationId xmlns:p14="http://schemas.microsoft.com/office/powerpoint/2010/main" val="2384146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Qlik</a:t>
            </a:r>
            <a:r>
              <a:rPr lang="en-GB" dirty="0" smtClean="0"/>
              <a:t> Sense</a:t>
            </a:r>
            <a:r>
              <a:rPr lang="en-GB" baseline="50000" dirty="0"/>
              <a:t>®</a:t>
            </a:r>
            <a:r>
              <a:rPr lang="en-GB" dirty="0" smtClean="0"/>
              <a:t> basics</a:t>
            </a:r>
            <a:r>
              <a:rPr lang="en-GB" dirty="0"/>
              <a:t/>
            </a:r>
            <a:br>
              <a:rPr lang="en-GB" dirty="0"/>
            </a:br>
            <a:r>
              <a:rPr lang="en-GB" sz="2000" b="0" i="0" dirty="0"/>
              <a:t>Visualisations</a:t>
            </a:r>
            <a:endParaRPr lang="en-GB" b="0" i="0" dirty="0"/>
          </a:p>
        </p:txBody>
      </p:sp>
      <p:sp>
        <p:nvSpPr>
          <p:cNvPr id="3" name="Content Placeholder 2"/>
          <p:cNvSpPr>
            <a:spLocks noGrp="1"/>
          </p:cNvSpPr>
          <p:nvPr>
            <p:ph sz="quarter" idx="15"/>
          </p:nvPr>
        </p:nvSpPr>
        <p:spPr/>
        <p:txBody>
          <a:bodyPr numCol="1"/>
          <a:lstStyle/>
          <a:p>
            <a:pPr indent="0">
              <a:spcAft>
                <a:spcPts val="600"/>
              </a:spcAft>
            </a:pPr>
            <a:r>
              <a:rPr lang="en-GB" sz="1800" b="1" i="1" dirty="0" smtClean="0">
                <a:solidFill>
                  <a:schemeClr val="accent1"/>
                </a:solidFill>
              </a:rPr>
              <a:t>Pivot table</a:t>
            </a:r>
          </a:p>
          <a:p>
            <a:pPr marL="285750" indent="-285750">
              <a:spcAft>
                <a:spcPts val="600"/>
              </a:spcAft>
              <a:buFont typeface="Arial" panose="020B0604020202020204" pitchFamily="34" charset="0"/>
              <a:buChar char="•"/>
            </a:pPr>
            <a:r>
              <a:rPr lang="en-GB" sz="1600" dirty="0" smtClean="0"/>
              <a:t>It is </a:t>
            </a:r>
            <a:r>
              <a:rPr lang="en-GB" sz="1600" dirty="0"/>
              <a:t>used to </a:t>
            </a:r>
            <a:r>
              <a:rPr lang="en-GB" sz="1600" dirty="0" smtClean="0"/>
              <a:t>summarise and create </a:t>
            </a:r>
            <a:r>
              <a:rPr lang="en-GB" sz="1600" dirty="0"/>
              <a:t>a cross table view of </a:t>
            </a:r>
            <a:r>
              <a:rPr lang="en-GB" sz="1600" dirty="0" smtClean="0"/>
              <a:t>data. It </a:t>
            </a:r>
            <a:r>
              <a:rPr lang="en-GB" sz="1600" dirty="0"/>
              <a:t>is particularly useful when you want to include several dimensions or measures in a single table, and then want to reorganize them to </a:t>
            </a:r>
            <a:r>
              <a:rPr lang="en-GB" sz="1600" dirty="0" smtClean="0"/>
              <a:t>explore </a:t>
            </a:r>
            <a:r>
              <a:rPr lang="en-GB" sz="1600" dirty="0"/>
              <a:t>different subtotals.</a:t>
            </a:r>
          </a:p>
          <a:p>
            <a:pPr marL="285750" indent="-285750">
              <a:spcAft>
                <a:spcPts val="600"/>
              </a:spcAft>
              <a:buFont typeface="Arial" panose="020B0604020202020204" pitchFamily="34" charset="0"/>
              <a:buChar char="•"/>
            </a:pPr>
            <a:r>
              <a:rPr lang="en-GB" sz="1600" dirty="0"/>
              <a:t>In a pivot table you can analyse data by multiple measures and in multiple dimensions at the same time. You can rearrange the measures and dimensions to get different views of the data.</a:t>
            </a:r>
          </a:p>
          <a:p>
            <a:pPr marL="285750" indent="-285750">
              <a:spcAft>
                <a:spcPts val="600"/>
              </a:spcAft>
              <a:buFont typeface="Arial" panose="020B0604020202020204" pitchFamily="34" charset="0"/>
              <a:buChar char="•"/>
            </a:pPr>
            <a:endParaRPr lang="en-GB" sz="1600" b="1" i="1" dirty="0" smtClean="0">
              <a:solidFill>
                <a:schemeClr val="accent1"/>
              </a:solidFill>
            </a:endParaRPr>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a:t>
            </a:r>
            <a:r>
              <a:rPr lang="en-GB" dirty="0"/>
              <a:t>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37</a:t>
            </a:fld>
            <a:endParaRPr lang="en-GB" dirty="0"/>
          </a:p>
        </p:txBody>
      </p:sp>
      <p:pic>
        <p:nvPicPr>
          <p:cNvPr id="5" name="Picture 4"/>
          <p:cNvPicPr>
            <a:picLocks noChangeAspect="1"/>
          </p:cNvPicPr>
          <p:nvPr/>
        </p:nvPicPr>
        <p:blipFill>
          <a:blip r:embed="rId3"/>
          <a:stretch>
            <a:fillRect/>
          </a:stretch>
        </p:blipFill>
        <p:spPr>
          <a:xfrm>
            <a:off x="1942556" y="3734381"/>
            <a:ext cx="5258887" cy="2445994"/>
          </a:xfrm>
          <a:prstGeom prst="rect">
            <a:avLst/>
          </a:prstGeom>
        </p:spPr>
      </p:pic>
    </p:spTree>
    <p:extLst>
      <p:ext uri="{BB962C8B-B14F-4D97-AF65-F5344CB8AC3E}">
        <p14:creationId xmlns:p14="http://schemas.microsoft.com/office/powerpoint/2010/main" val="1759120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Qlik</a:t>
            </a:r>
            <a:r>
              <a:rPr lang="en-GB" dirty="0" smtClean="0"/>
              <a:t> Sense</a:t>
            </a:r>
            <a:r>
              <a:rPr lang="en-GB" baseline="50000" dirty="0"/>
              <a:t>®</a:t>
            </a:r>
            <a:r>
              <a:rPr lang="en-GB" dirty="0" smtClean="0"/>
              <a:t> basics</a:t>
            </a:r>
            <a:r>
              <a:rPr lang="en-GB" dirty="0"/>
              <a:t/>
            </a:r>
            <a:br>
              <a:rPr lang="en-GB" dirty="0"/>
            </a:br>
            <a:r>
              <a:rPr lang="en-GB" sz="2000" b="0" i="0" dirty="0"/>
              <a:t>Visualisations</a:t>
            </a:r>
            <a:endParaRPr lang="en-GB" b="0" i="0" dirty="0"/>
          </a:p>
        </p:txBody>
      </p:sp>
      <p:sp>
        <p:nvSpPr>
          <p:cNvPr id="3" name="Content Placeholder 2"/>
          <p:cNvSpPr>
            <a:spLocks noGrp="1"/>
          </p:cNvSpPr>
          <p:nvPr>
            <p:ph sz="quarter" idx="15"/>
          </p:nvPr>
        </p:nvSpPr>
        <p:spPr/>
        <p:txBody>
          <a:bodyPr numCol="1"/>
          <a:lstStyle/>
          <a:p>
            <a:pPr indent="0">
              <a:spcAft>
                <a:spcPts val="600"/>
              </a:spcAft>
            </a:pPr>
            <a:r>
              <a:rPr lang="en-GB" sz="1800" b="1" i="1" dirty="0" smtClean="0">
                <a:solidFill>
                  <a:schemeClr val="accent1"/>
                </a:solidFill>
              </a:rPr>
              <a:t>Table</a:t>
            </a:r>
          </a:p>
          <a:p>
            <a:pPr marL="285750" indent="-285750">
              <a:spcAft>
                <a:spcPts val="600"/>
              </a:spcAft>
              <a:buFont typeface="Arial" panose="020B0604020202020204" pitchFamily="34" charset="0"/>
              <a:buChar char="•"/>
            </a:pPr>
            <a:r>
              <a:rPr lang="en-GB" sz="1600" dirty="0" smtClean="0"/>
              <a:t>It displays </a:t>
            </a:r>
            <a:r>
              <a:rPr lang="en-GB" sz="1600" dirty="0"/>
              <a:t>values in record form, so that each row of the table </a:t>
            </a:r>
            <a:r>
              <a:rPr lang="en-GB" sz="1600" dirty="0" smtClean="0"/>
              <a:t>displays the fields aligned as in the data source. Fields containing calculated values can also be added.</a:t>
            </a:r>
            <a:endParaRPr lang="en-GB" sz="1600" dirty="0"/>
          </a:p>
          <a:p>
            <a:pPr marL="285750" indent="-285750">
              <a:spcAft>
                <a:spcPts val="600"/>
              </a:spcAft>
              <a:buFont typeface="Arial" panose="020B0604020202020204" pitchFamily="34" charset="0"/>
              <a:buChar char="•"/>
            </a:pPr>
            <a:r>
              <a:rPr lang="en-GB" sz="1600" dirty="0"/>
              <a:t>Use them when you want to view detailed data and precise values rather than visualizations of values. </a:t>
            </a:r>
          </a:p>
          <a:p>
            <a:pPr marL="285750" indent="-285750">
              <a:spcAft>
                <a:spcPts val="600"/>
              </a:spcAft>
              <a:buFont typeface="Arial" panose="020B0604020202020204" pitchFamily="34" charset="0"/>
              <a:buChar char="•"/>
            </a:pPr>
            <a:endParaRPr lang="en-GB" sz="1600" b="1" i="1" dirty="0" smtClean="0">
              <a:solidFill>
                <a:schemeClr val="accent1"/>
              </a:solidFill>
            </a:endParaRPr>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a:t>
            </a:r>
            <a:r>
              <a:rPr lang="en-GB" dirty="0"/>
              <a:t>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38</a:t>
            </a:fld>
            <a:endParaRPr lang="en-GB" dirty="0"/>
          </a:p>
        </p:txBody>
      </p:sp>
      <p:pic>
        <p:nvPicPr>
          <p:cNvPr id="10" name="Picture 14"/>
          <p:cNvPicPr>
            <a:picLocks noChangeAspect="1"/>
          </p:cNvPicPr>
          <p:nvPr/>
        </p:nvPicPr>
        <p:blipFill rotWithShape="1">
          <a:blip r:embed="rId3">
            <a:extLst>
              <a:ext uri="{28A0092B-C50C-407E-A947-70E740481C1C}">
                <a14:useLocalDpi xmlns:a14="http://schemas.microsoft.com/office/drawing/2010/main" val="0"/>
              </a:ext>
            </a:extLst>
          </a:blip>
          <a:srcRect b="50904"/>
          <a:stretch/>
        </p:blipFill>
        <p:spPr>
          <a:xfrm>
            <a:off x="680491" y="3501008"/>
            <a:ext cx="7783017" cy="2405361"/>
          </a:xfrm>
          <a:prstGeom prst="rect">
            <a:avLst/>
          </a:prstGeom>
        </p:spPr>
      </p:pic>
    </p:spTree>
    <p:extLst>
      <p:ext uri="{BB962C8B-B14F-4D97-AF65-F5344CB8AC3E}">
        <p14:creationId xmlns:p14="http://schemas.microsoft.com/office/powerpoint/2010/main" val="10505718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Qlik</a:t>
            </a:r>
            <a:r>
              <a:rPr lang="en-GB" dirty="0" smtClean="0"/>
              <a:t> Sense</a:t>
            </a:r>
            <a:r>
              <a:rPr lang="en-GB" baseline="50000" dirty="0"/>
              <a:t>®</a:t>
            </a:r>
            <a:r>
              <a:rPr lang="en-GB" dirty="0" smtClean="0"/>
              <a:t> basics</a:t>
            </a:r>
            <a:r>
              <a:rPr lang="en-GB" dirty="0"/>
              <a:t/>
            </a:r>
            <a:br>
              <a:rPr lang="en-GB" dirty="0"/>
            </a:br>
            <a:r>
              <a:rPr lang="en-GB" sz="2000" b="0" i="0" dirty="0"/>
              <a:t>Visualisations</a:t>
            </a:r>
            <a:endParaRPr lang="en-GB" b="0" i="0" dirty="0"/>
          </a:p>
        </p:txBody>
      </p:sp>
      <p:sp>
        <p:nvSpPr>
          <p:cNvPr id="3" name="Content Placeholder 2"/>
          <p:cNvSpPr>
            <a:spLocks noGrp="1"/>
          </p:cNvSpPr>
          <p:nvPr>
            <p:ph sz="quarter" idx="15"/>
          </p:nvPr>
        </p:nvSpPr>
        <p:spPr/>
        <p:txBody>
          <a:bodyPr numCol="1"/>
          <a:lstStyle/>
          <a:p>
            <a:pPr indent="0">
              <a:spcAft>
                <a:spcPts val="600"/>
              </a:spcAft>
            </a:pPr>
            <a:r>
              <a:rPr lang="en-GB" sz="1800" b="1" i="1" dirty="0" smtClean="0">
                <a:solidFill>
                  <a:schemeClr val="accent1"/>
                </a:solidFill>
              </a:rPr>
              <a:t>Filter pane</a:t>
            </a:r>
          </a:p>
          <a:p>
            <a:pPr marL="285750" indent="-285750">
              <a:buFont typeface="Arial" panose="020B0604020202020204" pitchFamily="34" charset="0"/>
              <a:buChar char="•"/>
            </a:pPr>
            <a:r>
              <a:rPr lang="en-GB" sz="1600" dirty="0" smtClean="0"/>
              <a:t>Essentially an index to make </a:t>
            </a:r>
            <a:r>
              <a:rPr lang="en-GB" sz="1600" dirty="0"/>
              <a:t>selections to </a:t>
            </a:r>
            <a:r>
              <a:rPr lang="en-GB" sz="1600" dirty="0" smtClean="0"/>
              <a:t>reduce the dataset </a:t>
            </a:r>
            <a:r>
              <a:rPr lang="en-GB" sz="1600" dirty="0"/>
              <a:t>by controlling what data is reflected in the visualizations on a sheet</a:t>
            </a:r>
            <a:r>
              <a:rPr lang="en-GB" sz="1600" dirty="0" smtClean="0"/>
              <a:t>.</a:t>
            </a:r>
            <a:endParaRPr lang="en-GB" sz="1600" dirty="0"/>
          </a:p>
          <a:p>
            <a:pPr marL="285750" indent="-285750">
              <a:buFont typeface="Arial" panose="020B0604020202020204" pitchFamily="34" charset="0"/>
              <a:buChar char="•"/>
            </a:pPr>
            <a:r>
              <a:rPr lang="en-GB" sz="1600" dirty="0" smtClean="0"/>
              <a:t>Multiple filter panes can be combined, to </a:t>
            </a:r>
            <a:r>
              <a:rPr lang="en-GB" sz="1600" dirty="0"/>
              <a:t>easily make several selections </a:t>
            </a:r>
            <a:r>
              <a:rPr lang="en-GB" sz="1600" dirty="0" smtClean="0"/>
              <a:t>and </a:t>
            </a:r>
            <a:r>
              <a:rPr lang="en-GB" sz="1600" dirty="0"/>
              <a:t>define your data set exactly like you want it. </a:t>
            </a:r>
          </a:p>
          <a:p>
            <a:pPr indent="0">
              <a:spcAft>
                <a:spcPts val="600"/>
              </a:spcAft>
            </a:pPr>
            <a:endParaRPr lang="en-GB" sz="1800" b="1" i="1" dirty="0" smtClean="0">
              <a:solidFill>
                <a:schemeClr val="accent1"/>
              </a:solidFill>
            </a:endParaRPr>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a:t>
            </a:r>
            <a:r>
              <a:rPr lang="en-GB" dirty="0"/>
              <a:t>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39</a:t>
            </a:fld>
            <a:endParaRPr lang="en-GB" dirty="0"/>
          </a:p>
        </p:txBody>
      </p:sp>
      <p:pic>
        <p:nvPicPr>
          <p:cNvPr id="4" name="Picture 3"/>
          <p:cNvPicPr>
            <a:picLocks noChangeAspect="1"/>
          </p:cNvPicPr>
          <p:nvPr/>
        </p:nvPicPr>
        <p:blipFill>
          <a:blip r:embed="rId3"/>
          <a:stretch>
            <a:fillRect/>
          </a:stretch>
        </p:blipFill>
        <p:spPr>
          <a:xfrm>
            <a:off x="2483768" y="3356992"/>
            <a:ext cx="4175633" cy="2695134"/>
          </a:xfrm>
          <a:prstGeom prst="rect">
            <a:avLst/>
          </a:prstGeom>
        </p:spPr>
      </p:pic>
    </p:spTree>
    <p:extLst>
      <p:ext uri="{BB962C8B-B14F-4D97-AF65-F5344CB8AC3E}">
        <p14:creationId xmlns:p14="http://schemas.microsoft.com/office/powerpoint/2010/main" val="1541255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buClr>
                <a:schemeClr val="bg1"/>
              </a:buClr>
            </a:pPr>
            <a:r>
              <a:rPr lang="en-GB" dirty="0" smtClean="0"/>
              <a:t>Roundtable and introductions</a:t>
            </a:r>
            <a:endParaRPr lang="en-GB" dirty="0"/>
          </a:p>
        </p:txBody>
      </p:sp>
      <p:sp>
        <p:nvSpPr>
          <p:cNvPr id="8" name="Slide Number Placeholder 7"/>
          <p:cNvSpPr>
            <a:spLocks noGrp="1"/>
          </p:cNvSpPr>
          <p:nvPr>
            <p:ph type="sldNum" sz="quarter" idx="12"/>
          </p:nvPr>
        </p:nvSpPr>
        <p:spPr/>
        <p:txBody>
          <a:bodyPr/>
          <a:lstStyle/>
          <a:p>
            <a:fld id="{73DE2538-1682-4691-9D76-BD63A21848D4}" type="slidenum">
              <a:rPr lang="en-GB" smtClean="0"/>
              <a:pPr/>
              <a:t>4</a:t>
            </a:fld>
            <a:endParaRPr lang="en-GB"/>
          </a:p>
        </p:txBody>
      </p:sp>
      <p:sp>
        <p:nvSpPr>
          <p:cNvPr id="9" name="Date Placeholder 8"/>
          <p:cNvSpPr>
            <a:spLocks noGrp="1"/>
          </p:cNvSpPr>
          <p:nvPr>
            <p:ph type="dt" sz="half" idx="10"/>
          </p:nvPr>
        </p:nvSpPr>
        <p:spPr/>
        <p:txBody>
          <a:bodyPr/>
          <a:lstStyle/>
          <a:p>
            <a:r>
              <a:rPr lang="en-US" smtClean="0"/>
              <a:t>January 2017</a:t>
            </a:r>
            <a:endParaRPr lang="en-GB" dirty="0"/>
          </a:p>
        </p:txBody>
      </p:sp>
      <p:sp>
        <p:nvSpPr>
          <p:cNvPr id="10" name="Footer Placeholder 9"/>
          <p:cNvSpPr>
            <a:spLocks noGrp="1"/>
          </p:cNvSpPr>
          <p:nvPr>
            <p:ph type="ftr" sz="quarter" idx="11"/>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6" name="Freeform 4843"/>
          <p:cNvSpPr>
            <a:spLocks noEditPoints="1"/>
          </p:cNvSpPr>
          <p:nvPr/>
        </p:nvSpPr>
        <p:spPr bwMode="auto">
          <a:xfrm>
            <a:off x="2969845" y="2265507"/>
            <a:ext cx="3204311" cy="2891685"/>
          </a:xfrm>
          <a:custGeom>
            <a:avLst/>
            <a:gdLst>
              <a:gd name="T0" fmla="*/ 376 w 412"/>
              <a:gd name="T1" fmla="*/ 96 h 400"/>
              <a:gd name="T2" fmla="*/ 382 w 412"/>
              <a:gd name="T3" fmla="*/ 126 h 400"/>
              <a:gd name="T4" fmla="*/ 356 w 412"/>
              <a:gd name="T5" fmla="*/ 144 h 400"/>
              <a:gd name="T6" fmla="*/ 328 w 412"/>
              <a:gd name="T7" fmla="*/ 116 h 400"/>
              <a:gd name="T8" fmla="*/ 344 w 412"/>
              <a:gd name="T9" fmla="*/ 90 h 400"/>
              <a:gd name="T10" fmla="*/ 374 w 412"/>
              <a:gd name="T11" fmla="*/ 156 h 400"/>
              <a:gd name="T12" fmla="*/ 320 w 412"/>
              <a:gd name="T13" fmla="*/ 156 h 400"/>
              <a:gd name="T14" fmla="*/ 314 w 412"/>
              <a:gd name="T15" fmla="*/ 204 h 400"/>
              <a:gd name="T16" fmla="*/ 370 w 412"/>
              <a:gd name="T17" fmla="*/ 268 h 400"/>
              <a:gd name="T18" fmla="*/ 404 w 412"/>
              <a:gd name="T19" fmla="*/ 246 h 400"/>
              <a:gd name="T20" fmla="*/ 410 w 412"/>
              <a:gd name="T21" fmla="*/ 166 h 400"/>
              <a:gd name="T22" fmla="*/ 398 w 412"/>
              <a:gd name="T23" fmla="*/ 156 h 400"/>
              <a:gd name="T24" fmla="*/ 98 w 412"/>
              <a:gd name="T25" fmla="*/ 156 h 400"/>
              <a:gd name="T26" fmla="*/ 56 w 412"/>
              <a:gd name="T27" fmla="*/ 182 h 400"/>
              <a:gd name="T28" fmla="*/ 14 w 412"/>
              <a:gd name="T29" fmla="*/ 156 h 400"/>
              <a:gd name="T30" fmla="*/ 2 w 412"/>
              <a:gd name="T31" fmla="*/ 166 h 400"/>
              <a:gd name="T32" fmla="*/ 8 w 412"/>
              <a:gd name="T33" fmla="*/ 246 h 400"/>
              <a:gd name="T34" fmla="*/ 42 w 412"/>
              <a:gd name="T35" fmla="*/ 268 h 400"/>
              <a:gd name="T36" fmla="*/ 98 w 412"/>
              <a:gd name="T37" fmla="*/ 204 h 400"/>
              <a:gd name="T38" fmla="*/ 172 w 412"/>
              <a:gd name="T39" fmla="*/ 50 h 400"/>
              <a:gd name="T40" fmla="*/ 192 w 412"/>
              <a:gd name="T41" fmla="*/ 68 h 400"/>
              <a:gd name="T42" fmla="*/ 214 w 412"/>
              <a:gd name="T43" fmla="*/ 70 h 400"/>
              <a:gd name="T44" fmla="*/ 236 w 412"/>
              <a:gd name="T45" fmla="*/ 56 h 400"/>
              <a:gd name="T46" fmla="*/ 242 w 412"/>
              <a:gd name="T47" fmla="*/ 36 h 400"/>
              <a:gd name="T48" fmla="*/ 232 w 412"/>
              <a:gd name="T49" fmla="*/ 10 h 400"/>
              <a:gd name="T50" fmla="*/ 206 w 412"/>
              <a:gd name="T51" fmla="*/ 0 h 400"/>
              <a:gd name="T52" fmla="*/ 186 w 412"/>
              <a:gd name="T53" fmla="*/ 6 h 400"/>
              <a:gd name="T54" fmla="*/ 170 w 412"/>
              <a:gd name="T55" fmla="*/ 28 h 400"/>
              <a:gd name="T56" fmla="*/ 206 w 412"/>
              <a:gd name="T57" fmla="*/ 400 h 400"/>
              <a:gd name="T58" fmla="*/ 296 w 412"/>
              <a:gd name="T59" fmla="*/ 378 h 400"/>
              <a:gd name="T60" fmla="*/ 366 w 412"/>
              <a:gd name="T61" fmla="*/ 322 h 400"/>
              <a:gd name="T62" fmla="*/ 320 w 412"/>
              <a:gd name="T63" fmla="*/ 250 h 400"/>
              <a:gd name="T64" fmla="*/ 244 w 412"/>
              <a:gd name="T65" fmla="*/ 200 h 400"/>
              <a:gd name="T66" fmla="*/ 206 w 412"/>
              <a:gd name="T67" fmla="*/ 194 h 400"/>
              <a:gd name="T68" fmla="*/ 158 w 412"/>
              <a:gd name="T69" fmla="*/ 234 h 400"/>
              <a:gd name="T70" fmla="*/ 140 w 412"/>
              <a:gd name="T71" fmla="*/ 262 h 400"/>
              <a:gd name="T72" fmla="*/ 118 w 412"/>
              <a:gd name="T73" fmla="*/ 262 h 400"/>
              <a:gd name="T74" fmla="*/ 100 w 412"/>
              <a:gd name="T75" fmla="*/ 244 h 400"/>
              <a:gd name="T76" fmla="*/ 46 w 412"/>
              <a:gd name="T77" fmla="*/ 322 h 400"/>
              <a:gd name="T78" fmla="*/ 96 w 412"/>
              <a:gd name="T79" fmla="*/ 368 h 400"/>
              <a:gd name="T80" fmla="*/ 182 w 412"/>
              <a:gd name="T81" fmla="*/ 398 h 400"/>
              <a:gd name="T82" fmla="*/ 28 w 412"/>
              <a:gd name="T83" fmla="*/ 116 h 400"/>
              <a:gd name="T84" fmla="*/ 56 w 412"/>
              <a:gd name="T85" fmla="*/ 144 h 400"/>
              <a:gd name="T86" fmla="*/ 82 w 412"/>
              <a:gd name="T87" fmla="*/ 126 h 400"/>
              <a:gd name="T88" fmla="*/ 76 w 412"/>
              <a:gd name="T89" fmla="*/ 96 h 400"/>
              <a:gd name="T90" fmla="*/ 46 w 412"/>
              <a:gd name="T91" fmla="*/ 90 h 400"/>
              <a:gd name="T92" fmla="*/ 28 w 412"/>
              <a:gd name="T93" fmla="*/ 116 h 400"/>
              <a:gd name="T94" fmla="*/ 300 w 412"/>
              <a:gd name="T95" fmla="*/ 116 h 400"/>
              <a:gd name="T96" fmla="*/ 298 w 412"/>
              <a:gd name="T97" fmla="*/ 102 h 400"/>
              <a:gd name="T98" fmla="*/ 268 w 412"/>
              <a:gd name="T99" fmla="*/ 82 h 400"/>
              <a:gd name="T100" fmla="*/ 144 w 412"/>
              <a:gd name="T101" fmla="*/ 82 h 400"/>
              <a:gd name="T102" fmla="*/ 122 w 412"/>
              <a:gd name="T103" fmla="*/ 92 h 400"/>
              <a:gd name="T104" fmla="*/ 112 w 412"/>
              <a:gd name="T105" fmla="*/ 116 h 400"/>
              <a:gd name="T106" fmla="*/ 114 w 412"/>
              <a:gd name="T107" fmla="*/ 240 h 400"/>
              <a:gd name="T108" fmla="*/ 128 w 412"/>
              <a:gd name="T109" fmla="*/ 248 h 400"/>
              <a:gd name="T110" fmla="*/ 144 w 412"/>
              <a:gd name="T111" fmla="*/ 234 h 400"/>
              <a:gd name="T112" fmla="*/ 154 w 412"/>
              <a:gd name="T113" fmla="*/ 140 h 400"/>
              <a:gd name="T114" fmla="*/ 158 w 412"/>
              <a:gd name="T115" fmla="*/ 170 h 400"/>
              <a:gd name="T116" fmla="*/ 230 w 412"/>
              <a:gd name="T117" fmla="*/ 164 h 400"/>
              <a:gd name="T118" fmla="*/ 254 w 412"/>
              <a:gd name="T119" fmla="*/ 150 h 400"/>
              <a:gd name="T120" fmla="*/ 268 w 412"/>
              <a:gd name="T121" fmla="*/ 176 h 400"/>
              <a:gd name="T122" fmla="*/ 300 w 412"/>
              <a:gd name="T123" fmla="*/ 19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 h="400">
                <a:moveTo>
                  <a:pt x="356" y="88"/>
                </a:moveTo>
                <a:lnTo>
                  <a:pt x="356" y="88"/>
                </a:lnTo>
                <a:lnTo>
                  <a:pt x="366" y="90"/>
                </a:lnTo>
                <a:lnTo>
                  <a:pt x="376" y="96"/>
                </a:lnTo>
                <a:lnTo>
                  <a:pt x="382" y="104"/>
                </a:lnTo>
                <a:lnTo>
                  <a:pt x="384" y="116"/>
                </a:lnTo>
                <a:lnTo>
                  <a:pt x="384" y="116"/>
                </a:lnTo>
                <a:lnTo>
                  <a:pt x="382" y="126"/>
                </a:lnTo>
                <a:lnTo>
                  <a:pt x="376" y="136"/>
                </a:lnTo>
                <a:lnTo>
                  <a:pt x="366" y="142"/>
                </a:lnTo>
                <a:lnTo>
                  <a:pt x="356" y="144"/>
                </a:lnTo>
                <a:lnTo>
                  <a:pt x="356" y="144"/>
                </a:lnTo>
                <a:lnTo>
                  <a:pt x="344" y="142"/>
                </a:lnTo>
                <a:lnTo>
                  <a:pt x="336" y="136"/>
                </a:lnTo>
                <a:lnTo>
                  <a:pt x="330" y="126"/>
                </a:lnTo>
                <a:lnTo>
                  <a:pt x="328" y="116"/>
                </a:lnTo>
                <a:lnTo>
                  <a:pt x="328" y="116"/>
                </a:lnTo>
                <a:lnTo>
                  <a:pt x="330" y="104"/>
                </a:lnTo>
                <a:lnTo>
                  <a:pt x="336" y="96"/>
                </a:lnTo>
                <a:lnTo>
                  <a:pt x="344" y="90"/>
                </a:lnTo>
                <a:lnTo>
                  <a:pt x="356" y="88"/>
                </a:lnTo>
                <a:lnTo>
                  <a:pt x="356" y="88"/>
                </a:lnTo>
                <a:close/>
                <a:moveTo>
                  <a:pt x="392" y="156"/>
                </a:moveTo>
                <a:lnTo>
                  <a:pt x="374" y="156"/>
                </a:lnTo>
                <a:lnTo>
                  <a:pt x="356" y="182"/>
                </a:lnTo>
                <a:lnTo>
                  <a:pt x="338" y="156"/>
                </a:lnTo>
                <a:lnTo>
                  <a:pt x="320" y="156"/>
                </a:lnTo>
                <a:lnTo>
                  <a:pt x="320" y="156"/>
                </a:lnTo>
                <a:lnTo>
                  <a:pt x="314" y="156"/>
                </a:lnTo>
                <a:lnTo>
                  <a:pt x="314" y="156"/>
                </a:lnTo>
                <a:lnTo>
                  <a:pt x="314" y="158"/>
                </a:lnTo>
                <a:lnTo>
                  <a:pt x="314" y="204"/>
                </a:lnTo>
                <a:lnTo>
                  <a:pt x="314" y="204"/>
                </a:lnTo>
                <a:lnTo>
                  <a:pt x="336" y="224"/>
                </a:lnTo>
                <a:lnTo>
                  <a:pt x="354" y="244"/>
                </a:lnTo>
                <a:lnTo>
                  <a:pt x="370" y="268"/>
                </a:lnTo>
                <a:lnTo>
                  <a:pt x="386" y="294"/>
                </a:lnTo>
                <a:lnTo>
                  <a:pt x="386" y="294"/>
                </a:lnTo>
                <a:lnTo>
                  <a:pt x="396" y="270"/>
                </a:lnTo>
                <a:lnTo>
                  <a:pt x="404" y="246"/>
                </a:lnTo>
                <a:lnTo>
                  <a:pt x="410" y="220"/>
                </a:lnTo>
                <a:lnTo>
                  <a:pt x="412" y="194"/>
                </a:lnTo>
                <a:lnTo>
                  <a:pt x="412" y="194"/>
                </a:lnTo>
                <a:lnTo>
                  <a:pt x="410" y="166"/>
                </a:lnTo>
                <a:lnTo>
                  <a:pt x="410" y="166"/>
                </a:lnTo>
                <a:lnTo>
                  <a:pt x="406" y="162"/>
                </a:lnTo>
                <a:lnTo>
                  <a:pt x="402" y="158"/>
                </a:lnTo>
                <a:lnTo>
                  <a:pt x="398" y="156"/>
                </a:lnTo>
                <a:lnTo>
                  <a:pt x="392" y="156"/>
                </a:lnTo>
                <a:lnTo>
                  <a:pt x="392" y="156"/>
                </a:lnTo>
                <a:close/>
                <a:moveTo>
                  <a:pt x="98" y="204"/>
                </a:moveTo>
                <a:lnTo>
                  <a:pt x="98" y="156"/>
                </a:lnTo>
                <a:lnTo>
                  <a:pt x="98" y="156"/>
                </a:lnTo>
                <a:lnTo>
                  <a:pt x="92" y="156"/>
                </a:lnTo>
                <a:lnTo>
                  <a:pt x="74" y="156"/>
                </a:lnTo>
                <a:lnTo>
                  <a:pt x="56" y="182"/>
                </a:lnTo>
                <a:lnTo>
                  <a:pt x="38" y="156"/>
                </a:lnTo>
                <a:lnTo>
                  <a:pt x="20" y="156"/>
                </a:lnTo>
                <a:lnTo>
                  <a:pt x="20" y="156"/>
                </a:lnTo>
                <a:lnTo>
                  <a:pt x="14" y="156"/>
                </a:lnTo>
                <a:lnTo>
                  <a:pt x="10" y="158"/>
                </a:lnTo>
                <a:lnTo>
                  <a:pt x="6" y="162"/>
                </a:lnTo>
                <a:lnTo>
                  <a:pt x="2" y="166"/>
                </a:lnTo>
                <a:lnTo>
                  <a:pt x="2" y="166"/>
                </a:lnTo>
                <a:lnTo>
                  <a:pt x="0" y="194"/>
                </a:lnTo>
                <a:lnTo>
                  <a:pt x="0" y="194"/>
                </a:lnTo>
                <a:lnTo>
                  <a:pt x="2" y="220"/>
                </a:lnTo>
                <a:lnTo>
                  <a:pt x="8" y="246"/>
                </a:lnTo>
                <a:lnTo>
                  <a:pt x="16" y="270"/>
                </a:lnTo>
                <a:lnTo>
                  <a:pt x="26" y="294"/>
                </a:lnTo>
                <a:lnTo>
                  <a:pt x="26" y="294"/>
                </a:lnTo>
                <a:lnTo>
                  <a:pt x="42" y="268"/>
                </a:lnTo>
                <a:lnTo>
                  <a:pt x="58" y="244"/>
                </a:lnTo>
                <a:lnTo>
                  <a:pt x="76" y="224"/>
                </a:lnTo>
                <a:lnTo>
                  <a:pt x="98" y="204"/>
                </a:lnTo>
                <a:lnTo>
                  <a:pt x="98" y="204"/>
                </a:lnTo>
                <a:close/>
                <a:moveTo>
                  <a:pt x="170" y="36"/>
                </a:moveTo>
                <a:lnTo>
                  <a:pt x="170" y="36"/>
                </a:lnTo>
                <a:lnTo>
                  <a:pt x="170" y="42"/>
                </a:lnTo>
                <a:lnTo>
                  <a:pt x="172" y="50"/>
                </a:lnTo>
                <a:lnTo>
                  <a:pt x="176" y="56"/>
                </a:lnTo>
                <a:lnTo>
                  <a:pt x="180" y="60"/>
                </a:lnTo>
                <a:lnTo>
                  <a:pt x="186" y="66"/>
                </a:lnTo>
                <a:lnTo>
                  <a:pt x="192" y="68"/>
                </a:lnTo>
                <a:lnTo>
                  <a:pt x="198" y="70"/>
                </a:lnTo>
                <a:lnTo>
                  <a:pt x="206" y="72"/>
                </a:lnTo>
                <a:lnTo>
                  <a:pt x="206" y="72"/>
                </a:lnTo>
                <a:lnTo>
                  <a:pt x="214" y="70"/>
                </a:lnTo>
                <a:lnTo>
                  <a:pt x="220" y="68"/>
                </a:lnTo>
                <a:lnTo>
                  <a:pt x="226" y="66"/>
                </a:lnTo>
                <a:lnTo>
                  <a:pt x="232" y="60"/>
                </a:lnTo>
                <a:lnTo>
                  <a:pt x="236" y="56"/>
                </a:lnTo>
                <a:lnTo>
                  <a:pt x="240" y="50"/>
                </a:lnTo>
                <a:lnTo>
                  <a:pt x="242" y="42"/>
                </a:lnTo>
                <a:lnTo>
                  <a:pt x="242" y="36"/>
                </a:lnTo>
                <a:lnTo>
                  <a:pt x="242" y="36"/>
                </a:lnTo>
                <a:lnTo>
                  <a:pt x="242" y="28"/>
                </a:lnTo>
                <a:lnTo>
                  <a:pt x="240" y="22"/>
                </a:lnTo>
                <a:lnTo>
                  <a:pt x="236" y="16"/>
                </a:lnTo>
                <a:lnTo>
                  <a:pt x="232" y="10"/>
                </a:lnTo>
                <a:lnTo>
                  <a:pt x="226" y="6"/>
                </a:lnTo>
                <a:lnTo>
                  <a:pt x="220" y="2"/>
                </a:lnTo>
                <a:lnTo>
                  <a:pt x="214" y="0"/>
                </a:lnTo>
                <a:lnTo>
                  <a:pt x="206" y="0"/>
                </a:lnTo>
                <a:lnTo>
                  <a:pt x="206" y="0"/>
                </a:lnTo>
                <a:lnTo>
                  <a:pt x="198" y="0"/>
                </a:lnTo>
                <a:lnTo>
                  <a:pt x="192" y="2"/>
                </a:lnTo>
                <a:lnTo>
                  <a:pt x="186" y="6"/>
                </a:lnTo>
                <a:lnTo>
                  <a:pt x="180" y="10"/>
                </a:lnTo>
                <a:lnTo>
                  <a:pt x="176" y="16"/>
                </a:lnTo>
                <a:lnTo>
                  <a:pt x="172" y="22"/>
                </a:lnTo>
                <a:lnTo>
                  <a:pt x="170" y="28"/>
                </a:lnTo>
                <a:lnTo>
                  <a:pt x="170" y="36"/>
                </a:lnTo>
                <a:lnTo>
                  <a:pt x="170" y="36"/>
                </a:lnTo>
                <a:close/>
                <a:moveTo>
                  <a:pt x="206" y="400"/>
                </a:moveTo>
                <a:lnTo>
                  <a:pt x="206" y="400"/>
                </a:lnTo>
                <a:lnTo>
                  <a:pt x="230" y="398"/>
                </a:lnTo>
                <a:lnTo>
                  <a:pt x="254" y="394"/>
                </a:lnTo>
                <a:lnTo>
                  <a:pt x="276" y="388"/>
                </a:lnTo>
                <a:lnTo>
                  <a:pt x="296" y="378"/>
                </a:lnTo>
                <a:lnTo>
                  <a:pt x="316" y="368"/>
                </a:lnTo>
                <a:lnTo>
                  <a:pt x="334" y="354"/>
                </a:lnTo>
                <a:lnTo>
                  <a:pt x="352" y="338"/>
                </a:lnTo>
                <a:lnTo>
                  <a:pt x="366" y="322"/>
                </a:lnTo>
                <a:lnTo>
                  <a:pt x="366" y="322"/>
                </a:lnTo>
                <a:lnTo>
                  <a:pt x="352" y="296"/>
                </a:lnTo>
                <a:lnTo>
                  <a:pt x="336" y="272"/>
                </a:lnTo>
                <a:lnTo>
                  <a:pt x="320" y="250"/>
                </a:lnTo>
                <a:lnTo>
                  <a:pt x="300" y="232"/>
                </a:lnTo>
                <a:lnTo>
                  <a:pt x="280" y="216"/>
                </a:lnTo>
                <a:lnTo>
                  <a:pt x="256" y="204"/>
                </a:lnTo>
                <a:lnTo>
                  <a:pt x="244" y="200"/>
                </a:lnTo>
                <a:lnTo>
                  <a:pt x="232" y="196"/>
                </a:lnTo>
                <a:lnTo>
                  <a:pt x="220" y="194"/>
                </a:lnTo>
                <a:lnTo>
                  <a:pt x="206" y="194"/>
                </a:lnTo>
                <a:lnTo>
                  <a:pt x="206" y="194"/>
                </a:lnTo>
                <a:lnTo>
                  <a:pt x="182" y="196"/>
                </a:lnTo>
                <a:lnTo>
                  <a:pt x="158" y="202"/>
                </a:lnTo>
                <a:lnTo>
                  <a:pt x="158" y="234"/>
                </a:lnTo>
                <a:lnTo>
                  <a:pt x="158" y="234"/>
                </a:lnTo>
                <a:lnTo>
                  <a:pt x="158" y="240"/>
                </a:lnTo>
                <a:lnTo>
                  <a:pt x="156" y="244"/>
                </a:lnTo>
                <a:lnTo>
                  <a:pt x="150" y="254"/>
                </a:lnTo>
                <a:lnTo>
                  <a:pt x="140" y="262"/>
                </a:lnTo>
                <a:lnTo>
                  <a:pt x="134" y="264"/>
                </a:lnTo>
                <a:lnTo>
                  <a:pt x="128" y="264"/>
                </a:lnTo>
                <a:lnTo>
                  <a:pt x="128" y="264"/>
                </a:lnTo>
                <a:lnTo>
                  <a:pt x="118" y="262"/>
                </a:lnTo>
                <a:lnTo>
                  <a:pt x="110" y="258"/>
                </a:lnTo>
                <a:lnTo>
                  <a:pt x="104" y="252"/>
                </a:lnTo>
                <a:lnTo>
                  <a:pt x="100" y="244"/>
                </a:lnTo>
                <a:lnTo>
                  <a:pt x="100" y="244"/>
                </a:lnTo>
                <a:lnTo>
                  <a:pt x="84" y="260"/>
                </a:lnTo>
                <a:lnTo>
                  <a:pt x="70" y="280"/>
                </a:lnTo>
                <a:lnTo>
                  <a:pt x="58" y="300"/>
                </a:lnTo>
                <a:lnTo>
                  <a:pt x="46" y="322"/>
                </a:lnTo>
                <a:lnTo>
                  <a:pt x="46" y="322"/>
                </a:lnTo>
                <a:lnTo>
                  <a:pt x="60" y="338"/>
                </a:lnTo>
                <a:lnTo>
                  <a:pt x="78" y="354"/>
                </a:lnTo>
                <a:lnTo>
                  <a:pt x="96" y="368"/>
                </a:lnTo>
                <a:lnTo>
                  <a:pt x="116" y="378"/>
                </a:lnTo>
                <a:lnTo>
                  <a:pt x="136" y="388"/>
                </a:lnTo>
                <a:lnTo>
                  <a:pt x="158" y="394"/>
                </a:lnTo>
                <a:lnTo>
                  <a:pt x="182" y="398"/>
                </a:lnTo>
                <a:lnTo>
                  <a:pt x="206" y="400"/>
                </a:lnTo>
                <a:lnTo>
                  <a:pt x="206" y="400"/>
                </a:lnTo>
                <a:close/>
                <a:moveTo>
                  <a:pt x="28" y="116"/>
                </a:moveTo>
                <a:lnTo>
                  <a:pt x="28" y="116"/>
                </a:lnTo>
                <a:lnTo>
                  <a:pt x="30" y="126"/>
                </a:lnTo>
                <a:lnTo>
                  <a:pt x="36" y="136"/>
                </a:lnTo>
                <a:lnTo>
                  <a:pt x="46" y="142"/>
                </a:lnTo>
                <a:lnTo>
                  <a:pt x="56" y="144"/>
                </a:lnTo>
                <a:lnTo>
                  <a:pt x="56" y="144"/>
                </a:lnTo>
                <a:lnTo>
                  <a:pt x="68" y="142"/>
                </a:lnTo>
                <a:lnTo>
                  <a:pt x="76" y="136"/>
                </a:lnTo>
                <a:lnTo>
                  <a:pt x="82" y="126"/>
                </a:lnTo>
                <a:lnTo>
                  <a:pt x="84" y="116"/>
                </a:lnTo>
                <a:lnTo>
                  <a:pt x="84" y="116"/>
                </a:lnTo>
                <a:lnTo>
                  <a:pt x="82" y="104"/>
                </a:lnTo>
                <a:lnTo>
                  <a:pt x="76" y="96"/>
                </a:lnTo>
                <a:lnTo>
                  <a:pt x="68" y="90"/>
                </a:lnTo>
                <a:lnTo>
                  <a:pt x="56" y="88"/>
                </a:lnTo>
                <a:lnTo>
                  <a:pt x="56" y="88"/>
                </a:lnTo>
                <a:lnTo>
                  <a:pt x="46" y="90"/>
                </a:lnTo>
                <a:lnTo>
                  <a:pt x="36" y="96"/>
                </a:lnTo>
                <a:lnTo>
                  <a:pt x="30" y="104"/>
                </a:lnTo>
                <a:lnTo>
                  <a:pt x="28" y="116"/>
                </a:lnTo>
                <a:lnTo>
                  <a:pt x="28" y="116"/>
                </a:lnTo>
                <a:close/>
                <a:moveTo>
                  <a:pt x="300" y="192"/>
                </a:moveTo>
                <a:lnTo>
                  <a:pt x="300" y="116"/>
                </a:lnTo>
                <a:lnTo>
                  <a:pt x="300" y="116"/>
                </a:lnTo>
                <a:lnTo>
                  <a:pt x="300" y="116"/>
                </a:lnTo>
                <a:lnTo>
                  <a:pt x="300" y="114"/>
                </a:lnTo>
                <a:lnTo>
                  <a:pt x="300" y="114"/>
                </a:lnTo>
                <a:lnTo>
                  <a:pt x="300" y="108"/>
                </a:lnTo>
                <a:lnTo>
                  <a:pt x="298" y="102"/>
                </a:lnTo>
                <a:lnTo>
                  <a:pt x="290" y="92"/>
                </a:lnTo>
                <a:lnTo>
                  <a:pt x="280" y="84"/>
                </a:lnTo>
                <a:lnTo>
                  <a:pt x="274" y="82"/>
                </a:lnTo>
                <a:lnTo>
                  <a:pt x="268" y="82"/>
                </a:lnTo>
                <a:lnTo>
                  <a:pt x="232" y="82"/>
                </a:lnTo>
                <a:lnTo>
                  <a:pt x="206" y="116"/>
                </a:lnTo>
                <a:lnTo>
                  <a:pt x="180" y="82"/>
                </a:lnTo>
                <a:lnTo>
                  <a:pt x="144" y="82"/>
                </a:lnTo>
                <a:lnTo>
                  <a:pt x="144" y="82"/>
                </a:lnTo>
                <a:lnTo>
                  <a:pt x="138" y="82"/>
                </a:lnTo>
                <a:lnTo>
                  <a:pt x="132" y="84"/>
                </a:lnTo>
                <a:lnTo>
                  <a:pt x="122" y="92"/>
                </a:lnTo>
                <a:lnTo>
                  <a:pt x="114" y="102"/>
                </a:lnTo>
                <a:lnTo>
                  <a:pt x="112" y="108"/>
                </a:lnTo>
                <a:lnTo>
                  <a:pt x="112" y="114"/>
                </a:lnTo>
                <a:lnTo>
                  <a:pt x="112" y="116"/>
                </a:lnTo>
                <a:lnTo>
                  <a:pt x="112" y="130"/>
                </a:lnTo>
                <a:lnTo>
                  <a:pt x="112" y="234"/>
                </a:lnTo>
                <a:lnTo>
                  <a:pt x="112" y="234"/>
                </a:lnTo>
                <a:lnTo>
                  <a:pt x="114" y="240"/>
                </a:lnTo>
                <a:lnTo>
                  <a:pt x="116" y="244"/>
                </a:lnTo>
                <a:lnTo>
                  <a:pt x="122" y="248"/>
                </a:lnTo>
                <a:lnTo>
                  <a:pt x="128" y="248"/>
                </a:lnTo>
                <a:lnTo>
                  <a:pt x="128" y="248"/>
                </a:lnTo>
                <a:lnTo>
                  <a:pt x="134" y="248"/>
                </a:lnTo>
                <a:lnTo>
                  <a:pt x="138" y="244"/>
                </a:lnTo>
                <a:lnTo>
                  <a:pt x="142" y="240"/>
                </a:lnTo>
                <a:lnTo>
                  <a:pt x="144" y="234"/>
                </a:lnTo>
                <a:lnTo>
                  <a:pt x="144" y="130"/>
                </a:lnTo>
                <a:lnTo>
                  <a:pt x="144" y="130"/>
                </a:lnTo>
                <a:lnTo>
                  <a:pt x="150" y="134"/>
                </a:lnTo>
                <a:lnTo>
                  <a:pt x="154" y="140"/>
                </a:lnTo>
                <a:lnTo>
                  <a:pt x="158" y="148"/>
                </a:lnTo>
                <a:lnTo>
                  <a:pt x="158" y="156"/>
                </a:lnTo>
                <a:lnTo>
                  <a:pt x="158" y="170"/>
                </a:lnTo>
                <a:lnTo>
                  <a:pt x="158" y="170"/>
                </a:lnTo>
                <a:lnTo>
                  <a:pt x="182" y="164"/>
                </a:lnTo>
                <a:lnTo>
                  <a:pt x="206" y="162"/>
                </a:lnTo>
                <a:lnTo>
                  <a:pt x="206" y="162"/>
                </a:lnTo>
                <a:lnTo>
                  <a:pt x="230" y="164"/>
                </a:lnTo>
                <a:lnTo>
                  <a:pt x="254" y="170"/>
                </a:lnTo>
                <a:lnTo>
                  <a:pt x="254" y="158"/>
                </a:lnTo>
                <a:lnTo>
                  <a:pt x="254" y="158"/>
                </a:lnTo>
                <a:lnTo>
                  <a:pt x="254" y="150"/>
                </a:lnTo>
                <a:lnTo>
                  <a:pt x="258" y="142"/>
                </a:lnTo>
                <a:lnTo>
                  <a:pt x="262" y="136"/>
                </a:lnTo>
                <a:lnTo>
                  <a:pt x="268" y="132"/>
                </a:lnTo>
                <a:lnTo>
                  <a:pt x="268" y="176"/>
                </a:lnTo>
                <a:lnTo>
                  <a:pt x="268" y="176"/>
                </a:lnTo>
                <a:lnTo>
                  <a:pt x="284" y="184"/>
                </a:lnTo>
                <a:lnTo>
                  <a:pt x="300" y="192"/>
                </a:lnTo>
                <a:lnTo>
                  <a:pt x="300" y="19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80863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Qlik</a:t>
            </a:r>
            <a:r>
              <a:rPr lang="en-GB" dirty="0" smtClean="0"/>
              <a:t> Sense</a:t>
            </a:r>
            <a:r>
              <a:rPr lang="en-GB" baseline="50000" dirty="0"/>
              <a:t>®</a:t>
            </a:r>
            <a:r>
              <a:rPr lang="en-GB" dirty="0" smtClean="0"/>
              <a:t> basics</a:t>
            </a:r>
            <a:r>
              <a:rPr lang="en-GB" dirty="0"/>
              <a:t/>
            </a:r>
            <a:br>
              <a:rPr lang="en-GB" dirty="0"/>
            </a:br>
            <a:r>
              <a:rPr lang="en-GB" sz="2000" b="0" i="0" dirty="0"/>
              <a:t>Visualisations</a:t>
            </a:r>
            <a:endParaRPr lang="en-GB" b="0" i="0" dirty="0"/>
          </a:p>
        </p:txBody>
      </p:sp>
      <p:sp>
        <p:nvSpPr>
          <p:cNvPr id="3" name="Content Placeholder 2"/>
          <p:cNvSpPr>
            <a:spLocks noGrp="1"/>
          </p:cNvSpPr>
          <p:nvPr>
            <p:ph sz="quarter" idx="15"/>
          </p:nvPr>
        </p:nvSpPr>
        <p:spPr/>
        <p:txBody>
          <a:bodyPr numCol="1"/>
          <a:lstStyle/>
          <a:p>
            <a:pPr indent="0">
              <a:spcAft>
                <a:spcPts val="600"/>
              </a:spcAft>
            </a:pPr>
            <a:r>
              <a:rPr lang="en-GB" sz="1800" b="1" i="1" dirty="0" err="1" smtClean="0">
                <a:solidFill>
                  <a:schemeClr val="accent1"/>
                </a:solidFill>
              </a:rPr>
              <a:t>Treemap</a:t>
            </a:r>
            <a:endParaRPr lang="en-GB" sz="1800" b="1" i="1" dirty="0" smtClean="0">
              <a:solidFill>
                <a:schemeClr val="accent1"/>
              </a:solidFill>
            </a:endParaRPr>
          </a:p>
          <a:p>
            <a:pPr marL="285750" indent="-285750">
              <a:spcAft>
                <a:spcPts val="600"/>
              </a:spcAft>
              <a:buFont typeface="Arial" panose="020B0604020202020204" pitchFamily="34" charset="0"/>
              <a:buChar char="•"/>
            </a:pPr>
            <a:r>
              <a:rPr lang="en-GB" sz="1600" dirty="0"/>
              <a:t>It is used to display a large amount of hierarchical data within a limited </a:t>
            </a:r>
            <a:r>
              <a:rPr lang="en-GB" sz="1600" dirty="0" smtClean="0"/>
              <a:t>space.</a:t>
            </a:r>
          </a:p>
          <a:p>
            <a:pPr marL="285750" indent="-285750">
              <a:spcAft>
                <a:spcPts val="600"/>
              </a:spcAft>
              <a:buFont typeface="Arial" panose="020B0604020202020204" pitchFamily="34" charset="0"/>
              <a:buChar char="•"/>
            </a:pPr>
            <a:r>
              <a:rPr lang="en-GB" sz="1600" dirty="0" smtClean="0"/>
              <a:t>It </a:t>
            </a:r>
            <a:r>
              <a:rPr lang="en-GB" sz="1600" dirty="0"/>
              <a:t>is great at displaying aggregate data and allowing exploration through drilling down.</a:t>
            </a:r>
          </a:p>
          <a:p>
            <a:pPr indent="0">
              <a:spcAft>
                <a:spcPts val="600"/>
              </a:spcAft>
            </a:pPr>
            <a:endParaRPr lang="en-GB" sz="1800" b="1" i="1" dirty="0">
              <a:solidFill>
                <a:schemeClr val="accent1"/>
              </a:solidFill>
            </a:endParaRPr>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a:t>
            </a:r>
            <a:r>
              <a:rPr lang="en-GB" dirty="0"/>
              <a:t>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40</a:t>
            </a:fld>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88" t="2962" r="1176" b="1081"/>
          <a:stretch/>
        </p:blipFill>
        <p:spPr>
          <a:xfrm>
            <a:off x="987683" y="3284984"/>
            <a:ext cx="7168634" cy="2924803"/>
          </a:xfrm>
          <a:prstGeom prst="rect">
            <a:avLst/>
          </a:prstGeom>
        </p:spPr>
      </p:pic>
    </p:spTree>
    <p:extLst>
      <p:ext uri="{BB962C8B-B14F-4D97-AF65-F5344CB8AC3E}">
        <p14:creationId xmlns:p14="http://schemas.microsoft.com/office/powerpoint/2010/main" val="18107013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Qlik</a:t>
            </a:r>
            <a:r>
              <a:rPr lang="en-GB" dirty="0" smtClean="0"/>
              <a:t> Sense</a:t>
            </a:r>
            <a:r>
              <a:rPr lang="en-GB" baseline="50000" dirty="0"/>
              <a:t>®</a:t>
            </a:r>
            <a:r>
              <a:rPr lang="en-GB" dirty="0" smtClean="0"/>
              <a:t> basics</a:t>
            </a:r>
            <a:r>
              <a:rPr lang="en-GB" dirty="0"/>
              <a:t/>
            </a:r>
            <a:br>
              <a:rPr lang="en-GB" dirty="0"/>
            </a:br>
            <a:r>
              <a:rPr lang="en-GB" sz="2000" b="0" i="0" dirty="0" smtClean="0"/>
              <a:t>Functions</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41</a:t>
            </a:fld>
            <a:endParaRPr lang="en-GB" dirty="0"/>
          </a:p>
        </p:txBody>
      </p:sp>
      <p:sp>
        <p:nvSpPr>
          <p:cNvPr id="8" name="Date Placeholder 7"/>
          <p:cNvSpPr>
            <a:spLocks noGrp="1"/>
          </p:cNvSpPr>
          <p:nvPr>
            <p:ph type="dt" sz="half" idx="16"/>
          </p:nvPr>
        </p:nvSpPr>
        <p:spPr/>
        <p:txBody>
          <a:bodyPr/>
          <a:lstStyle/>
          <a:p>
            <a:r>
              <a:rPr lang="en-US" dirty="0"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0" y="1916832"/>
            <a:ext cx="8077200" cy="3312368"/>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285750" indent="-285750">
              <a:buFont typeface="Arial" panose="020B0604020202020204" pitchFamily="34" charset="0"/>
              <a:buChar char="•"/>
            </a:pPr>
            <a:r>
              <a:rPr lang="en-GB" sz="1600" dirty="0" smtClean="0"/>
              <a:t>Functions are used to manipulate data in apps. There are several hundreds available functions in </a:t>
            </a:r>
            <a:r>
              <a:rPr lang="en-GB" sz="1600" dirty="0" err="1" smtClean="0"/>
              <a:t>Qlik</a:t>
            </a:r>
            <a:r>
              <a:rPr lang="en-GB" sz="1600" dirty="0" smtClean="0"/>
              <a:t> Sense</a:t>
            </a:r>
            <a:r>
              <a:rPr lang="en-GB" sz="1600" baseline="50000" dirty="0"/>
              <a:t>®</a:t>
            </a:r>
            <a:r>
              <a:rPr lang="en-GB" sz="1600" dirty="0" smtClean="0"/>
              <a:t> that can be used for various purposes, such as to perform calculations, interpret data, determine conditions etc.</a:t>
            </a:r>
          </a:p>
          <a:p>
            <a:pPr marL="285750" indent="-285750">
              <a:buFont typeface="Arial" panose="020B0604020202020204" pitchFamily="34" charset="0"/>
              <a:buChar char="•"/>
            </a:pPr>
            <a:r>
              <a:rPr lang="en-GB" sz="1600" dirty="0" smtClean="0"/>
              <a:t>Functions always take their parameter(s) enclosed in parentheses ( ). </a:t>
            </a:r>
          </a:p>
          <a:p>
            <a:pPr marL="285750" indent="-285750">
              <a:buFont typeface="Arial" panose="020B0604020202020204" pitchFamily="34" charset="0"/>
              <a:buChar char="•"/>
            </a:pPr>
            <a:r>
              <a:rPr lang="en-GB" sz="1600" dirty="0" smtClean="0"/>
              <a:t>An overview can </a:t>
            </a:r>
            <a:r>
              <a:rPr lang="en-GB" sz="1600" dirty="0"/>
              <a:t>be found: </a:t>
            </a:r>
            <a:br>
              <a:rPr lang="en-GB" sz="1600" dirty="0"/>
            </a:br>
            <a:r>
              <a:rPr lang="en-GB" sz="1600" dirty="0">
                <a:hlinkClick r:id="rId3"/>
              </a:rPr>
              <a:t>https://</a:t>
            </a:r>
            <a:r>
              <a:rPr lang="en-GB" sz="1600" dirty="0" smtClean="0">
                <a:hlinkClick r:id="rId3"/>
              </a:rPr>
              <a:t>help.qlik.com/en-US/sense/3.1/Subsystems/Hub/Content/Scripting/functions-in-scripts-chart-expressions.htm</a:t>
            </a:r>
            <a:r>
              <a:rPr lang="en-GB" sz="1600" dirty="0" smtClean="0"/>
              <a:t> </a:t>
            </a:r>
          </a:p>
          <a:p>
            <a:pPr marL="285750" indent="-285750">
              <a:buFont typeface="Arial" panose="020B0604020202020204" pitchFamily="34" charset="0"/>
              <a:buChar char="•"/>
            </a:pPr>
            <a:r>
              <a:rPr lang="en-GB" sz="1600" dirty="0" smtClean="0"/>
              <a:t>Some examples of functions:</a:t>
            </a:r>
          </a:p>
          <a:p>
            <a:endParaRPr lang="en-GB" sz="1800" dirty="0" smtClean="0"/>
          </a:p>
        </p:txBody>
      </p:sp>
      <p:sp>
        <p:nvSpPr>
          <p:cNvPr id="3" name="TextBox 2"/>
          <p:cNvSpPr txBox="1"/>
          <p:nvPr/>
        </p:nvSpPr>
        <p:spPr>
          <a:xfrm>
            <a:off x="827584" y="4509120"/>
            <a:ext cx="3816424" cy="1080120"/>
          </a:xfrm>
          <a:prstGeom prst="rect">
            <a:avLst/>
          </a:prstGeom>
          <a:noFill/>
        </p:spPr>
        <p:txBody>
          <a:bodyPr vert="horz" wrap="square" lIns="0" tIns="0" rIns="0" bIns="0" numCol="2" rtlCol="0">
            <a:noAutofit/>
          </a:bodyPr>
          <a:lstStyle/>
          <a:p>
            <a:pPr marL="285750" lvl="1" indent="-285750">
              <a:buFont typeface="Arial" panose="020B0604020202020204" pitchFamily="34" charset="0"/>
              <a:buChar char="•"/>
            </a:pPr>
            <a:r>
              <a:rPr lang="en-GB" sz="1400" dirty="0">
                <a:latin typeface="+mj-lt"/>
              </a:rPr>
              <a:t>IF ( )		</a:t>
            </a:r>
          </a:p>
          <a:p>
            <a:pPr marL="285750" lvl="1" indent="-285750">
              <a:buFont typeface="Arial" panose="020B0604020202020204" pitchFamily="34" charset="0"/>
              <a:buChar char="•"/>
            </a:pPr>
            <a:r>
              <a:rPr lang="en-GB" sz="1400" dirty="0">
                <a:latin typeface="+mj-lt"/>
              </a:rPr>
              <a:t>COUNT ( )	</a:t>
            </a:r>
          </a:p>
          <a:p>
            <a:pPr marL="285750" lvl="1" indent="-285750">
              <a:buFont typeface="Arial" panose="020B0604020202020204" pitchFamily="34" charset="0"/>
              <a:buChar char="•"/>
            </a:pPr>
            <a:r>
              <a:rPr lang="en-GB" sz="1400" dirty="0">
                <a:latin typeface="+mj-lt"/>
              </a:rPr>
              <a:t>AGGR ( )	</a:t>
            </a:r>
          </a:p>
          <a:p>
            <a:pPr marL="285750" lvl="1" indent="-285750">
              <a:buFont typeface="Arial" panose="020B0604020202020204" pitchFamily="34" charset="0"/>
              <a:buChar char="•"/>
            </a:pPr>
            <a:r>
              <a:rPr lang="en-GB" sz="1400" dirty="0">
                <a:latin typeface="+mj-lt"/>
              </a:rPr>
              <a:t>DATE ( )</a:t>
            </a:r>
          </a:p>
          <a:p>
            <a:pPr marL="285750" lvl="1" indent="-285750">
              <a:buFont typeface="Arial" panose="020B0604020202020204" pitchFamily="34" charset="0"/>
              <a:buChar char="•"/>
            </a:pPr>
            <a:r>
              <a:rPr lang="en-GB" sz="1400" dirty="0">
                <a:latin typeface="+mj-lt"/>
              </a:rPr>
              <a:t>SUM ( )		</a:t>
            </a:r>
            <a:endParaRPr lang="en-GB" sz="1400" dirty="0" smtClean="0">
              <a:latin typeface="+mj-lt"/>
            </a:endParaRPr>
          </a:p>
          <a:p>
            <a:pPr marL="285750" lvl="1" indent="-285750">
              <a:buFont typeface="Arial" panose="020B0604020202020204" pitchFamily="34" charset="0"/>
              <a:buChar char="•"/>
            </a:pPr>
            <a:endParaRPr lang="en-GB" sz="1400" dirty="0">
              <a:latin typeface="+mj-lt"/>
            </a:endParaRPr>
          </a:p>
          <a:p>
            <a:pPr marL="285750" lvl="1" indent="-285750">
              <a:buFont typeface="Arial" panose="020B0604020202020204" pitchFamily="34" charset="0"/>
              <a:buChar char="•"/>
            </a:pPr>
            <a:endParaRPr lang="en-GB" sz="1400" dirty="0">
              <a:latin typeface="+mj-lt"/>
            </a:endParaRPr>
          </a:p>
          <a:p>
            <a:pPr marL="285750" lvl="1" indent="-285750">
              <a:buFont typeface="Arial" panose="020B0604020202020204" pitchFamily="34" charset="0"/>
              <a:buChar char="•"/>
            </a:pPr>
            <a:r>
              <a:rPr lang="en-GB" sz="1400" dirty="0">
                <a:latin typeface="+mj-lt"/>
              </a:rPr>
              <a:t>AVG ( )		</a:t>
            </a:r>
          </a:p>
          <a:p>
            <a:pPr marL="285750" lvl="1" indent="-285750">
              <a:buFont typeface="Arial" panose="020B0604020202020204" pitchFamily="34" charset="0"/>
              <a:buChar char="•"/>
            </a:pPr>
            <a:r>
              <a:rPr lang="en-GB" sz="1400" dirty="0">
                <a:latin typeface="+mj-lt"/>
              </a:rPr>
              <a:t>NUM ( )	</a:t>
            </a:r>
          </a:p>
          <a:p>
            <a:pPr marL="285750" lvl="1" indent="-285750">
              <a:buFont typeface="Arial" panose="020B0604020202020204" pitchFamily="34" charset="0"/>
              <a:buChar char="•"/>
            </a:pPr>
            <a:r>
              <a:rPr lang="en-GB" sz="1400" dirty="0">
                <a:latin typeface="+mj-lt"/>
              </a:rPr>
              <a:t>RANK ( )</a:t>
            </a:r>
          </a:p>
          <a:p>
            <a:pPr marL="285750" lvl="1" indent="-285750">
              <a:buFont typeface="Arial" panose="020B0604020202020204" pitchFamily="34" charset="0"/>
              <a:buChar char="•"/>
            </a:pPr>
            <a:r>
              <a:rPr lang="en-GB" sz="1400" dirty="0">
                <a:latin typeface="+mj-lt"/>
              </a:rPr>
              <a:t>RGB ( )		</a:t>
            </a:r>
          </a:p>
          <a:p>
            <a:pPr marL="285750" lvl="1" indent="-285750">
              <a:buFont typeface="Arial" panose="020B0604020202020204" pitchFamily="34" charset="0"/>
              <a:buChar char="•"/>
            </a:pPr>
            <a:r>
              <a:rPr lang="en-GB" sz="1400" dirty="0">
                <a:latin typeface="+mj-lt"/>
              </a:rPr>
              <a:t>CYAN ( ) </a:t>
            </a:r>
          </a:p>
          <a:p>
            <a:pPr indent="-274320">
              <a:spcAft>
                <a:spcPts val="900"/>
              </a:spcAft>
            </a:pPr>
            <a:endParaRPr lang="en-GB" sz="2000" dirty="0" err="1" smtClean="0">
              <a:latin typeface="+mj-lt"/>
            </a:endParaRPr>
          </a:p>
        </p:txBody>
      </p:sp>
    </p:spTree>
    <p:extLst>
      <p:ext uri="{BB962C8B-B14F-4D97-AF65-F5344CB8AC3E}">
        <p14:creationId xmlns:p14="http://schemas.microsoft.com/office/powerpoint/2010/main" val="12064801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Qlik</a:t>
            </a:r>
            <a:r>
              <a:rPr lang="en-GB" dirty="0" smtClean="0"/>
              <a:t> Sense</a:t>
            </a:r>
            <a:r>
              <a:rPr lang="en-GB" baseline="50000" dirty="0"/>
              <a:t>®</a:t>
            </a:r>
            <a:r>
              <a:rPr lang="en-GB" dirty="0" smtClean="0"/>
              <a:t> basics</a:t>
            </a:r>
            <a:r>
              <a:rPr lang="en-GB" dirty="0"/>
              <a:t/>
            </a:r>
            <a:br>
              <a:rPr lang="en-GB" dirty="0"/>
            </a:br>
            <a:r>
              <a:rPr lang="en-GB" sz="2000" b="0" i="0" dirty="0" smtClean="0"/>
              <a:t>Expressions</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42</a:t>
            </a:fld>
            <a:endParaRPr lang="en-GB" dirty="0"/>
          </a:p>
        </p:txBody>
      </p:sp>
      <p:sp>
        <p:nvSpPr>
          <p:cNvPr id="8" name="Date Placeholder 7"/>
          <p:cNvSpPr>
            <a:spLocks noGrp="1"/>
          </p:cNvSpPr>
          <p:nvPr>
            <p:ph type="dt" sz="half" idx="16"/>
          </p:nvPr>
        </p:nvSpPr>
        <p:spPr/>
        <p:txBody>
          <a:bodyPr/>
          <a:lstStyle/>
          <a:p>
            <a:r>
              <a:rPr lang="en-US" dirty="0"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0" y="1916832"/>
            <a:ext cx="8077200" cy="3312368"/>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285750" indent="-285750">
              <a:buFont typeface="Arial" panose="020B0604020202020204" pitchFamily="34" charset="0"/>
              <a:buChar char="•"/>
            </a:pPr>
            <a:r>
              <a:rPr lang="en-GB" sz="1600" dirty="0" smtClean="0"/>
              <a:t>Expressions are combinations of fields, variables, operators, functions and  numbers put together in a structured way to calculate a value.</a:t>
            </a:r>
          </a:p>
          <a:p>
            <a:pPr marL="285750" indent="-285750">
              <a:buFont typeface="Arial" panose="020B0604020202020204" pitchFamily="34" charset="0"/>
              <a:buChar char="•"/>
            </a:pPr>
            <a:r>
              <a:rPr lang="en-GB" sz="1600" dirty="0" smtClean="0"/>
              <a:t>Expressions are used in scripts and chart visualisations, to manipulate data and/or affect appearance.</a:t>
            </a:r>
          </a:p>
          <a:p>
            <a:pPr marL="285750" indent="-285750">
              <a:buFont typeface="Arial" panose="020B0604020202020204" pitchFamily="34" charset="0"/>
              <a:buChar char="•"/>
            </a:pPr>
            <a:r>
              <a:rPr lang="en-GB" sz="1600" dirty="0" smtClean="0"/>
              <a:t>The presence of the following icon indicates the possibility to use an expression. It opens the </a:t>
            </a:r>
            <a:r>
              <a:rPr lang="en-GB" sz="1600" dirty="0" smtClean="0">
                <a:solidFill>
                  <a:schemeClr val="accent5"/>
                </a:solidFill>
              </a:rPr>
              <a:t>Expression Editor,</a:t>
            </a:r>
            <a:r>
              <a:rPr lang="en-GB" sz="1600" dirty="0" smtClean="0"/>
              <a:t> a handy tool that assists in the creation and debugging of expressions.</a:t>
            </a:r>
          </a:p>
        </p:txBody>
      </p:sp>
      <p:pic>
        <p:nvPicPr>
          <p:cNvPr id="3" name="Picture 2"/>
          <p:cNvPicPr>
            <a:picLocks noChangeAspect="1"/>
          </p:cNvPicPr>
          <p:nvPr/>
        </p:nvPicPr>
        <p:blipFill>
          <a:blip r:embed="rId3"/>
          <a:stretch>
            <a:fillRect/>
          </a:stretch>
        </p:blipFill>
        <p:spPr>
          <a:xfrm>
            <a:off x="1475656" y="4570233"/>
            <a:ext cx="780926" cy="539549"/>
          </a:xfrm>
          <a:prstGeom prst="rect">
            <a:avLst/>
          </a:prstGeom>
        </p:spPr>
      </p:pic>
      <p:pic>
        <p:nvPicPr>
          <p:cNvPr id="4" name="Picture 3"/>
          <p:cNvPicPr>
            <a:picLocks noChangeAspect="1"/>
          </p:cNvPicPr>
          <p:nvPr/>
        </p:nvPicPr>
        <p:blipFill>
          <a:blip r:embed="rId4"/>
          <a:stretch>
            <a:fillRect/>
          </a:stretch>
        </p:blipFill>
        <p:spPr>
          <a:xfrm>
            <a:off x="3615984" y="3711080"/>
            <a:ext cx="4350432" cy="2257856"/>
          </a:xfrm>
          <a:prstGeom prst="rect">
            <a:avLst/>
          </a:prstGeom>
        </p:spPr>
      </p:pic>
      <p:cxnSp>
        <p:nvCxnSpPr>
          <p:cNvPr id="6" name="Straight Connector 5"/>
          <p:cNvCxnSpPr>
            <a:stCxn id="3" idx="0"/>
          </p:cNvCxnSpPr>
          <p:nvPr/>
        </p:nvCxnSpPr>
        <p:spPr>
          <a:xfrm flipV="1">
            <a:off x="1866119" y="3711081"/>
            <a:ext cx="1749865" cy="85915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 idx="2"/>
          </p:cNvCxnSpPr>
          <p:nvPr/>
        </p:nvCxnSpPr>
        <p:spPr>
          <a:xfrm>
            <a:off x="1866119" y="5109782"/>
            <a:ext cx="1749865" cy="85915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7294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Qlik</a:t>
            </a:r>
            <a:r>
              <a:rPr lang="en-GB" dirty="0"/>
              <a:t> </a:t>
            </a:r>
            <a:r>
              <a:rPr lang="en-GB" dirty="0" smtClean="0"/>
              <a:t>Sense</a:t>
            </a:r>
            <a:r>
              <a:rPr lang="en-GB" baseline="50000" dirty="0"/>
              <a:t>®</a:t>
            </a:r>
            <a:r>
              <a:rPr lang="en-GB" dirty="0" smtClean="0"/>
              <a:t> </a:t>
            </a:r>
            <a:r>
              <a:rPr lang="en-GB" dirty="0"/>
              <a:t>basics</a:t>
            </a:r>
            <a:br>
              <a:rPr lang="en-GB" dirty="0"/>
            </a:br>
            <a:r>
              <a:rPr lang="en-GB" sz="2000" b="0" i="0" dirty="0" smtClean="0"/>
              <a:t>Dimensions</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43</a:t>
            </a:fld>
            <a:endParaRPr lang="en-GB" dirty="0"/>
          </a:p>
        </p:txBody>
      </p:sp>
      <p:sp>
        <p:nvSpPr>
          <p:cNvPr id="8" name="Date Placeholder 7"/>
          <p:cNvSpPr>
            <a:spLocks noGrp="1"/>
          </p:cNvSpPr>
          <p:nvPr>
            <p:ph type="dt" sz="half" idx="16"/>
          </p:nvPr>
        </p:nvSpPr>
        <p:spPr/>
        <p:txBody>
          <a:bodyPr/>
          <a:lstStyle/>
          <a:p>
            <a:r>
              <a:rPr lang="en-US" dirty="0"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0" y="1916832"/>
            <a:ext cx="8077200" cy="3312368"/>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285750" indent="-285750">
              <a:buFont typeface="Arial" panose="020B0604020202020204" pitchFamily="34" charset="0"/>
              <a:buChar char="•"/>
            </a:pPr>
            <a:r>
              <a:rPr lang="en-GB" sz="1600" dirty="0" smtClean="0"/>
              <a:t>Dimensions determine </a:t>
            </a:r>
            <a:r>
              <a:rPr lang="en-GB" sz="1600" b="1" dirty="0" smtClean="0">
                <a:solidFill>
                  <a:schemeClr val="tx2"/>
                </a:solidFill>
              </a:rPr>
              <a:t>how the data in a visualisation is grouped</a:t>
            </a:r>
            <a:r>
              <a:rPr lang="en-GB" sz="1600" dirty="0" smtClean="0"/>
              <a:t>. In essence </a:t>
            </a:r>
            <a:r>
              <a:rPr lang="en-GB" sz="1600" dirty="0"/>
              <a:t>t</a:t>
            </a:r>
            <a:r>
              <a:rPr lang="en-GB" sz="1600" dirty="0" smtClean="0"/>
              <a:t>hey offer the lens through which we break down and explore our data.</a:t>
            </a:r>
          </a:p>
          <a:p>
            <a:pPr marL="285750" indent="-285750">
              <a:buFont typeface="Arial" panose="020B0604020202020204" pitchFamily="34" charset="0"/>
              <a:buChar char="•"/>
            </a:pPr>
            <a:r>
              <a:rPr lang="en-GB" sz="1600" i="1" dirty="0" smtClean="0"/>
              <a:t>For example </a:t>
            </a:r>
            <a:r>
              <a:rPr lang="en-GB" sz="1600" dirty="0" smtClean="0"/>
              <a:t>the dimension will be represented by slices in a pie chart or bars in a bar chart to view the contribution of funds by country or by project.</a:t>
            </a:r>
          </a:p>
          <a:p>
            <a:pPr marL="285750" indent="-285750">
              <a:buFont typeface="Arial" panose="020B0604020202020204" pitchFamily="34" charset="0"/>
              <a:buChar char="•"/>
            </a:pPr>
            <a:r>
              <a:rPr lang="en-GB" sz="1600" dirty="0" smtClean="0"/>
              <a:t>In </a:t>
            </a:r>
            <a:r>
              <a:rPr lang="en-GB" sz="1600" dirty="0" err="1" smtClean="0"/>
              <a:t>Qlik</a:t>
            </a:r>
            <a:r>
              <a:rPr lang="en-GB" sz="1600" dirty="0" smtClean="0"/>
              <a:t> Sense</a:t>
            </a:r>
            <a:r>
              <a:rPr lang="en-GB" sz="1600" baseline="50000" dirty="0"/>
              <a:t>®</a:t>
            </a:r>
            <a:r>
              <a:rPr lang="en-GB" sz="1600" dirty="0" smtClean="0"/>
              <a:t> dimensions are created automatically from the fields in the source data. Additionally custom dimensions can be created.</a:t>
            </a:r>
          </a:p>
          <a:p>
            <a:pPr marL="285750" indent="-285750">
              <a:buFont typeface="Arial" panose="020B0604020202020204" pitchFamily="34" charset="0"/>
              <a:buChar char="•"/>
            </a:pPr>
            <a:r>
              <a:rPr lang="en-GB" sz="1600" dirty="0" smtClean="0"/>
              <a:t>Dimensions can be </a:t>
            </a:r>
            <a:r>
              <a:rPr lang="en-GB" sz="1600" b="1" dirty="0" smtClean="0">
                <a:solidFill>
                  <a:schemeClr val="tx2"/>
                </a:solidFill>
              </a:rPr>
              <a:t>single</a:t>
            </a:r>
            <a:r>
              <a:rPr lang="en-GB" sz="1600" dirty="0" smtClean="0">
                <a:solidFill>
                  <a:schemeClr val="tx2"/>
                </a:solidFill>
              </a:rPr>
              <a:t> </a:t>
            </a:r>
            <a:r>
              <a:rPr lang="en-GB" sz="1600" dirty="0" smtClean="0"/>
              <a:t>or </a:t>
            </a:r>
            <a:r>
              <a:rPr lang="en-GB" sz="1600" b="1" dirty="0" smtClean="0">
                <a:solidFill>
                  <a:schemeClr val="tx2"/>
                </a:solidFill>
              </a:rPr>
              <a:t>drill-down</a:t>
            </a:r>
          </a:p>
        </p:txBody>
      </p:sp>
      <p:pic>
        <p:nvPicPr>
          <p:cNvPr id="3" name="Picture 2"/>
          <p:cNvPicPr>
            <a:picLocks noChangeAspect="1"/>
          </p:cNvPicPr>
          <p:nvPr/>
        </p:nvPicPr>
        <p:blipFill>
          <a:blip r:embed="rId3"/>
          <a:stretch>
            <a:fillRect/>
          </a:stretch>
        </p:blipFill>
        <p:spPr>
          <a:xfrm>
            <a:off x="6444208" y="3573016"/>
            <a:ext cx="2032465" cy="2707396"/>
          </a:xfrm>
          <a:prstGeom prst="rect">
            <a:avLst/>
          </a:prstGeom>
        </p:spPr>
      </p:pic>
    </p:spTree>
    <p:extLst>
      <p:ext uri="{BB962C8B-B14F-4D97-AF65-F5344CB8AC3E}">
        <p14:creationId xmlns:p14="http://schemas.microsoft.com/office/powerpoint/2010/main" val="7526920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Qlik</a:t>
            </a:r>
            <a:r>
              <a:rPr lang="en-GB" dirty="0"/>
              <a:t> </a:t>
            </a:r>
            <a:r>
              <a:rPr lang="en-GB" dirty="0" smtClean="0"/>
              <a:t>Sense</a:t>
            </a:r>
            <a:r>
              <a:rPr lang="en-GB" baseline="50000" dirty="0"/>
              <a:t>®</a:t>
            </a:r>
            <a:r>
              <a:rPr lang="en-GB" dirty="0" smtClean="0"/>
              <a:t> </a:t>
            </a:r>
            <a:r>
              <a:rPr lang="en-GB" dirty="0"/>
              <a:t>basics</a:t>
            </a:r>
            <a:br>
              <a:rPr lang="en-GB" dirty="0"/>
            </a:br>
            <a:r>
              <a:rPr lang="en-GB" sz="2000" b="0" i="0" dirty="0" smtClean="0"/>
              <a:t>Measures </a:t>
            </a:r>
            <a:endParaRPr lang="en-GB" b="0" i="0" dirty="0"/>
          </a:p>
        </p:txBody>
      </p:sp>
      <p:sp>
        <p:nvSpPr>
          <p:cNvPr id="3" name="Content Placeholder 2"/>
          <p:cNvSpPr>
            <a:spLocks noGrp="1"/>
          </p:cNvSpPr>
          <p:nvPr>
            <p:ph sz="quarter" idx="15"/>
          </p:nvPr>
        </p:nvSpPr>
        <p:spPr/>
        <p:txBody>
          <a:bodyPr/>
          <a:lstStyle/>
          <a:p>
            <a:pPr marL="285750" indent="-285750">
              <a:spcAft>
                <a:spcPts val="600"/>
              </a:spcAft>
              <a:buFont typeface="Arial" panose="020B0604020202020204" pitchFamily="34" charset="0"/>
              <a:buChar char="•"/>
            </a:pPr>
            <a:r>
              <a:rPr lang="en-GB" sz="1600" dirty="0" smtClean="0"/>
              <a:t>Measures </a:t>
            </a:r>
            <a:r>
              <a:rPr lang="en-GB" sz="1600" dirty="0"/>
              <a:t>are calculations used in visualizations, typically represented on the y-axis of a bar chart or a column in a table. Measures are created with expressions composed of aggregation functions, </a:t>
            </a:r>
            <a:r>
              <a:rPr lang="en-GB" sz="1600" dirty="0" smtClean="0"/>
              <a:t>such as:</a:t>
            </a:r>
            <a:endParaRPr lang="en-GB" sz="1600" dirty="0"/>
          </a:p>
          <a:p>
            <a:pPr marL="285750" indent="-285750">
              <a:spcAft>
                <a:spcPts val="300"/>
              </a:spcAft>
              <a:buFont typeface="Arial" panose="020B0604020202020204" pitchFamily="34" charset="0"/>
              <a:buChar char="•"/>
            </a:pPr>
            <a:endParaRPr lang="en-GB" sz="1600" dirty="0" smtClean="0"/>
          </a:p>
          <a:p>
            <a:pPr marL="285750" indent="-285750">
              <a:spcAft>
                <a:spcPts val="300"/>
              </a:spcAft>
              <a:buFont typeface="Arial" panose="020B0604020202020204" pitchFamily="34" charset="0"/>
              <a:buChar char="•"/>
            </a:pPr>
            <a:endParaRPr lang="en-GB" sz="1600" dirty="0"/>
          </a:p>
          <a:p>
            <a:pPr marL="285750" indent="-285750">
              <a:spcAft>
                <a:spcPts val="300"/>
              </a:spcAft>
              <a:buFont typeface="Arial" panose="020B0604020202020204" pitchFamily="34" charset="0"/>
              <a:buChar char="•"/>
            </a:pPr>
            <a:endParaRPr lang="en-GB" sz="1600" dirty="0" smtClean="0"/>
          </a:p>
          <a:p>
            <a:pPr marL="285750" indent="-285750">
              <a:spcAft>
                <a:spcPts val="300"/>
              </a:spcAft>
              <a:buFont typeface="Arial" panose="020B0604020202020204" pitchFamily="34" charset="0"/>
              <a:buChar char="•"/>
            </a:pPr>
            <a:endParaRPr lang="en-GB" sz="1600" dirty="0"/>
          </a:p>
          <a:p>
            <a:pPr marL="285750" indent="-285750">
              <a:spcAft>
                <a:spcPts val="300"/>
              </a:spcAft>
              <a:buFont typeface="Arial" panose="020B0604020202020204" pitchFamily="34" charset="0"/>
              <a:buChar char="•"/>
            </a:pPr>
            <a:endParaRPr lang="en-GB" sz="1600" dirty="0" smtClean="0"/>
          </a:p>
          <a:p>
            <a:pPr marL="285750" indent="-285750">
              <a:spcAft>
                <a:spcPts val="300"/>
              </a:spcAft>
              <a:buFont typeface="Arial" panose="020B0604020202020204" pitchFamily="34" charset="0"/>
              <a:buChar char="•"/>
            </a:pPr>
            <a:endParaRPr lang="en-GB" sz="1600" dirty="0"/>
          </a:p>
          <a:p>
            <a:pPr marL="285750" indent="-285750">
              <a:spcAft>
                <a:spcPts val="300"/>
              </a:spcAft>
              <a:buFont typeface="Arial" panose="020B0604020202020204" pitchFamily="34" charset="0"/>
              <a:buChar char="•"/>
            </a:pPr>
            <a:endParaRPr lang="en-GB" sz="1600" dirty="0" smtClean="0"/>
          </a:p>
          <a:p>
            <a:pPr marL="285750" indent="-285750">
              <a:spcAft>
                <a:spcPts val="300"/>
              </a:spcAft>
              <a:buFont typeface="Arial" panose="020B0604020202020204" pitchFamily="34" charset="0"/>
              <a:buChar char="•"/>
            </a:pPr>
            <a:endParaRPr lang="en-GB" sz="1600" dirty="0"/>
          </a:p>
          <a:p>
            <a:pPr marL="285750" indent="-285750">
              <a:spcAft>
                <a:spcPts val="300"/>
              </a:spcAft>
              <a:buFont typeface="Arial" panose="020B0604020202020204" pitchFamily="34" charset="0"/>
              <a:buChar char="•"/>
            </a:pPr>
            <a:endParaRPr lang="en-GB" sz="1600" dirty="0" smtClean="0"/>
          </a:p>
          <a:p>
            <a:pPr marL="285750" indent="-285750">
              <a:spcAft>
                <a:spcPts val="300"/>
              </a:spcAft>
              <a:buFont typeface="Arial" panose="020B0604020202020204" pitchFamily="34" charset="0"/>
              <a:buChar char="•"/>
            </a:pPr>
            <a:endParaRPr lang="en-GB" sz="1600" dirty="0"/>
          </a:p>
          <a:p>
            <a:pPr marL="285750" indent="-285750">
              <a:spcAft>
                <a:spcPts val="300"/>
              </a:spcAft>
              <a:buFont typeface="Arial" panose="020B0604020202020204" pitchFamily="34" charset="0"/>
              <a:buChar char="•"/>
            </a:pPr>
            <a:r>
              <a:rPr lang="en-GB" sz="1600" dirty="0" smtClean="0"/>
              <a:t>Additionally </a:t>
            </a:r>
            <a:r>
              <a:rPr lang="en-GB" sz="1600" dirty="0"/>
              <a:t>custom measures can also be created and are a major part of any </a:t>
            </a:r>
            <a:r>
              <a:rPr lang="en-GB" sz="1600" dirty="0" err="1"/>
              <a:t>Qlik</a:t>
            </a:r>
            <a:r>
              <a:rPr lang="en-GB" sz="1600" dirty="0"/>
              <a:t> project.</a:t>
            </a:r>
          </a:p>
          <a:p>
            <a:pPr marL="11430" indent="-285750">
              <a:buFont typeface="Arial" panose="020B0604020202020204" pitchFamily="34" charset="0"/>
              <a:buChar char="•"/>
            </a:pPr>
            <a:endParaRPr lang="en-GB" sz="1600" b="1" dirty="0"/>
          </a:p>
          <a:p>
            <a:pPr marL="11430" indent="-285750">
              <a:buFont typeface="Arial" panose="020B0604020202020204" pitchFamily="34" charset="0"/>
              <a:buChar char="•"/>
            </a:pPr>
            <a:endParaRPr lang="en-GB" sz="1600" b="1" i="1" dirty="0">
              <a:solidFill>
                <a:schemeClr val="accent1"/>
              </a:solidFill>
            </a:endParaRPr>
          </a:p>
          <a:p>
            <a:endParaRPr lang="en-GB" sz="1600" b="1" i="1" dirty="0">
              <a:solidFill>
                <a:schemeClr val="accent1"/>
              </a:solidFill>
            </a:endParaRPr>
          </a:p>
          <a:p>
            <a:endParaRPr lang="en-GB" sz="1600" dirty="0"/>
          </a:p>
        </p:txBody>
      </p:sp>
      <p:sp>
        <p:nvSpPr>
          <p:cNvPr id="8" name="Date Placeholder 7"/>
          <p:cNvSpPr>
            <a:spLocks noGrp="1"/>
          </p:cNvSpPr>
          <p:nvPr>
            <p:ph type="dt" sz="half" idx="16"/>
          </p:nvPr>
        </p:nvSpPr>
        <p:spPr/>
        <p:txBody>
          <a:bodyPr/>
          <a:lstStyle/>
          <a:p>
            <a:r>
              <a:rPr lang="en-US" dirty="0"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44</a:t>
            </a:fld>
            <a:endParaRPr lang="en-GB" dirty="0"/>
          </a:p>
        </p:txBody>
      </p:sp>
      <p:pic>
        <p:nvPicPr>
          <p:cNvPr id="4" name="Picture 3"/>
          <p:cNvPicPr>
            <a:picLocks noChangeAspect="1"/>
          </p:cNvPicPr>
          <p:nvPr/>
        </p:nvPicPr>
        <p:blipFill>
          <a:blip r:embed="rId3"/>
          <a:stretch>
            <a:fillRect/>
          </a:stretch>
        </p:blipFill>
        <p:spPr>
          <a:xfrm>
            <a:off x="6707966" y="2636912"/>
            <a:ext cx="1902634" cy="2520280"/>
          </a:xfrm>
          <a:prstGeom prst="rect">
            <a:avLst/>
          </a:prstGeom>
        </p:spPr>
      </p:pic>
      <p:sp>
        <p:nvSpPr>
          <p:cNvPr id="6" name="TextBox 5"/>
          <p:cNvSpPr txBox="1"/>
          <p:nvPr/>
        </p:nvSpPr>
        <p:spPr>
          <a:xfrm>
            <a:off x="530352" y="2708920"/>
            <a:ext cx="6057872" cy="2520280"/>
          </a:xfrm>
          <a:prstGeom prst="rect">
            <a:avLst/>
          </a:prstGeom>
          <a:noFill/>
        </p:spPr>
        <p:txBody>
          <a:bodyPr vert="horz" wrap="square" lIns="0" tIns="0" rIns="0" bIns="0" rtlCol="0">
            <a:noAutofit/>
          </a:bodyPr>
          <a:lstStyle/>
          <a:p>
            <a:pPr marL="560070" lvl="2" indent="-285750">
              <a:spcAft>
                <a:spcPts val="600"/>
              </a:spcAft>
              <a:buFont typeface="Arial" panose="020B0604020202020204" pitchFamily="34" charset="0"/>
              <a:buChar char="•"/>
            </a:pPr>
            <a:r>
              <a:rPr lang="en-GB" sz="1400" b="1" dirty="0">
                <a:solidFill>
                  <a:schemeClr val="accent5"/>
                </a:solidFill>
                <a:latin typeface="+mj-lt"/>
              </a:rPr>
              <a:t>Sum:</a:t>
            </a:r>
            <a:r>
              <a:rPr lang="en-GB" sz="1400" b="1" dirty="0">
                <a:latin typeface="+mj-lt"/>
              </a:rPr>
              <a:t> </a:t>
            </a:r>
            <a:r>
              <a:rPr lang="en-GB" sz="1400" dirty="0">
                <a:latin typeface="+mj-lt"/>
              </a:rPr>
              <a:t>Calculates the sum of the field’s values for each value of the dimension;</a:t>
            </a:r>
          </a:p>
          <a:p>
            <a:pPr marL="560070" lvl="2" indent="-285750">
              <a:spcAft>
                <a:spcPts val="600"/>
              </a:spcAft>
              <a:buFont typeface="Arial" panose="020B0604020202020204" pitchFamily="34" charset="0"/>
              <a:buChar char="•"/>
            </a:pPr>
            <a:r>
              <a:rPr lang="en-GB" sz="1400" b="1" dirty="0" err="1">
                <a:solidFill>
                  <a:schemeClr val="accent5"/>
                </a:solidFill>
                <a:latin typeface="+mj-lt"/>
              </a:rPr>
              <a:t>Avg</a:t>
            </a:r>
            <a:r>
              <a:rPr lang="en-GB" sz="1400" b="1" dirty="0">
                <a:solidFill>
                  <a:schemeClr val="accent5"/>
                </a:solidFill>
                <a:latin typeface="+mj-lt"/>
              </a:rPr>
              <a:t>:</a:t>
            </a:r>
            <a:r>
              <a:rPr lang="en-GB" sz="1400" b="1" dirty="0">
                <a:latin typeface="+mj-lt"/>
              </a:rPr>
              <a:t> </a:t>
            </a:r>
            <a:r>
              <a:rPr lang="en-GB" sz="1400" dirty="0">
                <a:latin typeface="+mj-lt"/>
              </a:rPr>
              <a:t>Calculates the average of the field’s values for each value of the dimension;</a:t>
            </a:r>
            <a:endParaRPr lang="en-GB" sz="1400" b="1" dirty="0">
              <a:latin typeface="+mj-lt"/>
            </a:endParaRPr>
          </a:p>
          <a:p>
            <a:pPr marL="560070" lvl="2" indent="-285750">
              <a:spcAft>
                <a:spcPts val="600"/>
              </a:spcAft>
              <a:buFont typeface="Arial" panose="020B0604020202020204" pitchFamily="34" charset="0"/>
              <a:buChar char="•"/>
            </a:pPr>
            <a:r>
              <a:rPr lang="en-GB" sz="1400" b="1" dirty="0">
                <a:solidFill>
                  <a:schemeClr val="accent5"/>
                </a:solidFill>
                <a:latin typeface="+mj-lt"/>
              </a:rPr>
              <a:t>Count: </a:t>
            </a:r>
            <a:r>
              <a:rPr lang="en-GB" sz="1400" dirty="0">
                <a:latin typeface="+mj-lt"/>
              </a:rPr>
              <a:t>Calculates the number of values in the field for each value of the dimension;</a:t>
            </a:r>
            <a:endParaRPr lang="en-GB" sz="1400" b="1" dirty="0">
              <a:latin typeface="+mj-lt"/>
            </a:endParaRPr>
          </a:p>
          <a:p>
            <a:pPr marL="560070" lvl="2" indent="-285750">
              <a:spcAft>
                <a:spcPts val="600"/>
              </a:spcAft>
              <a:buFont typeface="Arial" panose="020B0604020202020204" pitchFamily="34" charset="0"/>
              <a:buChar char="•"/>
            </a:pPr>
            <a:r>
              <a:rPr lang="en-GB" sz="1400" b="1" dirty="0">
                <a:solidFill>
                  <a:schemeClr val="accent5"/>
                </a:solidFill>
                <a:latin typeface="+mj-lt"/>
              </a:rPr>
              <a:t>Min:</a:t>
            </a:r>
            <a:r>
              <a:rPr lang="en-GB" sz="1400" dirty="0">
                <a:solidFill>
                  <a:schemeClr val="accent5"/>
                </a:solidFill>
                <a:latin typeface="+mj-lt"/>
              </a:rPr>
              <a:t> </a:t>
            </a:r>
            <a:r>
              <a:rPr lang="en-GB" sz="1400" dirty="0">
                <a:latin typeface="+mj-lt"/>
              </a:rPr>
              <a:t>Calculates the minimum value of the field for each value of the dimension;</a:t>
            </a:r>
          </a:p>
          <a:p>
            <a:pPr marL="560070" lvl="2" indent="-285750">
              <a:spcAft>
                <a:spcPts val="600"/>
              </a:spcAft>
              <a:buFont typeface="Arial" panose="020B0604020202020204" pitchFamily="34" charset="0"/>
              <a:buChar char="•"/>
            </a:pPr>
            <a:r>
              <a:rPr lang="en-GB" sz="1400" b="1" dirty="0">
                <a:solidFill>
                  <a:schemeClr val="accent5"/>
                </a:solidFill>
                <a:latin typeface="+mj-lt"/>
              </a:rPr>
              <a:t>Max: </a:t>
            </a:r>
            <a:r>
              <a:rPr lang="en-GB" sz="1400" dirty="0">
                <a:latin typeface="+mj-lt"/>
              </a:rPr>
              <a:t>Calculates the minimum value of the field for each value of the dimension.</a:t>
            </a:r>
            <a:br>
              <a:rPr lang="en-GB" sz="1400" dirty="0">
                <a:latin typeface="+mj-lt"/>
              </a:rPr>
            </a:br>
            <a:endParaRPr lang="en-GB" sz="1400" dirty="0">
              <a:latin typeface="+mj-lt"/>
            </a:endParaRPr>
          </a:p>
          <a:p>
            <a:pPr indent="-274320">
              <a:spcAft>
                <a:spcPts val="900"/>
              </a:spcAft>
            </a:pPr>
            <a:endParaRPr lang="en-GB" dirty="0" err="1" smtClean="0">
              <a:latin typeface="+mj-lt"/>
            </a:endParaRPr>
          </a:p>
        </p:txBody>
      </p:sp>
    </p:spTree>
    <p:extLst>
      <p:ext uri="{BB962C8B-B14F-4D97-AF65-F5344CB8AC3E}">
        <p14:creationId xmlns:p14="http://schemas.microsoft.com/office/powerpoint/2010/main" val="5130654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Qlik</a:t>
            </a:r>
            <a:r>
              <a:rPr lang="en-GB" dirty="0"/>
              <a:t> </a:t>
            </a:r>
            <a:r>
              <a:rPr lang="en-GB" dirty="0" smtClean="0"/>
              <a:t>Sense</a:t>
            </a:r>
            <a:r>
              <a:rPr lang="en-GB" baseline="50000" dirty="0"/>
              <a:t>®</a:t>
            </a:r>
            <a:r>
              <a:rPr lang="en-GB" dirty="0" smtClean="0"/>
              <a:t> </a:t>
            </a:r>
            <a:r>
              <a:rPr lang="en-GB" dirty="0"/>
              <a:t>basics</a:t>
            </a:r>
            <a:br>
              <a:rPr lang="en-GB" dirty="0"/>
            </a:br>
            <a:r>
              <a:rPr lang="en-GB" sz="2000" b="0" i="0" dirty="0" smtClean="0"/>
              <a:t>Master Items</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45</a:t>
            </a:fld>
            <a:endParaRPr lang="en-GB" dirty="0"/>
          </a:p>
        </p:txBody>
      </p:sp>
      <p:sp>
        <p:nvSpPr>
          <p:cNvPr id="8" name="Date Placeholder 7"/>
          <p:cNvSpPr>
            <a:spLocks noGrp="1"/>
          </p:cNvSpPr>
          <p:nvPr>
            <p:ph type="dt" sz="half" idx="16"/>
          </p:nvPr>
        </p:nvSpPr>
        <p:spPr/>
        <p:txBody>
          <a:bodyPr/>
          <a:lstStyle/>
          <a:p>
            <a:r>
              <a:rPr lang="en-US" dirty="0"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0" y="1916832"/>
            <a:ext cx="8077200" cy="3312368"/>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285750" indent="-285750">
              <a:buFont typeface="Arial" panose="020B0604020202020204" pitchFamily="34" charset="0"/>
              <a:buChar char="•"/>
            </a:pPr>
            <a:r>
              <a:rPr lang="en-GB" sz="1600" dirty="0" smtClean="0"/>
              <a:t>Master </a:t>
            </a:r>
            <a:r>
              <a:rPr lang="en-GB" sz="1600" dirty="0"/>
              <a:t>items are </a:t>
            </a:r>
            <a:r>
              <a:rPr lang="en-GB" sz="1600" dirty="0" smtClean="0"/>
              <a:t>customised and reusable </a:t>
            </a:r>
            <a:r>
              <a:rPr lang="en-GB" sz="1600" dirty="0"/>
              <a:t>assets such as visualizations, dimensions and measures that you can use throughout your app. </a:t>
            </a:r>
            <a:endParaRPr lang="en-GB" sz="1600" dirty="0" smtClean="0"/>
          </a:p>
          <a:p>
            <a:pPr marL="285750" indent="-285750">
              <a:buFont typeface="Arial" panose="020B0604020202020204" pitchFamily="34" charset="0"/>
              <a:buChar char="•"/>
            </a:pPr>
            <a:r>
              <a:rPr lang="en-GB" sz="1600" dirty="0" smtClean="0"/>
              <a:t>You </a:t>
            </a:r>
            <a:r>
              <a:rPr lang="en-GB" sz="1600" dirty="0"/>
              <a:t>can </a:t>
            </a:r>
            <a:r>
              <a:rPr lang="en-GB" sz="1600" dirty="0" smtClean="0"/>
              <a:t>use a </a:t>
            </a:r>
            <a:r>
              <a:rPr lang="en-GB" sz="1600" dirty="0"/>
              <a:t>master dimension in as many of your visualizations as you like and maintain it in just one place. Any updates you make to the master item will be applied everywhere the master item is used</a:t>
            </a:r>
            <a:r>
              <a:rPr lang="en-GB" sz="1600" dirty="0" smtClean="0"/>
              <a:t>.</a:t>
            </a:r>
          </a:p>
          <a:p>
            <a:pPr marL="285750" indent="-285750">
              <a:buFont typeface="Arial" panose="020B0604020202020204" pitchFamily="34" charset="0"/>
              <a:buChar char="•"/>
            </a:pPr>
            <a:endParaRPr lang="en-GB" sz="1600" b="1" i="1" dirty="0" smtClean="0">
              <a:solidFill>
                <a:schemeClr val="accent1"/>
              </a:solidFill>
            </a:endParaRPr>
          </a:p>
          <a:p>
            <a:pPr marL="285750" indent="-285750">
              <a:buFont typeface="Arial" panose="020B0604020202020204" pitchFamily="34" charset="0"/>
              <a:buChar char="•"/>
            </a:pPr>
            <a:endParaRPr lang="en-GB" sz="1600" b="1" i="1" dirty="0" smtClean="0">
              <a:solidFill>
                <a:schemeClr val="accent1"/>
              </a:solidFill>
            </a:endParaRPr>
          </a:p>
          <a:p>
            <a:pPr marL="285750" indent="-285750">
              <a:buFont typeface="Arial" panose="020B0604020202020204" pitchFamily="34" charset="0"/>
              <a:buChar char="•"/>
            </a:pPr>
            <a:endParaRPr lang="en-GB" sz="1600" b="1" i="1" dirty="0" smtClean="0">
              <a:solidFill>
                <a:schemeClr val="accent1"/>
              </a:solidFill>
            </a:endParaRPr>
          </a:p>
        </p:txBody>
      </p:sp>
      <p:pic>
        <p:nvPicPr>
          <p:cNvPr id="4" name="Picture 3"/>
          <p:cNvPicPr>
            <a:picLocks noChangeAspect="1"/>
          </p:cNvPicPr>
          <p:nvPr/>
        </p:nvPicPr>
        <p:blipFill>
          <a:blip r:embed="rId3"/>
          <a:stretch>
            <a:fillRect/>
          </a:stretch>
        </p:blipFill>
        <p:spPr>
          <a:xfrm>
            <a:off x="827584" y="3429000"/>
            <a:ext cx="3124200" cy="2466975"/>
          </a:xfrm>
          <a:prstGeom prst="rect">
            <a:avLst/>
          </a:prstGeom>
        </p:spPr>
      </p:pic>
      <p:sp>
        <p:nvSpPr>
          <p:cNvPr id="5" name="Oval 4"/>
          <p:cNvSpPr/>
          <p:nvPr/>
        </p:nvSpPr>
        <p:spPr bwMode="ltGray">
          <a:xfrm>
            <a:off x="798257" y="4302447"/>
            <a:ext cx="792088" cy="72008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7149234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48" y="685800"/>
            <a:ext cx="8077200" cy="914400"/>
          </a:xfrm>
        </p:spPr>
        <p:txBody>
          <a:bodyPr/>
          <a:lstStyle/>
          <a:p>
            <a:r>
              <a:rPr lang="en-GB" dirty="0" err="1"/>
              <a:t>Qlik</a:t>
            </a:r>
            <a:r>
              <a:rPr lang="en-GB" dirty="0"/>
              <a:t> </a:t>
            </a:r>
            <a:r>
              <a:rPr lang="en-GB" dirty="0" smtClean="0"/>
              <a:t>Sense</a:t>
            </a:r>
            <a:r>
              <a:rPr lang="en-GB" baseline="50000" dirty="0"/>
              <a:t>®</a:t>
            </a:r>
            <a:r>
              <a:rPr lang="en-GB" dirty="0" smtClean="0"/>
              <a:t> </a:t>
            </a:r>
            <a:r>
              <a:rPr lang="en-GB" dirty="0"/>
              <a:t>basics</a:t>
            </a:r>
            <a:br>
              <a:rPr lang="en-GB" dirty="0"/>
            </a:br>
            <a:r>
              <a:rPr lang="en-GB" sz="2000" b="0" i="0" dirty="0" smtClean="0"/>
              <a:t>Seeking help</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46</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0" y="1752600"/>
            <a:ext cx="8077200" cy="4495800"/>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285750" indent="-285750">
              <a:spcAft>
                <a:spcPts val="600"/>
              </a:spcAft>
              <a:buFont typeface="Arial" panose="020B0604020202020204" pitchFamily="34" charset="0"/>
              <a:buChar char="•"/>
            </a:pPr>
            <a:r>
              <a:rPr lang="en-GB" sz="1600" b="1" dirty="0" err="1" smtClean="0">
                <a:solidFill>
                  <a:schemeClr val="accent5"/>
                </a:solidFill>
              </a:rPr>
              <a:t>Qlik</a:t>
            </a:r>
            <a:r>
              <a:rPr lang="en-GB" sz="1600" b="1" dirty="0" smtClean="0">
                <a:solidFill>
                  <a:schemeClr val="accent5"/>
                </a:solidFill>
              </a:rPr>
              <a:t> Sense</a:t>
            </a:r>
            <a:r>
              <a:rPr lang="en-GB" sz="1600" baseline="50000" dirty="0">
                <a:solidFill>
                  <a:schemeClr val="accent5"/>
                </a:solidFill>
              </a:rPr>
              <a:t>®</a:t>
            </a:r>
            <a:r>
              <a:rPr lang="en-GB" sz="1600" b="1" dirty="0" smtClean="0">
                <a:solidFill>
                  <a:schemeClr val="accent5"/>
                </a:solidFill>
              </a:rPr>
              <a:t> online help pages</a:t>
            </a:r>
            <a:br>
              <a:rPr lang="en-GB" sz="1600" b="1" dirty="0" smtClean="0">
                <a:solidFill>
                  <a:schemeClr val="accent5"/>
                </a:solidFill>
              </a:rPr>
            </a:br>
            <a:r>
              <a:rPr lang="en-GB" sz="1600" dirty="0" smtClean="0"/>
              <a:t>Always remember there are online </a:t>
            </a:r>
            <a:r>
              <a:rPr lang="en-GB" sz="1600" dirty="0"/>
              <a:t>help </a:t>
            </a:r>
            <a:r>
              <a:rPr lang="en-GB" sz="1600" dirty="0" smtClean="0"/>
              <a:t>pages that describe most of the features available.</a:t>
            </a:r>
            <a:r>
              <a:rPr lang="en-GB" sz="1600" dirty="0"/>
              <a:t/>
            </a:r>
            <a:br>
              <a:rPr lang="en-GB" sz="1600" dirty="0"/>
            </a:br>
            <a:r>
              <a:rPr lang="en-GB" sz="1600" dirty="0" smtClean="0">
                <a:hlinkClick r:id="rId3"/>
              </a:rPr>
              <a:t>https</a:t>
            </a:r>
            <a:r>
              <a:rPr lang="en-GB" sz="1600" dirty="0">
                <a:hlinkClick r:id="rId3"/>
              </a:rPr>
              <a:t>://</a:t>
            </a:r>
            <a:r>
              <a:rPr lang="en-GB" sz="1600" dirty="0" smtClean="0">
                <a:hlinkClick r:id="rId3"/>
              </a:rPr>
              <a:t>help.qlik.com/en-US/sense/3.1/Content/Home.htm</a:t>
            </a:r>
            <a:endParaRPr lang="en-GB" sz="1600" dirty="0" smtClean="0"/>
          </a:p>
          <a:p>
            <a:pPr marL="285750" indent="-285750">
              <a:buFont typeface="Arial" panose="020B0604020202020204" pitchFamily="34" charset="0"/>
              <a:buChar char="•"/>
            </a:pPr>
            <a:endParaRPr lang="en-GB" sz="1600" dirty="0" smtClean="0"/>
          </a:p>
          <a:p>
            <a:pPr marL="285750" indent="-285750">
              <a:spcAft>
                <a:spcPts val="600"/>
              </a:spcAft>
              <a:buFont typeface="Arial" panose="020B0604020202020204" pitchFamily="34" charset="0"/>
              <a:buChar char="•"/>
            </a:pPr>
            <a:r>
              <a:rPr lang="en-GB" sz="1600" b="1" dirty="0" err="1" smtClean="0">
                <a:solidFill>
                  <a:schemeClr val="accent5"/>
                </a:solidFill>
              </a:rPr>
              <a:t>Qlik</a:t>
            </a:r>
            <a:r>
              <a:rPr lang="en-GB" sz="1600" b="1" dirty="0" smtClean="0">
                <a:solidFill>
                  <a:schemeClr val="accent5"/>
                </a:solidFill>
              </a:rPr>
              <a:t> Sense</a:t>
            </a:r>
            <a:r>
              <a:rPr lang="en-GB" sz="1600" baseline="50000" dirty="0">
                <a:solidFill>
                  <a:schemeClr val="accent5"/>
                </a:solidFill>
              </a:rPr>
              <a:t>®</a:t>
            </a:r>
            <a:r>
              <a:rPr lang="en-GB" sz="1600" b="1" dirty="0" smtClean="0">
                <a:solidFill>
                  <a:schemeClr val="accent5"/>
                </a:solidFill>
              </a:rPr>
              <a:t> Community</a:t>
            </a:r>
            <a:br>
              <a:rPr lang="en-GB" sz="1600" b="1" dirty="0" smtClean="0">
                <a:solidFill>
                  <a:schemeClr val="accent5"/>
                </a:solidFill>
              </a:rPr>
            </a:br>
            <a:r>
              <a:rPr lang="en-GB" sz="1600" dirty="0" smtClean="0"/>
              <a:t>Also if something is not documented in the formal documentation it will most probably exist in the forums. This is where you will refer to most often when.</a:t>
            </a:r>
            <a:r>
              <a:rPr lang="en-GB" sz="1600" dirty="0"/>
              <a:t/>
            </a:r>
            <a:br>
              <a:rPr lang="en-GB" sz="1600" dirty="0"/>
            </a:br>
            <a:r>
              <a:rPr lang="en-GB" sz="1600" dirty="0" smtClean="0">
                <a:hlinkClick r:id="rId4"/>
              </a:rPr>
              <a:t>https</a:t>
            </a:r>
            <a:r>
              <a:rPr lang="en-GB" sz="1600" dirty="0">
                <a:hlinkClick r:id="rId4"/>
              </a:rPr>
              <a:t>://</a:t>
            </a:r>
            <a:r>
              <a:rPr lang="en-GB" sz="1600" dirty="0" smtClean="0">
                <a:hlinkClick r:id="rId4"/>
              </a:rPr>
              <a:t>community.qlik.com/community/qlik-sense</a:t>
            </a:r>
            <a:endParaRPr lang="en-GB" sz="1600" dirty="0" smtClean="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b="1" dirty="0" smtClean="0"/>
              <a:t>Tip!</a:t>
            </a:r>
            <a:r>
              <a:rPr lang="en-GB" sz="1600" dirty="0" smtClean="0"/>
              <a:t> When searching google, check out results for </a:t>
            </a:r>
            <a:r>
              <a:rPr lang="en-GB" sz="1600" dirty="0" err="1" smtClean="0"/>
              <a:t>Qlik</a:t>
            </a:r>
            <a:r>
              <a:rPr lang="en-GB" sz="1600" dirty="0" smtClean="0"/>
              <a:t> View. Often the answer will also be applicable in </a:t>
            </a:r>
            <a:r>
              <a:rPr lang="en-GB" sz="1600" dirty="0" err="1" smtClean="0"/>
              <a:t>Qlik</a:t>
            </a:r>
            <a:r>
              <a:rPr lang="en-GB" sz="1600" dirty="0" smtClean="0"/>
              <a:t> Sense</a:t>
            </a:r>
            <a:r>
              <a:rPr lang="en-GB" sz="1600" baseline="50000" dirty="0"/>
              <a:t>®</a:t>
            </a:r>
            <a:r>
              <a:rPr lang="en-GB" sz="1600" dirty="0" smtClean="0"/>
              <a:t>.</a:t>
            </a:r>
            <a:endParaRPr lang="en-GB" sz="1600" dirty="0"/>
          </a:p>
          <a:p>
            <a:pPr marL="285750" indent="-285750">
              <a:buFont typeface="Arial" panose="020B0604020202020204" pitchFamily="34" charset="0"/>
              <a:buChar char="•"/>
            </a:pPr>
            <a:endParaRPr lang="en-GB" sz="1600" b="1" i="1" dirty="0" smtClean="0">
              <a:solidFill>
                <a:schemeClr val="accent1"/>
              </a:solidFill>
            </a:endParaRPr>
          </a:p>
        </p:txBody>
      </p:sp>
    </p:spTree>
    <p:extLst>
      <p:ext uri="{BB962C8B-B14F-4D97-AF65-F5344CB8AC3E}">
        <p14:creationId xmlns:p14="http://schemas.microsoft.com/office/powerpoint/2010/main" val="30748419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buClr>
                <a:schemeClr val="bg1"/>
              </a:buClr>
            </a:pPr>
            <a:r>
              <a:rPr lang="en-GB" dirty="0" err="1" smtClean="0"/>
              <a:t>Qlik</a:t>
            </a:r>
            <a:r>
              <a:rPr lang="en-GB" dirty="0" smtClean="0"/>
              <a:t> Sense</a:t>
            </a:r>
            <a:r>
              <a:rPr lang="en-GB" baseline="50000" dirty="0"/>
              <a:t>®</a:t>
            </a:r>
            <a:r>
              <a:rPr lang="en-GB" dirty="0" smtClean="0"/>
              <a:t> </a:t>
            </a:r>
            <a:r>
              <a:rPr lang="en-GB" dirty="0"/>
              <a:t>u</a:t>
            </a:r>
            <a:r>
              <a:rPr lang="en-GB" dirty="0" smtClean="0"/>
              <a:t>ser </a:t>
            </a:r>
            <a:r>
              <a:rPr lang="en-GB" dirty="0"/>
              <a:t>i</a:t>
            </a:r>
            <a:r>
              <a:rPr lang="en-GB" dirty="0" smtClean="0"/>
              <a:t>nterface</a:t>
            </a:r>
            <a:endParaRPr lang="en-GB" dirty="0"/>
          </a:p>
        </p:txBody>
      </p:sp>
      <p:sp>
        <p:nvSpPr>
          <p:cNvPr id="8" name="Slide Number Placeholder 7"/>
          <p:cNvSpPr>
            <a:spLocks noGrp="1"/>
          </p:cNvSpPr>
          <p:nvPr>
            <p:ph type="sldNum" sz="quarter" idx="12"/>
          </p:nvPr>
        </p:nvSpPr>
        <p:spPr/>
        <p:txBody>
          <a:bodyPr/>
          <a:lstStyle/>
          <a:p>
            <a:fld id="{73DE2538-1682-4691-9D76-BD63A21848D4}" type="slidenum">
              <a:rPr lang="en-GB" smtClean="0"/>
              <a:pPr/>
              <a:t>47</a:t>
            </a:fld>
            <a:endParaRPr lang="en-GB" dirty="0"/>
          </a:p>
        </p:txBody>
      </p:sp>
      <p:sp>
        <p:nvSpPr>
          <p:cNvPr id="9" name="Date Placeholder 8"/>
          <p:cNvSpPr>
            <a:spLocks noGrp="1"/>
          </p:cNvSpPr>
          <p:nvPr>
            <p:ph type="dt" sz="half" idx="10"/>
          </p:nvPr>
        </p:nvSpPr>
        <p:spPr/>
        <p:txBody>
          <a:bodyPr/>
          <a:lstStyle/>
          <a:p>
            <a:r>
              <a:rPr lang="en-US" smtClean="0"/>
              <a:t>January 2017</a:t>
            </a:r>
            <a:endParaRPr lang="en-GB" dirty="0"/>
          </a:p>
        </p:txBody>
      </p:sp>
      <p:sp>
        <p:nvSpPr>
          <p:cNvPr id="10" name="Footer Placeholder 9"/>
          <p:cNvSpPr>
            <a:spLocks noGrp="1"/>
          </p:cNvSpPr>
          <p:nvPr>
            <p:ph type="ftr" sz="quarter" idx="11"/>
          </p:nvPr>
        </p:nvSpPr>
        <p:spPr/>
        <p:txBody>
          <a:bodyPr/>
          <a:lstStyle/>
          <a:p>
            <a:r>
              <a:rPr lang="en-GB" dirty="0" smtClean="0"/>
              <a:t>Data visualisation workshop - </a:t>
            </a:r>
            <a:r>
              <a:rPr lang="en-GB" dirty="0" err="1" smtClean="0"/>
              <a:t>Qlik</a:t>
            </a:r>
            <a:r>
              <a:rPr lang="en-GB" dirty="0" smtClean="0"/>
              <a:t> Sense</a:t>
            </a:r>
            <a:endParaRPr lang="en-GB" dirty="0"/>
          </a:p>
        </p:txBody>
      </p:sp>
    </p:spTree>
    <p:extLst>
      <p:ext uri="{BB962C8B-B14F-4D97-AF65-F5344CB8AC3E}">
        <p14:creationId xmlns:p14="http://schemas.microsoft.com/office/powerpoint/2010/main" val="37998085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Qlik</a:t>
            </a:r>
            <a:r>
              <a:rPr lang="en-GB" dirty="0"/>
              <a:t> </a:t>
            </a:r>
            <a:r>
              <a:rPr lang="en-GB" dirty="0" smtClean="0"/>
              <a:t>Sense</a:t>
            </a:r>
            <a:r>
              <a:rPr lang="en-GB" baseline="50000" dirty="0"/>
              <a:t>®</a:t>
            </a:r>
            <a:r>
              <a:rPr lang="en-GB" dirty="0" smtClean="0"/>
              <a:t> </a:t>
            </a:r>
            <a:r>
              <a:rPr lang="en-GB" dirty="0"/>
              <a:t>user </a:t>
            </a:r>
            <a:r>
              <a:rPr lang="en-GB" dirty="0" smtClean="0"/>
              <a:t>interface</a:t>
            </a:r>
            <a:br>
              <a:rPr lang="en-GB" dirty="0" smtClean="0"/>
            </a:br>
            <a:r>
              <a:rPr lang="en-GB" sz="2000" b="0" i="0" dirty="0" err="1" smtClean="0"/>
              <a:t>Qlik</a:t>
            </a:r>
            <a:r>
              <a:rPr lang="en-GB" sz="2000" b="0" i="0" dirty="0" smtClean="0"/>
              <a:t> Sense</a:t>
            </a:r>
            <a:r>
              <a:rPr lang="en-GB" sz="2000" baseline="50000" dirty="0"/>
              <a:t>®</a:t>
            </a:r>
            <a:r>
              <a:rPr lang="en-GB" sz="2000" b="0" i="0" dirty="0" smtClean="0"/>
              <a:t> Hub</a:t>
            </a:r>
            <a:endParaRPr lang="en-GB" sz="2000" b="0" i="0" dirty="0"/>
          </a:p>
        </p:txBody>
      </p:sp>
      <p:pic>
        <p:nvPicPr>
          <p:cNvPr id="3" name="Content Placeholder 2"/>
          <p:cNvPicPr>
            <a:picLocks noGrp="1" noChangeAspect="1"/>
          </p:cNvPicPr>
          <p:nvPr>
            <p:ph sz="quarter" idx="15"/>
          </p:nvPr>
        </p:nvPicPr>
        <p:blipFill>
          <a:blip r:embed="rId3"/>
          <a:stretch>
            <a:fillRect/>
          </a:stretch>
        </p:blipFill>
        <p:spPr>
          <a:xfrm>
            <a:off x="533400" y="1988840"/>
            <a:ext cx="8077200" cy="4219534"/>
          </a:xfrm>
          <a:prstGeom prst="rect">
            <a:avLst/>
          </a:prstGeom>
        </p:spPr>
      </p:pic>
      <p:sp>
        <p:nvSpPr>
          <p:cNvPr id="8" name="Date Placeholder 7"/>
          <p:cNvSpPr>
            <a:spLocks noGrp="1"/>
          </p:cNvSpPr>
          <p:nvPr>
            <p:ph type="dt" sz="half" idx="16"/>
          </p:nvPr>
        </p:nvSpPr>
        <p:spPr/>
        <p:txBody>
          <a:bodyPr/>
          <a:lstStyle/>
          <a:p>
            <a:r>
              <a:rPr lang="en-US" dirty="0"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48</a:t>
            </a:fld>
            <a:endParaRPr lang="en-GB" dirty="0"/>
          </a:p>
        </p:txBody>
      </p:sp>
      <p:sp>
        <p:nvSpPr>
          <p:cNvPr id="10" name="Content Placeholder 3"/>
          <p:cNvSpPr txBox="1">
            <a:spLocks/>
          </p:cNvSpPr>
          <p:nvPr/>
        </p:nvSpPr>
        <p:spPr>
          <a:xfrm>
            <a:off x="533400" y="1600199"/>
            <a:ext cx="8077200" cy="779737"/>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600" dirty="0" smtClean="0"/>
              <a:t>The </a:t>
            </a:r>
            <a:r>
              <a:rPr lang="en-GB" sz="1600" dirty="0" err="1" smtClean="0"/>
              <a:t>Qlik</a:t>
            </a:r>
            <a:r>
              <a:rPr lang="en-GB" sz="1600" dirty="0" smtClean="0"/>
              <a:t> Sense</a:t>
            </a:r>
            <a:r>
              <a:rPr lang="en-GB" sz="1600" baseline="50000" dirty="0"/>
              <a:t>®</a:t>
            </a:r>
            <a:r>
              <a:rPr lang="en-GB" sz="1600" dirty="0" smtClean="0"/>
              <a:t> Hub offers an overview of all your apps and is where you create a new one.</a:t>
            </a:r>
            <a:endParaRPr lang="en-GB" sz="1800" dirty="0" smtClean="0"/>
          </a:p>
        </p:txBody>
      </p:sp>
    </p:spTree>
    <p:extLst>
      <p:ext uri="{BB962C8B-B14F-4D97-AF65-F5344CB8AC3E}">
        <p14:creationId xmlns:p14="http://schemas.microsoft.com/office/powerpoint/2010/main" val="32840579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Qlik</a:t>
            </a:r>
            <a:r>
              <a:rPr lang="en-GB" dirty="0"/>
              <a:t> </a:t>
            </a:r>
            <a:r>
              <a:rPr lang="en-GB" dirty="0" smtClean="0"/>
              <a:t>Sense</a:t>
            </a:r>
            <a:r>
              <a:rPr lang="en-GB" baseline="50000" dirty="0"/>
              <a:t>®</a:t>
            </a:r>
            <a:r>
              <a:rPr lang="en-GB" dirty="0" smtClean="0"/>
              <a:t> </a:t>
            </a:r>
            <a:r>
              <a:rPr lang="en-GB" dirty="0"/>
              <a:t>user interface</a:t>
            </a:r>
            <a:br>
              <a:rPr lang="en-GB" dirty="0"/>
            </a:br>
            <a:r>
              <a:rPr lang="en-GB" sz="2000" b="0" i="0" dirty="0" smtClean="0"/>
              <a:t>App overview</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49</a:t>
            </a:fld>
            <a:endParaRPr lang="en-GB" dirty="0"/>
          </a:p>
        </p:txBody>
      </p:sp>
      <p:sp>
        <p:nvSpPr>
          <p:cNvPr id="8" name="Date Placeholder 7"/>
          <p:cNvSpPr>
            <a:spLocks noGrp="1"/>
          </p:cNvSpPr>
          <p:nvPr>
            <p:ph type="dt" sz="half" idx="16"/>
          </p:nvPr>
        </p:nvSpPr>
        <p:spPr/>
        <p:txBody>
          <a:bodyPr/>
          <a:lstStyle/>
          <a:p>
            <a:r>
              <a:rPr lang="en-US" dirty="0"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grpSp>
        <p:nvGrpSpPr>
          <p:cNvPr id="5" name="Group 4"/>
          <p:cNvGrpSpPr/>
          <p:nvPr/>
        </p:nvGrpSpPr>
        <p:grpSpPr>
          <a:xfrm>
            <a:off x="507695" y="1897232"/>
            <a:ext cx="8047975" cy="1459760"/>
            <a:chOff x="117818" y="4511510"/>
            <a:chExt cx="8908364" cy="1736890"/>
          </a:xfrm>
        </p:grpSpPr>
        <p:pic>
          <p:nvPicPr>
            <p:cNvPr id="4" name="Picture 3"/>
            <p:cNvPicPr>
              <a:picLocks noChangeAspect="1"/>
            </p:cNvPicPr>
            <p:nvPr/>
          </p:nvPicPr>
          <p:blipFill rotWithShape="1">
            <a:blip r:embed="rId3"/>
            <a:srcRect l="257" t="276" r="-257" b="62161"/>
            <a:stretch/>
          </p:blipFill>
          <p:spPr>
            <a:xfrm>
              <a:off x="117818" y="4818718"/>
              <a:ext cx="8908364" cy="1429682"/>
            </a:xfrm>
            <a:prstGeom prst="rect">
              <a:avLst/>
            </a:prstGeom>
          </p:spPr>
        </p:pic>
        <p:sp>
          <p:nvSpPr>
            <p:cNvPr id="3" name="TextBox 2"/>
            <p:cNvSpPr txBox="1"/>
            <p:nvPr/>
          </p:nvSpPr>
          <p:spPr>
            <a:xfrm>
              <a:off x="178755" y="4511510"/>
              <a:ext cx="1357838" cy="360040"/>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rPr>
                <a:t>1    2    3    4</a:t>
              </a:r>
            </a:p>
          </p:txBody>
        </p:sp>
      </p:grpSp>
      <p:cxnSp>
        <p:nvCxnSpPr>
          <p:cNvPr id="19" name="Straight Connector 18"/>
          <p:cNvCxnSpPr>
            <a:stCxn id="3" idx="1"/>
            <a:endCxn id="16" idx="1"/>
          </p:cNvCxnSpPr>
          <p:nvPr/>
        </p:nvCxnSpPr>
        <p:spPr>
          <a:xfrm>
            <a:off x="562747" y="2048529"/>
            <a:ext cx="696885" cy="268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 idx="1"/>
            <a:endCxn id="16" idx="3"/>
          </p:cNvCxnSpPr>
          <p:nvPr/>
        </p:nvCxnSpPr>
        <p:spPr>
          <a:xfrm>
            <a:off x="562747" y="2048529"/>
            <a:ext cx="2905416" cy="268460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a:stretch>
            <a:fillRect/>
          </a:stretch>
        </p:blipFill>
        <p:spPr>
          <a:xfrm>
            <a:off x="1259632" y="3864699"/>
            <a:ext cx="2208531" cy="1736860"/>
          </a:xfrm>
          <a:prstGeom prst="rect">
            <a:avLst/>
          </a:prstGeom>
        </p:spPr>
      </p:pic>
      <p:sp>
        <p:nvSpPr>
          <p:cNvPr id="27" name="Content Placeholder 3"/>
          <p:cNvSpPr txBox="1">
            <a:spLocks/>
          </p:cNvSpPr>
          <p:nvPr/>
        </p:nvSpPr>
        <p:spPr>
          <a:xfrm>
            <a:off x="3635896" y="3405311"/>
            <a:ext cx="4919774" cy="322408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spcAft>
                <a:spcPts val="600"/>
              </a:spcAft>
            </a:pPr>
            <a:r>
              <a:rPr lang="en-GB" sz="1200" dirty="0"/>
              <a:t>Navigation button, used to navigate between the main interfaces of app creation</a:t>
            </a:r>
          </a:p>
          <a:p>
            <a:pPr marL="228600" indent="-228600">
              <a:spcAft>
                <a:spcPts val="600"/>
              </a:spcAft>
              <a:buFont typeface="+mj-lt"/>
              <a:buAutoNum type="arabicPeriod"/>
            </a:pPr>
            <a:r>
              <a:rPr lang="en-GB" sz="1200" dirty="0" smtClean="0"/>
              <a:t>The </a:t>
            </a:r>
            <a:r>
              <a:rPr lang="en-GB" sz="1200" dirty="0" smtClean="0">
                <a:solidFill>
                  <a:schemeClr val="accent5"/>
                </a:solidFill>
              </a:rPr>
              <a:t>App overview </a:t>
            </a:r>
            <a:r>
              <a:rPr lang="en-GB" sz="1200" dirty="0" smtClean="0"/>
              <a:t>is where you can see all the components of your app.</a:t>
            </a:r>
          </a:p>
          <a:p>
            <a:pPr marL="228600" indent="-228600">
              <a:spcAft>
                <a:spcPts val="600"/>
              </a:spcAft>
              <a:buFont typeface="+mj-lt"/>
              <a:buAutoNum type="arabicPeriod"/>
            </a:pPr>
            <a:r>
              <a:rPr lang="en-GB" sz="1200" dirty="0" smtClean="0"/>
              <a:t>The </a:t>
            </a:r>
            <a:r>
              <a:rPr lang="en-GB" sz="1200" dirty="0" smtClean="0">
                <a:solidFill>
                  <a:schemeClr val="accent5"/>
                </a:solidFill>
              </a:rPr>
              <a:t>Data manager</a:t>
            </a:r>
            <a:r>
              <a:rPr lang="en-GB" sz="1200" dirty="0" smtClean="0"/>
              <a:t> allows you add data to and manage data in </a:t>
            </a:r>
            <a:r>
              <a:rPr lang="en-GB" sz="1200" dirty="0" err="1" smtClean="0"/>
              <a:t>Qlik</a:t>
            </a:r>
            <a:r>
              <a:rPr lang="en-GB" sz="1200" dirty="0" smtClean="0"/>
              <a:t> Sense</a:t>
            </a:r>
            <a:r>
              <a:rPr lang="en-GB" sz="1200" baseline="50000" dirty="0"/>
              <a:t>®</a:t>
            </a:r>
            <a:r>
              <a:rPr lang="en-GB" sz="1200" dirty="0" smtClean="0"/>
              <a:t>. </a:t>
            </a:r>
          </a:p>
          <a:p>
            <a:pPr marL="228600" indent="-228600">
              <a:spcAft>
                <a:spcPts val="600"/>
              </a:spcAft>
              <a:buFont typeface="+mj-lt"/>
              <a:buAutoNum type="arabicPeriod"/>
            </a:pPr>
            <a:r>
              <a:rPr lang="en-GB" sz="1200" dirty="0" smtClean="0"/>
              <a:t>The </a:t>
            </a:r>
            <a:r>
              <a:rPr lang="en-GB" sz="1200" dirty="0" smtClean="0">
                <a:solidFill>
                  <a:schemeClr val="accent5"/>
                </a:solidFill>
              </a:rPr>
              <a:t>Data load editor </a:t>
            </a:r>
            <a:r>
              <a:rPr lang="en-GB" sz="1200" dirty="0" smtClean="0"/>
              <a:t>allows more technical users to add data to their app and determine details through a scripting language.</a:t>
            </a:r>
          </a:p>
          <a:p>
            <a:pPr marL="228600" indent="-228600">
              <a:spcAft>
                <a:spcPts val="600"/>
              </a:spcAft>
              <a:buFont typeface="+mj-lt"/>
              <a:buAutoNum type="arabicPeriod"/>
            </a:pPr>
            <a:r>
              <a:rPr lang="en-GB" sz="1200" dirty="0" smtClean="0"/>
              <a:t>The </a:t>
            </a:r>
            <a:r>
              <a:rPr lang="en-GB" sz="1200" dirty="0" smtClean="0">
                <a:solidFill>
                  <a:schemeClr val="accent5"/>
                </a:solidFill>
              </a:rPr>
              <a:t>Data model viewer </a:t>
            </a:r>
            <a:r>
              <a:rPr lang="en-GB" sz="1200" dirty="0" smtClean="0"/>
              <a:t>allows the user to visualise the data sources in his app and the connections between them.</a:t>
            </a:r>
          </a:p>
          <a:p>
            <a:pPr marL="228600" indent="-228600">
              <a:spcAft>
                <a:spcPts val="600"/>
              </a:spcAft>
              <a:buFont typeface="+mj-lt"/>
              <a:buAutoNum type="arabicPeriod"/>
            </a:pPr>
            <a:r>
              <a:rPr lang="en-GB" sz="1200" dirty="0" smtClean="0"/>
              <a:t>Brings the user back to the </a:t>
            </a:r>
            <a:r>
              <a:rPr lang="en-GB" sz="1200" dirty="0" err="1" smtClean="0">
                <a:solidFill>
                  <a:schemeClr val="accent5"/>
                </a:solidFill>
              </a:rPr>
              <a:t>Qlik</a:t>
            </a:r>
            <a:r>
              <a:rPr lang="en-GB" sz="1200" dirty="0" smtClean="0">
                <a:solidFill>
                  <a:schemeClr val="accent5"/>
                </a:solidFill>
              </a:rPr>
              <a:t> Sense</a:t>
            </a:r>
            <a:r>
              <a:rPr lang="en-GB" sz="1200" baseline="50000" dirty="0" smtClean="0">
                <a:solidFill>
                  <a:schemeClr val="accent5"/>
                </a:solidFill>
              </a:rPr>
              <a:t>®</a:t>
            </a:r>
            <a:r>
              <a:rPr lang="en-GB" sz="1200" dirty="0" smtClean="0">
                <a:solidFill>
                  <a:schemeClr val="accent5"/>
                </a:solidFill>
              </a:rPr>
              <a:t> hub</a:t>
            </a:r>
            <a:r>
              <a:rPr lang="en-GB" sz="1200" dirty="0" smtClean="0"/>
              <a:t> where all the apps are hosted.</a:t>
            </a:r>
            <a:endParaRPr lang="en-GB" sz="1200" dirty="0"/>
          </a:p>
          <a:p>
            <a:pPr marL="68580" indent="-342900">
              <a:buFont typeface="+mj-lt"/>
              <a:buAutoNum type="arabicPeriod" startAt="5"/>
            </a:pPr>
            <a:endParaRPr lang="en-GB" sz="1200" dirty="0" smtClean="0"/>
          </a:p>
        </p:txBody>
      </p:sp>
    </p:spTree>
    <p:extLst>
      <p:ext uri="{BB962C8B-B14F-4D97-AF65-F5344CB8AC3E}">
        <p14:creationId xmlns:p14="http://schemas.microsoft.com/office/powerpoint/2010/main" val="443257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Roundtable and introductions</a:t>
            </a:r>
            <a:endParaRPr lang="en-GB" dirty="0"/>
          </a:p>
        </p:txBody>
      </p:sp>
      <p:sp>
        <p:nvSpPr>
          <p:cNvPr id="8" name="Content Placeholder 7"/>
          <p:cNvSpPr>
            <a:spLocks noGrp="1"/>
          </p:cNvSpPr>
          <p:nvPr>
            <p:ph sz="quarter" idx="15"/>
          </p:nvPr>
        </p:nvSpPr>
        <p:spPr/>
        <p:txBody>
          <a:bodyPr/>
          <a:lstStyle/>
          <a:p>
            <a:pPr marL="342900" indent="-342900">
              <a:buFont typeface="Arial" panose="020B0604020202020204" pitchFamily="34" charset="0"/>
              <a:buChar char="•"/>
            </a:pPr>
            <a:r>
              <a:rPr lang="en-GB" dirty="0" smtClean="0"/>
              <a:t>Who am I?</a:t>
            </a:r>
          </a:p>
          <a:p>
            <a:pPr lvl="2"/>
            <a:r>
              <a:rPr lang="en-GB" sz="1800" dirty="0" smtClean="0"/>
              <a:t>Name</a:t>
            </a:r>
          </a:p>
          <a:p>
            <a:pPr lvl="2"/>
            <a:r>
              <a:rPr lang="en-GB" sz="1800" dirty="0" smtClean="0"/>
              <a:t>Business</a:t>
            </a:r>
          </a:p>
          <a:p>
            <a:pPr lvl="2"/>
            <a:r>
              <a:rPr lang="en-GB" sz="1800" dirty="0" smtClean="0"/>
              <a:t>Etc.</a:t>
            </a:r>
          </a:p>
          <a:p>
            <a:pPr marL="342900" indent="-342900">
              <a:buFont typeface="Arial" panose="020B0604020202020204" pitchFamily="34" charset="0"/>
              <a:buChar char="•"/>
            </a:pPr>
            <a:r>
              <a:rPr lang="en-GB" dirty="0" smtClean="0"/>
              <a:t>Which data am I working with?</a:t>
            </a:r>
          </a:p>
          <a:p>
            <a:pPr marL="342900" indent="-342900">
              <a:buFont typeface="Arial" panose="020B0604020202020204" pitchFamily="34" charset="0"/>
              <a:buChar char="•"/>
            </a:pPr>
            <a:r>
              <a:rPr lang="en-GB" dirty="0" smtClean="0"/>
              <a:t>What experience do I have with </a:t>
            </a:r>
            <a:r>
              <a:rPr lang="en-GB" dirty="0" err="1" smtClean="0"/>
              <a:t>Qlik</a:t>
            </a:r>
            <a:r>
              <a:rPr lang="en-GB" dirty="0" smtClean="0"/>
              <a:t> Sense or other visualisation tool?</a:t>
            </a:r>
          </a:p>
          <a:p>
            <a:pPr marL="342900" indent="-342900">
              <a:buFont typeface="Arial" panose="020B0604020202020204" pitchFamily="34" charset="0"/>
              <a:buChar char="•"/>
            </a:pPr>
            <a:r>
              <a:rPr lang="en-GB" dirty="0" smtClean="0"/>
              <a:t>What would I like to learn?</a:t>
            </a:r>
            <a:endParaRPr lang="en-GB" dirty="0"/>
          </a:p>
        </p:txBody>
      </p:sp>
      <p:sp>
        <p:nvSpPr>
          <p:cNvPr id="4" name="Date Placeholder 3"/>
          <p:cNvSpPr>
            <a:spLocks noGrp="1"/>
          </p:cNvSpPr>
          <p:nvPr>
            <p:ph type="dt" sz="half" idx="16"/>
          </p:nvPr>
        </p:nvSpPr>
        <p:spPr/>
        <p:txBody>
          <a:bodyPr/>
          <a:lstStyle/>
          <a:p>
            <a:r>
              <a:rPr lang="en-US" smtClean="0"/>
              <a:t>January 2017</a:t>
            </a:r>
            <a:endParaRPr lang="en-GB" dirty="0"/>
          </a:p>
        </p:txBody>
      </p:sp>
      <p:sp>
        <p:nvSpPr>
          <p:cNvPr id="5" name="Footer Placeholder 4"/>
          <p:cNvSpPr>
            <a:spLocks noGrp="1"/>
          </p:cNvSpPr>
          <p:nvPr>
            <p:ph type="ftr" sz="quarter" idx="17"/>
          </p:nvPr>
        </p:nvSpPr>
        <p:spPr/>
        <p:txBody>
          <a:bodyPr/>
          <a:lstStyle/>
          <a:p>
            <a:r>
              <a:rPr lang="en-GB" smtClean="0"/>
              <a:t>Data visualisation workshop - Qlik Sense</a:t>
            </a:r>
            <a:endParaRPr lang="en-GB" dirty="0"/>
          </a:p>
        </p:txBody>
      </p:sp>
      <p:sp>
        <p:nvSpPr>
          <p:cNvPr id="6" name="Slide Number Placeholder 5"/>
          <p:cNvSpPr>
            <a:spLocks noGrp="1"/>
          </p:cNvSpPr>
          <p:nvPr>
            <p:ph type="sldNum" sz="quarter" idx="18"/>
          </p:nvPr>
        </p:nvSpPr>
        <p:spPr/>
        <p:txBody>
          <a:bodyPr/>
          <a:lstStyle/>
          <a:p>
            <a:fld id="{73DE2538-1682-4691-9D76-BD63A21848D4}" type="slidenum">
              <a:rPr lang="en-GB" smtClean="0"/>
              <a:pPr/>
              <a:t>5</a:t>
            </a:fld>
            <a:endParaRPr lang="en-GB" dirty="0"/>
          </a:p>
        </p:txBody>
      </p:sp>
    </p:spTree>
    <p:extLst>
      <p:ext uri="{BB962C8B-B14F-4D97-AF65-F5344CB8AC3E}">
        <p14:creationId xmlns:p14="http://schemas.microsoft.com/office/powerpoint/2010/main" val="22964490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Qlik</a:t>
            </a:r>
            <a:r>
              <a:rPr lang="en-GB" dirty="0"/>
              <a:t> </a:t>
            </a:r>
            <a:r>
              <a:rPr lang="en-GB" dirty="0" smtClean="0"/>
              <a:t>Sense</a:t>
            </a:r>
            <a:r>
              <a:rPr lang="en-GB" baseline="50000" dirty="0"/>
              <a:t>®</a:t>
            </a:r>
            <a:r>
              <a:rPr lang="en-GB" dirty="0" smtClean="0"/>
              <a:t> </a:t>
            </a:r>
            <a:r>
              <a:rPr lang="en-GB" dirty="0"/>
              <a:t>user interface</a:t>
            </a:r>
            <a:br>
              <a:rPr lang="en-GB" dirty="0"/>
            </a:br>
            <a:r>
              <a:rPr lang="en-GB" sz="2000" b="0" i="0" dirty="0" smtClean="0"/>
              <a:t>App overview</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50</a:t>
            </a:fld>
            <a:endParaRPr lang="en-GB" dirty="0"/>
          </a:p>
        </p:txBody>
      </p:sp>
      <p:sp>
        <p:nvSpPr>
          <p:cNvPr id="8" name="Date Placeholder 7"/>
          <p:cNvSpPr>
            <a:spLocks noGrp="1"/>
          </p:cNvSpPr>
          <p:nvPr>
            <p:ph type="dt" sz="half" idx="16"/>
          </p:nvPr>
        </p:nvSpPr>
        <p:spPr/>
        <p:txBody>
          <a:bodyPr/>
          <a:lstStyle/>
          <a:p>
            <a:r>
              <a:rPr lang="en-US" dirty="0"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grpSp>
        <p:nvGrpSpPr>
          <p:cNvPr id="5" name="Group 4"/>
          <p:cNvGrpSpPr/>
          <p:nvPr/>
        </p:nvGrpSpPr>
        <p:grpSpPr>
          <a:xfrm>
            <a:off x="507695" y="1897232"/>
            <a:ext cx="8047975" cy="1459760"/>
            <a:chOff x="117818" y="4511510"/>
            <a:chExt cx="8908364" cy="1736890"/>
          </a:xfrm>
        </p:grpSpPr>
        <p:pic>
          <p:nvPicPr>
            <p:cNvPr id="4" name="Picture 3"/>
            <p:cNvPicPr>
              <a:picLocks noChangeAspect="1"/>
            </p:cNvPicPr>
            <p:nvPr/>
          </p:nvPicPr>
          <p:blipFill rotWithShape="1">
            <a:blip r:embed="rId3"/>
            <a:srcRect l="257" t="276" r="-257" b="62161"/>
            <a:stretch/>
          </p:blipFill>
          <p:spPr>
            <a:xfrm>
              <a:off x="117818" y="4818718"/>
              <a:ext cx="8908364" cy="1429682"/>
            </a:xfrm>
            <a:prstGeom prst="rect">
              <a:avLst/>
            </a:prstGeom>
          </p:spPr>
        </p:pic>
        <p:sp>
          <p:nvSpPr>
            <p:cNvPr id="3" name="TextBox 2"/>
            <p:cNvSpPr txBox="1"/>
            <p:nvPr/>
          </p:nvSpPr>
          <p:spPr>
            <a:xfrm>
              <a:off x="178755" y="4511510"/>
              <a:ext cx="1357838" cy="360040"/>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rPr>
                <a:t>1    2    3    4</a:t>
              </a:r>
            </a:p>
          </p:txBody>
        </p:sp>
      </p:grpSp>
      <p:sp>
        <p:nvSpPr>
          <p:cNvPr id="17" name="TextBox 16"/>
          <p:cNvSpPr txBox="1"/>
          <p:nvPr/>
        </p:nvSpPr>
        <p:spPr>
          <a:xfrm>
            <a:off x="3563888" y="3864699"/>
            <a:ext cx="2448272" cy="1736860"/>
          </a:xfrm>
          <a:prstGeom prst="rect">
            <a:avLst/>
          </a:prstGeom>
          <a:noFill/>
        </p:spPr>
        <p:txBody>
          <a:bodyPr vert="horz" wrap="square" lIns="0" tIns="0" rIns="0" bIns="0" rtlCol="0" anchor="ctr">
            <a:noAutofit/>
          </a:bodyPr>
          <a:lstStyle/>
          <a:p>
            <a:pPr algn="just"/>
            <a:r>
              <a:rPr lang="en-GB" sz="1400" dirty="0">
                <a:solidFill>
                  <a:schemeClr val="tx2"/>
                </a:solidFill>
                <a:latin typeface="+mj-lt"/>
              </a:rPr>
              <a:t>Dropdown menu with three choices: Add data, Help and About. </a:t>
            </a:r>
          </a:p>
        </p:txBody>
      </p:sp>
      <p:cxnSp>
        <p:nvCxnSpPr>
          <p:cNvPr id="19" name="Straight Connector 18"/>
          <p:cNvCxnSpPr>
            <a:endCxn id="14" idx="1"/>
          </p:cNvCxnSpPr>
          <p:nvPr/>
        </p:nvCxnSpPr>
        <p:spPr>
          <a:xfrm>
            <a:off x="911189" y="2155423"/>
            <a:ext cx="0" cy="2568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59052" y="2199826"/>
            <a:ext cx="2509111" cy="2533303"/>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stretch>
            <a:fillRect/>
          </a:stretch>
        </p:blipFill>
        <p:spPr>
          <a:xfrm>
            <a:off x="911189" y="4027368"/>
            <a:ext cx="2562849" cy="1393830"/>
          </a:xfrm>
          <a:prstGeom prst="rect">
            <a:avLst/>
          </a:prstGeom>
        </p:spPr>
      </p:pic>
    </p:spTree>
    <p:extLst>
      <p:ext uri="{BB962C8B-B14F-4D97-AF65-F5344CB8AC3E}">
        <p14:creationId xmlns:p14="http://schemas.microsoft.com/office/powerpoint/2010/main" val="6040664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Qlik</a:t>
            </a:r>
            <a:r>
              <a:rPr lang="en-GB" dirty="0"/>
              <a:t> </a:t>
            </a:r>
            <a:r>
              <a:rPr lang="en-GB" dirty="0" smtClean="0"/>
              <a:t>Sense</a:t>
            </a:r>
            <a:r>
              <a:rPr lang="en-GB" baseline="50000" dirty="0"/>
              <a:t>®</a:t>
            </a:r>
            <a:r>
              <a:rPr lang="en-GB" dirty="0" smtClean="0"/>
              <a:t> </a:t>
            </a:r>
            <a:r>
              <a:rPr lang="en-GB" dirty="0"/>
              <a:t>user interface</a:t>
            </a:r>
            <a:br>
              <a:rPr lang="en-GB" dirty="0"/>
            </a:br>
            <a:r>
              <a:rPr lang="en-GB" sz="2000" b="0" i="0" dirty="0" smtClean="0"/>
              <a:t>App overview</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51</a:t>
            </a:fld>
            <a:endParaRPr lang="en-GB" dirty="0"/>
          </a:p>
        </p:txBody>
      </p:sp>
      <p:sp>
        <p:nvSpPr>
          <p:cNvPr id="8" name="Date Placeholder 7"/>
          <p:cNvSpPr>
            <a:spLocks noGrp="1"/>
          </p:cNvSpPr>
          <p:nvPr>
            <p:ph type="dt" sz="half" idx="16"/>
          </p:nvPr>
        </p:nvSpPr>
        <p:spPr/>
        <p:txBody>
          <a:bodyPr/>
          <a:lstStyle/>
          <a:p>
            <a:r>
              <a:rPr lang="en-US" dirty="0"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grpSp>
        <p:nvGrpSpPr>
          <p:cNvPr id="5" name="Group 4"/>
          <p:cNvGrpSpPr/>
          <p:nvPr/>
        </p:nvGrpSpPr>
        <p:grpSpPr>
          <a:xfrm>
            <a:off x="507695" y="1897232"/>
            <a:ext cx="8047975" cy="1459760"/>
            <a:chOff x="117818" y="4511510"/>
            <a:chExt cx="8908364" cy="1736890"/>
          </a:xfrm>
        </p:grpSpPr>
        <p:pic>
          <p:nvPicPr>
            <p:cNvPr id="4" name="Picture 3"/>
            <p:cNvPicPr>
              <a:picLocks noChangeAspect="1"/>
            </p:cNvPicPr>
            <p:nvPr/>
          </p:nvPicPr>
          <p:blipFill rotWithShape="1">
            <a:blip r:embed="rId3"/>
            <a:srcRect l="257" t="276" r="-257" b="62161"/>
            <a:stretch/>
          </p:blipFill>
          <p:spPr>
            <a:xfrm>
              <a:off x="117818" y="4818718"/>
              <a:ext cx="8908364" cy="1429682"/>
            </a:xfrm>
            <a:prstGeom prst="rect">
              <a:avLst/>
            </a:prstGeom>
          </p:spPr>
        </p:pic>
        <p:sp>
          <p:nvSpPr>
            <p:cNvPr id="3" name="TextBox 2"/>
            <p:cNvSpPr txBox="1"/>
            <p:nvPr/>
          </p:nvSpPr>
          <p:spPr>
            <a:xfrm>
              <a:off x="178755" y="4511510"/>
              <a:ext cx="1357838" cy="360040"/>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rPr>
                <a:t>1    2    3    4</a:t>
              </a:r>
            </a:p>
          </p:txBody>
        </p:sp>
      </p:grpSp>
      <p:sp>
        <p:nvSpPr>
          <p:cNvPr id="17" name="TextBox 16"/>
          <p:cNvSpPr txBox="1"/>
          <p:nvPr/>
        </p:nvSpPr>
        <p:spPr>
          <a:xfrm>
            <a:off x="3753878" y="3726739"/>
            <a:ext cx="2448272" cy="1736860"/>
          </a:xfrm>
          <a:prstGeom prst="rect">
            <a:avLst/>
          </a:prstGeom>
          <a:noFill/>
        </p:spPr>
        <p:txBody>
          <a:bodyPr vert="horz" wrap="square" lIns="0" tIns="0" rIns="0" bIns="0" rtlCol="0" anchor="ctr">
            <a:noAutofit/>
          </a:bodyPr>
          <a:lstStyle/>
          <a:p>
            <a:pPr algn="just"/>
            <a:r>
              <a:rPr lang="en-GB" sz="1400" dirty="0">
                <a:solidFill>
                  <a:schemeClr val="tx2"/>
                </a:solidFill>
                <a:latin typeface="+mj-lt"/>
              </a:rPr>
              <a:t>Save button, also remember to  just Ctrl + S from time to time.</a:t>
            </a:r>
          </a:p>
        </p:txBody>
      </p:sp>
      <p:cxnSp>
        <p:nvCxnSpPr>
          <p:cNvPr id="19" name="Straight Connector 18"/>
          <p:cNvCxnSpPr>
            <a:endCxn id="11" idx="1"/>
          </p:cNvCxnSpPr>
          <p:nvPr/>
        </p:nvCxnSpPr>
        <p:spPr>
          <a:xfrm flipH="1">
            <a:off x="761859" y="2143677"/>
            <a:ext cx="414235" cy="2492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 idx="2"/>
          </p:cNvCxnSpPr>
          <p:nvPr/>
        </p:nvCxnSpPr>
        <p:spPr>
          <a:xfrm>
            <a:off x="1176095" y="2199826"/>
            <a:ext cx="2292068" cy="2533303"/>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a:fillRect/>
          </a:stretch>
        </p:blipFill>
        <p:spPr>
          <a:xfrm>
            <a:off x="761859" y="4425124"/>
            <a:ext cx="2802029" cy="422652"/>
          </a:xfrm>
          <a:prstGeom prst="rect">
            <a:avLst/>
          </a:prstGeom>
        </p:spPr>
      </p:pic>
    </p:spTree>
    <p:extLst>
      <p:ext uri="{BB962C8B-B14F-4D97-AF65-F5344CB8AC3E}">
        <p14:creationId xmlns:p14="http://schemas.microsoft.com/office/powerpoint/2010/main" val="17923405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Qlik</a:t>
            </a:r>
            <a:r>
              <a:rPr lang="en-GB" dirty="0"/>
              <a:t> </a:t>
            </a:r>
            <a:r>
              <a:rPr lang="en-GB" dirty="0" smtClean="0"/>
              <a:t>Sense</a:t>
            </a:r>
            <a:r>
              <a:rPr lang="en-GB" baseline="50000" dirty="0"/>
              <a:t>®</a:t>
            </a:r>
            <a:r>
              <a:rPr lang="en-GB" dirty="0" smtClean="0"/>
              <a:t> </a:t>
            </a:r>
            <a:r>
              <a:rPr lang="en-GB" dirty="0"/>
              <a:t>user interface</a:t>
            </a:r>
            <a:br>
              <a:rPr lang="en-GB" dirty="0"/>
            </a:br>
            <a:r>
              <a:rPr lang="en-GB" sz="2000" b="0" i="0" dirty="0" smtClean="0"/>
              <a:t>App overview</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52</a:t>
            </a:fld>
            <a:endParaRPr lang="en-GB" dirty="0"/>
          </a:p>
        </p:txBody>
      </p:sp>
      <p:sp>
        <p:nvSpPr>
          <p:cNvPr id="8" name="Date Placeholder 7"/>
          <p:cNvSpPr>
            <a:spLocks noGrp="1"/>
          </p:cNvSpPr>
          <p:nvPr>
            <p:ph type="dt" sz="half" idx="16"/>
          </p:nvPr>
        </p:nvSpPr>
        <p:spPr/>
        <p:txBody>
          <a:bodyPr/>
          <a:lstStyle/>
          <a:p>
            <a:r>
              <a:rPr lang="en-US" dirty="0"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grpSp>
        <p:nvGrpSpPr>
          <p:cNvPr id="5" name="Group 4"/>
          <p:cNvGrpSpPr/>
          <p:nvPr/>
        </p:nvGrpSpPr>
        <p:grpSpPr>
          <a:xfrm>
            <a:off x="507695" y="1897232"/>
            <a:ext cx="8047975" cy="1459760"/>
            <a:chOff x="117818" y="4511510"/>
            <a:chExt cx="8908364" cy="1736890"/>
          </a:xfrm>
        </p:grpSpPr>
        <p:pic>
          <p:nvPicPr>
            <p:cNvPr id="4" name="Picture 3"/>
            <p:cNvPicPr>
              <a:picLocks noChangeAspect="1"/>
            </p:cNvPicPr>
            <p:nvPr/>
          </p:nvPicPr>
          <p:blipFill rotWithShape="1">
            <a:blip r:embed="rId3"/>
            <a:srcRect l="257" t="276" r="-257" b="62161"/>
            <a:stretch/>
          </p:blipFill>
          <p:spPr>
            <a:xfrm>
              <a:off x="117818" y="4818718"/>
              <a:ext cx="8908364" cy="1429682"/>
            </a:xfrm>
            <a:prstGeom prst="rect">
              <a:avLst/>
            </a:prstGeom>
          </p:spPr>
        </p:pic>
        <p:sp>
          <p:nvSpPr>
            <p:cNvPr id="3" name="TextBox 2"/>
            <p:cNvSpPr txBox="1"/>
            <p:nvPr/>
          </p:nvSpPr>
          <p:spPr>
            <a:xfrm>
              <a:off x="178755" y="4511510"/>
              <a:ext cx="1357838" cy="360040"/>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rPr>
                <a:t>1    2    3    4</a:t>
              </a:r>
            </a:p>
          </p:txBody>
        </p:sp>
      </p:grpSp>
      <p:sp>
        <p:nvSpPr>
          <p:cNvPr id="17" name="TextBox 16"/>
          <p:cNvSpPr txBox="1"/>
          <p:nvPr/>
        </p:nvSpPr>
        <p:spPr>
          <a:xfrm>
            <a:off x="2051720" y="3346576"/>
            <a:ext cx="6120923" cy="615823"/>
          </a:xfrm>
          <a:prstGeom prst="rect">
            <a:avLst/>
          </a:prstGeom>
          <a:noFill/>
        </p:spPr>
        <p:txBody>
          <a:bodyPr vert="horz" wrap="square" lIns="0" tIns="0" rIns="0" bIns="0" rtlCol="0" anchor="ctr">
            <a:noAutofit/>
          </a:bodyPr>
          <a:lstStyle/>
          <a:p>
            <a:pPr algn="just"/>
            <a:r>
              <a:rPr lang="en-GB" sz="1400" dirty="0">
                <a:solidFill>
                  <a:schemeClr val="tx2"/>
                </a:solidFill>
                <a:latin typeface="+mj-lt"/>
              </a:rPr>
              <a:t>The three dots toggle the grey area, either collapsing or expanding it. </a:t>
            </a:r>
            <a:endParaRPr lang="en-GB" sz="1400" dirty="0" smtClean="0">
              <a:solidFill>
                <a:schemeClr val="tx2"/>
              </a:solidFill>
              <a:latin typeface="+mj-lt"/>
            </a:endParaRPr>
          </a:p>
          <a:p>
            <a:pPr algn="just"/>
            <a:r>
              <a:rPr lang="en-GB" sz="1400" dirty="0" smtClean="0">
                <a:solidFill>
                  <a:schemeClr val="tx2"/>
                </a:solidFill>
                <a:latin typeface="+mj-lt"/>
              </a:rPr>
              <a:t>“Show app information” </a:t>
            </a:r>
            <a:endParaRPr lang="en-GB" sz="1400" dirty="0">
              <a:solidFill>
                <a:schemeClr val="tx2"/>
              </a:solidFill>
              <a:latin typeface="+mj-lt"/>
            </a:endParaRPr>
          </a:p>
        </p:txBody>
      </p:sp>
      <p:cxnSp>
        <p:nvCxnSpPr>
          <p:cNvPr id="15" name="Straight Connector 14"/>
          <p:cNvCxnSpPr/>
          <p:nvPr/>
        </p:nvCxnSpPr>
        <p:spPr>
          <a:xfrm>
            <a:off x="1547664" y="2155423"/>
            <a:ext cx="432048" cy="14896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3323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Qlik</a:t>
            </a:r>
            <a:r>
              <a:rPr lang="en-GB" dirty="0"/>
              <a:t> </a:t>
            </a:r>
            <a:r>
              <a:rPr lang="en-GB" dirty="0" smtClean="0"/>
              <a:t>Sense</a:t>
            </a:r>
            <a:r>
              <a:rPr lang="en-GB" baseline="50000" dirty="0"/>
              <a:t>®</a:t>
            </a:r>
            <a:r>
              <a:rPr lang="en-GB" dirty="0" smtClean="0"/>
              <a:t> </a:t>
            </a:r>
            <a:r>
              <a:rPr lang="en-GB" dirty="0"/>
              <a:t>user interface</a:t>
            </a:r>
            <a:br>
              <a:rPr lang="en-GB" dirty="0"/>
            </a:br>
            <a:r>
              <a:rPr lang="en-GB" sz="2000" b="0" i="0" dirty="0" smtClean="0"/>
              <a:t>Data addition menu</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53</a:t>
            </a:fld>
            <a:endParaRPr lang="en-GB" dirty="0"/>
          </a:p>
        </p:txBody>
      </p:sp>
      <p:sp>
        <p:nvSpPr>
          <p:cNvPr id="8" name="Date Placeholder 7"/>
          <p:cNvSpPr>
            <a:spLocks noGrp="1"/>
          </p:cNvSpPr>
          <p:nvPr>
            <p:ph type="dt" sz="half" idx="16"/>
          </p:nvPr>
        </p:nvSpPr>
        <p:spPr/>
        <p:txBody>
          <a:bodyPr/>
          <a:lstStyle/>
          <a:p>
            <a:r>
              <a:rPr lang="en-US" dirty="0"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0" y="1600200"/>
            <a:ext cx="8077200" cy="4648200"/>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600" dirty="0" smtClean="0"/>
              <a:t>There are a variety of different options to import data into </a:t>
            </a:r>
            <a:r>
              <a:rPr lang="en-GB" sz="1600" dirty="0" err="1" smtClean="0"/>
              <a:t>Qlik</a:t>
            </a:r>
            <a:r>
              <a:rPr lang="en-GB" sz="1600" dirty="0" smtClean="0"/>
              <a:t> Sense</a:t>
            </a:r>
            <a:r>
              <a:rPr lang="en-GB" sz="1600" baseline="50000" dirty="0"/>
              <a:t>®</a:t>
            </a:r>
            <a:r>
              <a:rPr lang="en-GB" sz="1600" dirty="0" smtClean="0"/>
              <a:t>. It is possible to import data locally or from web services. </a:t>
            </a:r>
          </a:p>
          <a:p>
            <a:pPr marL="11430" indent="-285750">
              <a:spcAft>
                <a:spcPts val="600"/>
              </a:spcAft>
              <a:buFont typeface="Arial" panose="020B0604020202020204" pitchFamily="34" charset="0"/>
              <a:buChar char="•"/>
            </a:pPr>
            <a:r>
              <a:rPr lang="en-GB" sz="1600" dirty="0"/>
              <a:t>Text files (CSV or TSV files). </a:t>
            </a:r>
          </a:p>
          <a:p>
            <a:pPr marL="11430" indent="-285750">
              <a:spcAft>
                <a:spcPts val="600"/>
              </a:spcAft>
              <a:buFont typeface="Arial" panose="020B0604020202020204" pitchFamily="34" charset="0"/>
              <a:buChar char="•"/>
            </a:pPr>
            <a:r>
              <a:rPr lang="en-GB" sz="1600" dirty="0"/>
              <a:t>HTML tables. </a:t>
            </a:r>
          </a:p>
          <a:p>
            <a:pPr marL="11430" indent="-285750">
              <a:spcAft>
                <a:spcPts val="600"/>
              </a:spcAft>
              <a:buFont typeface="Arial" panose="020B0604020202020204" pitchFamily="34" charset="0"/>
              <a:buChar char="•"/>
            </a:pPr>
            <a:r>
              <a:rPr lang="en-GB" sz="1600" dirty="0"/>
              <a:t>Excel files</a:t>
            </a:r>
          </a:p>
          <a:p>
            <a:pPr marL="11430" indent="-285750">
              <a:spcAft>
                <a:spcPts val="600"/>
              </a:spcAft>
              <a:buFont typeface="Arial" panose="020B0604020202020204" pitchFamily="34" charset="0"/>
              <a:buChar char="•"/>
            </a:pPr>
            <a:r>
              <a:rPr lang="en-GB" sz="1600" dirty="0"/>
              <a:t>XML files. </a:t>
            </a:r>
          </a:p>
          <a:p>
            <a:pPr marL="11430" indent="-285750">
              <a:spcAft>
                <a:spcPts val="600"/>
              </a:spcAft>
              <a:buFont typeface="Arial" panose="020B0604020202020204" pitchFamily="34" charset="0"/>
              <a:buChar char="•"/>
            </a:pPr>
            <a:r>
              <a:rPr lang="en-GB" sz="1600" dirty="0" err="1"/>
              <a:t>Qlik</a:t>
            </a:r>
            <a:r>
              <a:rPr lang="en-GB" sz="1600" dirty="0"/>
              <a:t> native QVD and </a:t>
            </a:r>
            <a:r>
              <a:rPr lang="en-GB" sz="1600" dirty="0" smtClean="0"/>
              <a:t>QVX </a:t>
            </a:r>
            <a:r>
              <a:rPr lang="en-GB" sz="1600" dirty="0"/>
              <a:t>files. </a:t>
            </a:r>
          </a:p>
        </p:txBody>
      </p:sp>
      <p:pic>
        <p:nvPicPr>
          <p:cNvPr id="3" name="Picture 2"/>
          <p:cNvPicPr>
            <a:picLocks noChangeAspect="1"/>
          </p:cNvPicPr>
          <p:nvPr/>
        </p:nvPicPr>
        <p:blipFill>
          <a:blip r:embed="rId3"/>
          <a:stretch>
            <a:fillRect/>
          </a:stretch>
        </p:blipFill>
        <p:spPr>
          <a:xfrm>
            <a:off x="3851920" y="2348880"/>
            <a:ext cx="4698774" cy="3539283"/>
          </a:xfrm>
          <a:prstGeom prst="rect">
            <a:avLst/>
          </a:prstGeom>
        </p:spPr>
      </p:pic>
      <p:pic>
        <p:nvPicPr>
          <p:cNvPr id="5" name="Picture 4"/>
          <p:cNvPicPr>
            <a:picLocks noChangeAspect="1"/>
          </p:cNvPicPr>
          <p:nvPr/>
        </p:nvPicPr>
        <p:blipFill>
          <a:blip r:embed="rId4"/>
          <a:stretch>
            <a:fillRect/>
          </a:stretch>
        </p:blipFill>
        <p:spPr>
          <a:xfrm>
            <a:off x="572633" y="4118521"/>
            <a:ext cx="3154123" cy="1849937"/>
          </a:xfrm>
          <a:prstGeom prst="rect">
            <a:avLst/>
          </a:prstGeom>
        </p:spPr>
      </p:pic>
      <p:sp>
        <p:nvSpPr>
          <p:cNvPr id="12" name="Oval 11"/>
          <p:cNvSpPr/>
          <p:nvPr/>
        </p:nvSpPr>
        <p:spPr bwMode="ltGray">
          <a:xfrm>
            <a:off x="641565" y="4438642"/>
            <a:ext cx="1551095" cy="15298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C000"/>
              </a:solidFill>
              <a:latin typeface="Georgia" pitchFamily="18" charset="0"/>
            </a:endParaRPr>
          </a:p>
        </p:txBody>
      </p:sp>
    </p:spTree>
    <p:extLst>
      <p:ext uri="{BB962C8B-B14F-4D97-AF65-F5344CB8AC3E}">
        <p14:creationId xmlns:p14="http://schemas.microsoft.com/office/powerpoint/2010/main" val="10766848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Qlik</a:t>
            </a:r>
            <a:r>
              <a:rPr lang="en-GB" dirty="0"/>
              <a:t> </a:t>
            </a:r>
            <a:r>
              <a:rPr lang="en-GB" dirty="0" smtClean="0"/>
              <a:t>Sense</a:t>
            </a:r>
            <a:r>
              <a:rPr lang="en-GB" baseline="50000" dirty="0"/>
              <a:t>®</a:t>
            </a:r>
            <a:r>
              <a:rPr lang="en-GB" dirty="0" smtClean="0"/>
              <a:t> </a:t>
            </a:r>
            <a:r>
              <a:rPr lang="en-GB" dirty="0"/>
              <a:t>user interface</a:t>
            </a:r>
            <a:br>
              <a:rPr lang="en-GB" dirty="0"/>
            </a:br>
            <a:r>
              <a:rPr lang="en-GB" sz="2000" b="0" i="0" dirty="0" smtClean="0"/>
              <a:t>Data addition menu</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54</a:t>
            </a:fld>
            <a:endParaRPr lang="en-GB" dirty="0"/>
          </a:p>
        </p:txBody>
      </p:sp>
      <p:sp>
        <p:nvSpPr>
          <p:cNvPr id="8" name="Date Placeholder 7"/>
          <p:cNvSpPr>
            <a:spLocks noGrp="1"/>
          </p:cNvSpPr>
          <p:nvPr>
            <p:ph type="dt" sz="half" idx="16"/>
          </p:nvPr>
        </p:nvSpPr>
        <p:spPr/>
        <p:txBody>
          <a:bodyPr/>
          <a:lstStyle/>
          <a:p>
            <a:r>
              <a:rPr lang="en-US" dirty="0"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0" y="1600200"/>
            <a:ext cx="8077200" cy="4648200"/>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600" dirty="0" smtClean="0"/>
              <a:t>Data can also be uploaded using the data load editor, writing scripts.</a:t>
            </a:r>
          </a:p>
        </p:txBody>
      </p:sp>
      <p:pic>
        <p:nvPicPr>
          <p:cNvPr id="6" name="Picture 5"/>
          <p:cNvPicPr>
            <a:picLocks noChangeAspect="1"/>
          </p:cNvPicPr>
          <p:nvPr/>
        </p:nvPicPr>
        <p:blipFill>
          <a:blip r:embed="rId3"/>
          <a:stretch>
            <a:fillRect/>
          </a:stretch>
        </p:blipFill>
        <p:spPr>
          <a:xfrm>
            <a:off x="2164374" y="1912221"/>
            <a:ext cx="6412480" cy="3913634"/>
          </a:xfrm>
          <a:prstGeom prst="rect">
            <a:avLst/>
          </a:prstGeom>
        </p:spPr>
      </p:pic>
      <p:grpSp>
        <p:nvGrpSpPr>
          <p:cNvPr id="13" name="Group 12"/>
          <p:cNvGrpSpPr/>
          <p:nvPr/>
        </p:nvGrpSpPr>
        <p:grpSpPr>
          <a:xfrm>
            <a:off x="572633" y="4118521"/>
            <a:ext cx="3154123" cy="1849937"/>
            <a:chOff x="572633" y="4118521"/>
            <a:chExt cx="3154123" cy="1849937"/>
          </a:xfrm>
        </p:grpSpPr>
        <p:pic>
          <p:nvPicPr>
            <p:cNvPr id="5" name="Picture 4"/>
            <p:cNvPicPr>
              <a:picLocks noChangeAspect="1"/>
            </p:cNvPicPr>
            <p:nvPr/>
          </p:nvPicPr>
          <p:blipFill>
            <a:blip r:embed="rId4"/>
            <a:stretch>
              <a:fillRect/>
            </a:stretch>
          </p:blipFill>
          <p:spPr>
            <a:xfrm>
              <a:off x="572633" y="4118521"/>
              <a:ext cx="3154123" cy="1849937"/>
            </a:xfrm>
            <a:prstGeom prst="rect">
              <a:avLst/>
            </a:prstGeom>
          </p:spPr>
        </p:pic>
        <p:sp>
          <p:nvSpPr>
            <p:cNvPr id="12" name="Oval 11"/>
            <p:cNvSpPr/>
            <p:nvPr/>
          </p:nvSpPr>
          <p:spPr bwMode="ltGray">
            <a:xfrm>
              <a:off x="2084801" y="4438642"/>
              <a:ext cx="1551095" cy="15298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C000"/>
                </a:solidFill>
                <a:latin typeface="Georgia" pitchFamily="18" charset="0"/>
              </a:endParaRPr>
            </a:p>
          </p:txBody>
        </p:sp>
      </p:grpSp>
    </p:spTree>
    <p:extLst>
      <p:ext uri="{BB962C8B-B14F-4D97-AF65-F5344CB8AC3E}">
        <p14:creationId xmlns:p14="http://schemas.microsoft.com/office/powerpoint/2010/main" val="34530356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Qlik</a:t>
            </a:r>
            <a:r>
              <a:rPr lang="en-GB" dirty="0"/>
              <a:t> </a:t>
            </a:r>
            <a:r>
              <a:rPr lang="en-GB" dirty="0" smtClean="0"/>
              <a:t>Sense</a:t>
            </a:r>
            <a:r>
              <a:rPr lang="en-GB" baseline="50000" dirty="0"/>
              <a:t>®</a:t>
            </a:r>
            <a:r>
              <a:rPr lang="en-GB" dirty="0" smtClean="0"/>
              <a:t> </a:t>
            </a:r>
            <a:r>
              <a:rPr lang="en-GB" dirty="0"/>
              <a:t>user interface</a:t>
            </a:r>
            <a:br>
              <a:rPr lang="en-GB" dirty="0"/>
            </a:br>
            <a:r>
              <a:rPr lang="en-GB" sz="2000" b="0" i="0" dirty="0" smtClean="0"/>
              <a:t>Data preparation menu</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55</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0" y="1600200"/>
            <a:ext cx="8077200" cy="4648200"/>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600" dirty="0" smtClean="0"/>
              <a:t>From this menu we prepare the data we import to our app.</a:t>
            </a:r>
            <a:endParaRPr lang="en-GB" sz="1600" dirty="0"/>
          </a:p>
          <a:p>
            <a:pPr marL="285750" indent="-285750">
              <a:spcAft>
                <a:spcPts val="600"/>
              </a:spcAft>
              <a:buFont typeface="Arial" panose="020B0604020202020204" pitchFamily="34" charset="0"/>
              <a:buChar char="•"/>
            </a:pPr>
            <a:r>
              <a:rPr lang="en-GB" sz="1600" dirty="0" smtClean="0"/>
              <a:t>We can select the columns we need and remove the rest for faster data loading and interaction times</a:t>
            </a:r>
            <a:r>
              <a:rPr lang="en-GB" sz="1600" dirty="0"/>
              <a:t>;</a:t>
            </a:r>
          </a:p>
          <a:p>
            <a:pPr marL="285750" indent="-285750">
              <a:spcAft>
                <a:spcPts val="600"/>
              </a:spcAft>
              <a:buFont typeface="Arial" panose="020B0604020202020204" pitchFamily="34" charset="0"/>
              <a:buChar char="•"/>
            </a:pPr>
            <a:r>
              <a:rPr lang="en-GB" sz="1600" dirty="0" smtClean="0"/>
              <a:t>We can rename the columns</a:t>
            </a:r>
            <a:r>
              <a:rPr lang="en-GB" sz="1600" dirty="0"/>
              <a:t> </a:t>
            </a:r>
            <a:r>
              <a:rPr lang="en-GB" sz="1600" dirty="0" smtClean="0"/>
              <a:t>to more readable or useful labels;</a:t>
            </a:r>
          </a:p>
          <a:p>
            <a:pPr marL="285750" indent="-285750">
              <a:spcAft>
                <a:spcPts val="600"/>
              </a:spcAft>
              <a:buFont typeface="Arial" panose="020B0604020202020204" pitchFamily="34" charset="0"/>
              <a:buChar char="•"/>
            </a:pPr>
            <a:r>
              <a:rPr lang="en-GB" sz="1600" dirty="0" smtClean="0"/>
              <a:t>Finally we can determine the types of the fields imported</a:t>
            </a:r>
            <a:r>
              <a:rPr lang="en-GB" sz="1600" dirty="0"/>
              <a:t> </a:t>
            </a:r>
            <a:r>
              <a:rPr lang="en-GB" sz="1600" dirty="0" smtClean="0"/>
              <a:t>for optimal analysis.</a:t>
            </a:r>
            <a:endParaRPr lang="en-GB" sz="1600" dirty="0"/>
          </a:p>
        </p:txBody>
      </p:sp>
      <p:pic>
        <p:nvPicPr>
          <p:cNvPr id="3" name="Picture 2"/>
          <p:cNvPicPr>
            <a:picLocks noChangeAspect="1"/>
          </p:cNvPicPr>
          <p:nvPr/>
        </p:nvPicPr>
        <p:blipFill>
          <a:blip r:embed="rId3"/>
          <a:stretch>
            <a:fillRect/>
          </a:stretch>
        </p:blipFill>
        <p:spPr>
          <a:xfrm>
            <a:off x="1725845" y="3212976"/>
            <a:ext cx="5692309" cy="2847665"/>
          </a:xfrm>
          <a:prstGeom prst="rect">
            <a:avLst/>
          </a:prstGeom>
        </p:spPr>
      </p:pic>
    </p:spTree>
    <p:extLst>
      <p:ext uri="{BB962C8B-B14F-4D97-AF65-F5344CB8AC3E}">
        <p14:creationId xmlns:p14="http://schemas.microsoft.com/office/powerpoint/2010/main" val="2247462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Qlik</a:t>
            </a:r>
            <a:r>
              <a:rPr lang="en-GB" dirty="0"/>
              <a:t> </a:t>
            </a:r>
            <a:r>
              <a:rPr lang="en-GB" dirty="0" smtClean="0"/>
              <a:t>Sense</a:t>
            </a:r>
            <a:r>
              <a:rPr lang="en-GB" baseline="50000" dirty="0"/>
              <a:t>®</a:t>
            </a:r>
            <a:r>
              <a:rPr lang="en-GB" dirty="0" smtClean="0"/>
              <a:t> </a:t>
            </a:r>
            <a:r>
              <a:rPr lang="en-GB" dirty="0"/>
              <a:t>user interface</a:t>
            </a:r>
            <a:br>
              <a:rPr lang="en-GB" dirty="0"/>
            </a:br>
            <a:r>
              <a:rPr lang="en-GB" sz="2000" b="0" i="0" dirty="0" smtClean="0"/>
              <a:t>App overview</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56</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0" y="1600200"/>
            <a:ext cx="8077200" cy="4648200"/>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600" dirty="0" smtClean="0"/>
              <a:t>In the app overview, we can view and edit the contents of our app. These include the sheets, the bookmarks and the stories.</a:t>
            </a:r>
            <a:endParaRPr lang="en-GB" sz="1800" dirty="0" smtClean="0"/>
          </a:p>
        </p:txBody>
      </p:sp>
      <p:pic>
        <p:nvPicPr>
          <p:cNvPr id="4" name="Picture 3"/>
          <p:cNvPicPr>
            <a:picLocks noChangeAspect="1"/>
          </p:cNvPicPr>
          <p:nvPr/>
        </p:nvPicPr>
        <p:blipFill>
          <a:blip r:embed="rId3"/>
          <a:stretch>
            <a:fillRect/>
          </a:stretch>
        </p:blipFill>
        <p:spPr>
          <a:xfrm>
            <a:off x="1121663" y="2348880"/>
            <a:ext cx="6900674" cy="3592674"/>
          </a:xfrm>
          <a:prstGeom prst="rect">
            <a:avLst/>
          </a:prstGeom>
        </p:spPr>
      </p:pic>
      <p:sp>
        <p:nvSpPr>
          <p:cNvPr id="11" name="Oval 10"/>
          <p:cNvSpPr/>
          <p:nvPr/>
        </p:nvSpPr>
        <p:spPr bwMode="ltGray">
          <a:xfrm>
            <a:off x="827584" y="3380309"/>
            <a:ext cx="2376264" cy="15298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C000"/>
              </a:solidFill>
              <a:latin typeface="Georgia" pitchFamily="18" charset="0"/>
            </a:endParaRPr>
          </a:p>
        </p:txBody>
      </p:sp>
      <p:sp>
        <p:nvSpPr>
          <p:cNvPr id="3" name="TextBox 2"/>
          <p:cNvSpPr txBox="1"/>
          <p:nvPr/>
        </p:nvSpPr>
        <p:spPr>
          <a:xfrm>
            <a:off x="3239852" y="3924300"/>
            <a:ext cx="2664296" cy="504056"/>
          </a:xfrm>
          <a:prstGeom prst="rect">
            <a:avLst/>
          </a:prstGeom>
          <a:noFill/>
        </p:spPr>
        <p:txBody>
          <a:bodyPr vert="horz" wrap="square" lIns="0" tIns="0" rIns="0" bIns="0" rtlCol="0">
            <a:noAutofit/>
          </a:bodyPr>
          <a:lstStyle/>
          <a:p>
            <a:pPr indent="-274320">
              <a:spcAft>
                <a:spcPts val="900"/>
              </a:spcAft>
            </a:pPr>
            <a:r>
              <a:rPr lang="en-GB" sz="1200" dirty="0" smtClean="0">
                <a:solidFill>
                  <a:schemeClr val="accent1"/>
                </a:solidFill>
                <a:latin typeface="Georgia" pitchFamily="18" charset="0"/>
              </a:rPr>
              <a:t>Overview of all sheets in the same app</a:t>
            </a:r>
          </a:p>
        </p:txBody>
      </p:sp>
    </p:spTree>
    <p:extLst>
      <p:ext uri="{BB962C8B-B14F-4D97-AF65-F5344CB8AC3E}">
        <p14:creationId xmlns:p14="http://schemas.microsoft.com/office/powerpoint/2010/main" val="8228753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Qlik</a:t>
            </a:r>
            <a:r>
              <a:rPr lang="en-GB" dirty="0"/>
              <a:t> </a:t>
            </a:r>
            <a:r>
              <a:rPr lang="en-GB" dirty="0" smtClean="0"/>
              <a:t>Sense</a:t>
            </a:r>
            <a:r>
              <a:rPr lang="en-GB" baseline="50000" dirty="0"/>
              <a:t>®</a:t>
            </a:r>
            <a:r>
              <a:rPr lang="en-GB" dirty="0" smtClean="0"/>
              <a:t> </a:t>
            </a:r>
            <a:r>
              <a:rPr lang="en-GB" dirty="0"/>
              <a:t>user interface</a:t>
            </a:r>
            <a:br>
              <a:rPr lang="en-GB" dirty="0"/>
            </a:br>
            <a:r>
              <a:rPr lang="en-GB" sz="2000" b="0" i="0" dirty="0" smtClean="0"/>
              <a:t>Sheet edit interface</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57</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0" y="1600200"/>
            <a:ext cx="8077200" cy="4648200"/>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600" dirty="0" smtClean="0"/>
              <a:t>This is where the main work is carried out, that is creating your app’s sheets.</a:t>
            </a:r>
          </a:p>
          <a:p>
            <a:pPr marL="342900" indent="-342900">
              <a:spcAft>
                <a:spcPts val="600"/>
              </a:spcAft>
              <a:buFont typeface="+mj-lt"/>
              <a:buAutoNum type="arabicPeriod"/>
            </a:pPr>
            <a:r>
              <a:rPr lang="en-GB" sz="1600" dirty="0" smtClean="0"/>
              <a:t>Here you access your Stories, Bookmarks and Sheets, and switch between sheet views;</a:t>
            </a:r>
          </a:p>
          <a:p>
            <a:pPr marL="342900" indent="-342900">
              <a:spcAft>
                <a:spcPts val="600"/>
              </a:spcAft>
              <a:buFont typeface="+mj-lt"/>
              <a:buAutoNum type="arabicPeriod"/>
            </a:pPr>
            <a:r>
              <a:rPr lang="en-GB" sz="1600" dirty="0" smtClean="0"/>
              <a:t>Here you find your Charts, Custom Items, Master items, fields and variables;</a:t>
            </a:r>
          </a:p>
          <a:p>
            <a:pPr marL="342900" indent="-342900">
              <a:spcAft>
                <a:spcPts val="600"/>
              </a:spcAft>
              <a:buFont typeface="+mj-lt"/>
              <a:buAutoNum type="arabicPeriod"/>
            </a:pPr>
            <a:r>
              <a:rPr lang="en-GB" sz="1600" dirty="0" smtClean="0"/>
              <a:t>From here you find and edit the properties of the currently selected chart.</a:t>
            </a:r>
          </a:p>
          <a:p>
            <a:pPr marL="342900" indent="-342900">
              <a:spcAft>
                <a:spcPts val="600"/>
              </a:spcAft>
              <a:buFont typeface="+mj-lt"/>
              <a:buAutoNum type="arabicPeriod"/>
            </a:pPr>
            <a:r>
              <a:rPr lang="en-GB" sz="1600" dirty="0" smtClean="0"/>
              <a:t>Cut, copy, duplicate delete, undo and redo.</a:t>
            </a:r>
            <a:endParaRPr lang="en-GB" sz="1600" dirty="0"/>
          </a:p>
        </p:txBody>
      </p:sp>
      <p:pic>
        <p:nvPicPr>
          <p:cNvPr id="4" name="Picture 3"/>
          <p:cNvPicPr>
            <a:picLocks noChangeAspect="1"/>
          </p:cNvPicPr>
          <p:nvPr/>
        </p:nvPicPr>
        <p:blipFill>
          <a:blip r:embed="rId3"/>
          <a:stretch>
            <a:fillRect/>
          </a:stretch>
        </p:blipFill>
        <p:spPr>
          <a:xfrm>
            <a:off x="1697484" y="3284984"/>
            <a:ext cx="5871196" cy="3001515"/>
          </a:xfrm>
          <a:prstGeom prst="rect">
            <a:avLst/>
          </a:prstGeom>
        </p:spPr>
      </p:pic>
      <p:sp>
        <p:nvSpPr>
          <p:cNvPr id="5" name="TextBox 4"/>
          <p:cNvSpPr txBox="1"/>
          <p:nvPr/>
        </p:nvSpPr>
        <p:spPr>
          <a:xfrm>
            <a:off x="5226299" y="3212976"/>
            <a:ext cx="144016" cy="288032"/>
          </a:xfrm>
          <a:prstGeom prst="rect">
            <a:avLst/>
          </a:prstGeom>
          <a:noFill/>
        </p:spPr>
        <p:txBody>
          <a:bodyPr vert="horz" wrap="square" lIns="0" tIns="0" rIns="0" bIns="0" rtlCol="0">
            <a:noAutofit/>
          </a:bodyPr>
          <a:lstStyle/>
          <a:p>
            <a:pPr indent="-274320">
              <a:spcAft>
                <a:spcPts val="900"/>
              </a:spcAft>
            </a:pPr>
            <a:r>
              <a:rPr lang="en-GB" sz="2000" dirty="0" smtClean="0">
                <a:solidFill>
                  <a:schemeClr val="accent1"/>
                </a:solidFill>
                <a:latin typeface="Georgia" pitchFamily="18" charset="0"/>
              </a:rPr>
              <a:t>1</a:t>
            </a:r>
            <a:endParaRPr lang="en-GB" sz="2400" dirty="0" smtClean="0">
              <a:solidFill>
                <a:schemeClr val="accent1"/>
              </a:solidFill>
              <a:latin typeface="Georgia" pitchFamily="18" charset="0"/>
            </a:endParaRPr>
          </a:p>
        </p:txBody>
      </p:sp>
      <p:sp>
        <p:nvSpPr>
          <p:cNvPr id="11" name="TextBox 10"/>
          <p:cNvSpPr txBox="1"/>
          <p:nvPr/>
        </p:nvSpPr>
        <p:spPr>
          <a:xfrm>
            <a:off x="1691680" y="4077072"/>
            <a:ext cx="144016" cy="288032"/>
          </a:xfrm>
          <a:prstGeom prst="rect">
            <a:avLst/>
          </a:prstGeom>
          <a:noFill/>
        </p:spPr>
        <p:txBody>
          <a:bodyPr vert="horz" wrap="square" lIns="0" tIns="0" rIns="0" bIns="0" rtlCol="0">
            <a:noAutofit/>
          </a:bodyPr>
          <a:lstStyle/>
          <a:p>
            <a:pPr indent="-274320">
              <a:spcAft>
                <a:spcPts val="900"/>
              </a:spcAft>
            </a:pPr>
            <a:r>
              <a:rPr lang="en-GB" sz="2400" dirty="0" smtClean="0">
                <a:solidFill>
                  <a:schemeClr val="accent1"/>
                </a:solidFill>
                <a:latin typeface="Georgia" pitchFamily="18" charset="0"/>
              </a:rPr>
              <a:t>2</a:t>
            </a:r>
            <a:endParaRPr lang="en-GB" sz="2800" dirty="0" smtClean="0">
              <a:solidFill>
                <a:schemeClr val="accent1"/>
              </a:solidFill>
              <a:latin typeface="Georgia" pitchFamily="18" charset="0"/>
            </a:endParaRPr>
          </a:p>
        </p:txBody>
      </p:sp>
      <p:sp>
        <p:nvSpPr>
          <p:cNvPr id="12" name="TextBox 11"/>
          <p:cNvSpPr txBox="1"/>
          <p:nvPr/>
        </p:nvSpPr>
        <p:spPr>
          <a:xfrm>
            <a:off x="6377472" y="3465324"/>
            <a:ext cx="144016" cy="288032"/>
          </a:xfrm>
          <a:prstGeom prst="rect">
            <a:avLst/>
          </a:prstGeom>
          <a:noFill/>
        </p:spPr>
        <p:txBody>
          <a:bodyPr vert="horz" wrap="square" lIns="0" tIns="0" rIns="0" bIns="0" rtlCol="0">
            <a:noAutofit/>
          </a:bodyPr>
          <a:lstStyle/>
          <a:p>
            <a:pPr indent="-274320">
              <a:spcAft>
                <a:spcPts val="900"/>
              </a:spcAft>
            </a:pPr>
            <a:r>
              <a:rPr lang="en-GB" sz="2000" dirty="0" smtClean="0">
                <a:solidFill>
                  <a:schemeClr val="accent1"/>
                </a:solidFill>
                <a:latin typeface="Georgia" pitchFamily="18" charset="0"/>
              </a:rPr>
              <a:t>3</a:t>
            </a:r>
            <a:endParaRPr lang="en-GB" sz="2400" dirty="0" smtClean="0">
              <a:solidFill>
                <a:schemeClr val="accent1"/>
              </a:solidFill>
              <a:latin typeface="Georgia" pitchFamily="18" charset="0"/>
            </a:endParaRPr>
          </a:p>
        </p:txBody>
      </p:sp>
      <p:sp>
        <p:nvSpPr>
          <p:cNvPr id="13" name="TextBox 12"/>
          <p:cNvSpPr txBox="1"/>
          <p:nvPr/>
        </p:nvSpPr>
        <p:spPr>
          <a:xfrm>
            <a:off x="5330280" y="5979418"/>
            <a:ext cx="144016" cy="288032"/>
          </a:xfrm>
          <a:prstGeom prst="rect">
            <a:avLst/>
          </a:prstGeom>
          <a:noFill/>
        </p:spPr>
        <p:txBody>
          <a:bodyPr vert="horz" wrap="square" lIns="0" tIns="0" rIns="0" bIns="0" rtlCol="0">
            <a:noAutofit/>
          </a:bodyPr>
          <a:lstStyle/>
          <a:p>
            <a:pPr indent="-274320">
              <a:spcAft>
                <a:spcPts val="900"/>
              </a:spcAft>
            </a:pPr>
            <a:r>
              <a:rPr lang="en-GB" sz="2000" dirty="0" smtClean="0">
                <a:solidFill>
                  <a:schemeClr val="accent1"/>
                </a:solidFill>
                <a:latin typeface="Georgia" pitchFamily="18" charset="0"/>
              </a:rPr>
              <a:t>4</a:t>
            </a:r>
            <a:endParaRPr lang="en-GB" sz="2400" dirty="0" smtClean="0">
              <a:solidFill>
                <a:schemeClr val="accent1"/>
              </a:solidFill>
              <a:latin typeface="Georgia" pitchFamily="18" charset="0"/>
            </a:endParaRPr>
          </a:p>
        </p:txBody>
      </p:sp>
    </p:spTree>
    <p:extLst>
      <p:ext uri="{BB962C8B-B14F-4D97-AF65-F5344CB8AC3E}">
        <p14:creationId xmlns:p14="http://schemas.microsoft.com/office/powerpoint/2010/main" val="12032102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buClr>
                <a:schemeClr val="bg1"/>
              </a:buClr>
            </a:pPr>
            <a:r>
              <a:rPr lang="en-GB" dirty="0"/>
              <a:t>Hands </a:t>
            </a:r>
            <a:r>
              <a:rPr lang="en-GB" dirty="0" smtClean="0"/>
              <a:t>on exercise </a:t>
            </a:r>
            <a:br>
              <a:rPr lang="en-GB" dirty="0" smtClean="0"/>
            </a:br>
            <a:r>
              <a:rPr lang="en-GB" sz="2800" b="0" i="0" dirty="0" smtClean="0"/>
              <a:t>Visualising </a:t>
            </a:r>
            <a:r>
              <a:rPr lang="en-GB" sz="2800" b="0" i="0" dirty="0"/>
              <a:t>CORDIS Data</a:t>
            </a:r>
            <a:endParaRPr lang="en-GB" b="0" i="0" dirty="0"/>
          </a:p>
        </p:txBody>
      </p:sp>
      <p:sp>
        <p:nvSpPr>
          <p:cNvPr id="8" name="Slide Number Placeholder 7"/>
          <p:cNvSpPr>
            <a:spLocks noGrp="1"/>
          </p:cNvSpPr>
          <p:nvPr>
            <p:ph type="sldNum" sz="quarter" idx="12"/>
          </p:nvPr>
        </p:nvSpPr>
        <p:spPr/>
        <p:txBody>
          <a:bodyPr/>
          <a:lstStyle/>
          <a:p>
            <a:fld id="{73DE2538-1682-4691-9D76-BD63A21848D4}" type="slidenum">
              <a:rPr lang="en-GB" smtClean="0"/>
              <a:pPr/>
              <a:t>58</a:t>
            </a:fld>
            <a:endParaRPr lang="en-GB" dirty="0"/>
          </a:p>
        </p:txBody>
      </p:sp>
      <p:sp>
        <p:nvSpPr>
          <p:cNvPr id="9" name="Date Placeholder 8"/>
          <p:cNvSpPr>
            <a:spLocks noGrp="1"/>
          </p:cNvSpPr>
          <p:nvPr>
            <p:ph type="dt" sz="half" idx="10"/>
          </p:nvPr>
        </p:nvSpPr>
        <p:spPr/>
        <p:txBody>
          <a:bodyPr/>
          <a:lstStyle/>
          <a:p>
            <a:r>
              <a:rPr lang="en-US" smtClean="0"/>
              <a:t>January 2017</a:t>
            </a:r>
            <a:endParaRPr lang="en-GB" dirty="0"/>
          </a:p>
        </p:txBody>
      </p:sp>
      <p:sp>
        <p:nvSpPr>
          <p:cNvPr id="10" name="Footer Placeholder 9"/>
          <p:cNvSpPr>
            <a:spLocks noGrp="1"/>
          </p:cNvSpPr>
          <p:nvPr>
            <p:ph type="ftr" sz="quarter" idx="11"/>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6" name="Freeform 4919"/>
          <p:cNvSpPr>
            <a:spLocks noEditPoints="1"/>
          </p:cNvSpPr>
          <p:nvPr/>
        </p:nvSpPr>
        <p:spPr bwMode="auto">
          <a:xfrm>
            <a:off x="3419872" y="2636912"/>
            <a:ext cx="1900662" cy="2391812"/>
          </a:xfrm>
          <a:custGeom>
            <a:avLst/>
            <a:gdLst>
              <a:gd name="T0" fmla="*/ 150 w 248"/>
              <a:gd name="T1" fmla="*/ 30 h 390"/>
              <a:gd name="T2" fmla="*/ 160 w 248"/>
              <a:gd name="T3" fmla="*/ 12 h 390"/>
              <a:gd name="T4" fmla="*/ 178 w 248"/>
              <a:gd name="T5" fmla="*/ 2 h 390"/>
              <a:gd name="T6" fmla="*/ 192 w 248"/>
              <a:gd name="T7" fmla="*/ 2 h 390"/>
              <a:gd name="T8" fmla="*/ 212 w 248"/>
              <a:gd name="T9" fmla="*/ 12 h 390"/>
              <a:gd name="T10" fmla="*/ 222 w 248"/>
              <a:gd name="T11" fmla="*/ 30 h 390"/>
              <a:gd name="T12" fmla="*/ 222 w 248"/>
              <a:gd name="T13" fmla="*/ 44 h 390"/>
              <a:gd name="T14" fmla="*/ 212 w 248"/>
              <a:gd name="T15" fmla="*/ 64 h 390"/>
              <a:gd name="T16" fmla="*/ 192 w 248"/>
              <a:gd name="T17" fmla="*/ 74 h 390"/>
              <a:gd name="T18" fmla="*/ 178 w 248"/>
              <a:gd name="T19" fmla="*/ 74 h 390"/>
              <a:gd name="T20" fmla="*/ 160 w 248"/>
              <a:gd name="T21" fmla="*/ 64 h 390"/>
              <a:gd name="T22" fmla="*/ 150 w 248"/>
              <a:gd name="T23" fmla="*/ 44 h 390"/>
              <a:gd name="T24" fmla="*/ 248 w 248"/>
              <a:gd name="T25" fmla="*/ 120 h 390"/>
              <a:gd name="T26" fmla="*/ 242 w 248"/>
              <a:gd name="T27" fmla="*/ 100 h 390"/>
              <a:gd name="T28" fmla="*/ 232 w 248"/>
              <a:gd name="T29" fmla="*/ 90 h 390"/>
              <a:gd name="T30" fmla="*/ 210 w 248"/>
              <a:gd name="T31" fmla="*/ 84 h 390"/>
              <a:gd name="T32" fmla="*/ 194 w 248"/>
              <a:gd name="T33" fmla="*/ 88 h 390"/>
              <a:gd name="T34" fmla="*/ 182 w 248"/>
              <a:gd name="T35" fmla="*/ 98 h 390"/>
              <a:gd name="T36" fmla="*/ 182 w 248"/>
              <a:gd name="T37" fmla="*/ 98 h 390"/>
              <a:gd name="T38" fmla="*/ 84 w 248"/>
              <a:gd name="T39" fmla="*/ 156 h 390"/>
              <a:gd name="T40" fmla="*/ 74 w 248"/>
              <a:gd name="T41" fmla="*/ 160 h 390"/>
              <a:gd name="T42" fmla="*/ 70 w 248"/>
              <a:gd name="T43" fmla="*/ 170 h 390"/>
              <a:gd name="T44" fmla="*/ 80 w 248"/>
              <a:gd name="T45" fmla="*/ 184 h 390"/>
              <a:gd name="T46" fmla="*/ 146 w 248"/>
              <a:gd name="T47" fmla="*/ 186 h 390"/>
              <a:gd name="T48" fmla="*/ 172 w 248"/>
              <a:gd name="T49" fmla="*/ 160 h 390"/>
              <a:gd name="T50" fmla="*/ 138 w 248"/>
              <a:gd name="T51" fmla="*/ 222 h 390"/>
              <a:gd name="T52" fmla="*/ 146 w 248"/>
              <a:gd name="T53" fmla="*/ 212 h 390"/>
              <a:gd name="T54" fmla="*/ 142 w 248"/>
              <a:gd name="T55" fmla="*/ 204 h 390"/>
              <a:gd name="T56" fmla="*/ 50 w 248"/>
              <a:gd name="T57" fmla="*/ 202 h 390"/>
              <a:gd name="T58" fmla="*/ 42 w 248"/>
              <a:gd name="T59" fmla="*/ 204 h 390"/>
              <a:gd name="T60" fmla="*/ 38 w 248"/>
              <a:gd name="T61" fmla="*/ 212 h 390"/>
              <a:gd name="T62" fmla="*/ 46 w 248"/>
              <a:gd name="T63" fmla="*/ 222 h 390"/>
              <a:gd name="T64" fmla="*/ 104 w 248"/>
              <a:gd name="T65" fmla="*/ 224 h 390"/>
              <a:gd name="T66" fmla="*/ 98 w 248"/>
              <a:gd name="T67" fmla="*/ 226 h 390"/>
              <a:gd name="T68" fmla="*/ 94 w 248"/>
              <a:gd name="T69" fmla="*/ 228 h 390"/>
              <a:gd name="T70" fmla="*/ 0 w 248"/>
              <a:gd name="T71" fmla="*/ 324 h 390"/>
              <a:gd name="T72" fmla="*/ 6 w 248"/>
              <a:gd name="T73" fmla="*/ 344 h 390"/>
              <a:gd name="T74" fmla="*/ 20 w 248"/>
              <a:gd name="T75" fmla="*/ 350 h 390"/>
              <a:gd name="T76" fmla="*/ 88 w 248"/>
              <a:gd name="T77" fmla="*/ 290 h 390"/>
              <a:gd name="T78" fmla="*/ 90 w 248"/>
              <a:gd name="T79" fmla="*/ 378 h 390"/>
              <a:gd name="T80" fmla="*/ 108 w 248"/>
              <a:gd name="T81" fmla="*/ 390 h 390"/>
              <a:gd name="T82" fmla="*/ 116 w 248"/>
              <a:gd name="T83" fmla="*/ 388 h 390"/>
              <a:gd name="T84" fmla="*/ 128 w 248"/>
              <a:gd name="T85" fmla="*/ 370 h 390"/>
              <a:gd name="T86" fmla="*/ 216 w 248"/>
              <a:gd name="T87" fmla="*/ 284 h 390"/>
              <a:gd name="T88" fmla="*/ 236 w 248"/>
              <a:gd name="T89" fmla="*/ 282 h 390"/>
              <a:gd name="T90" fmla="*/ 248 w 248"/>
              <a:gd name="T91" fmla="*/ 264 h 390"/>
              <a:gd name="T92" fmla="*/ 248 w 248"/>
              <a:gd name="T93" fmla="*/ 120 h 390"/>
              <a:gd name="T94" fmla="*/ 28 w 248"/>
              <a:gd name="T95" fmla="*/ 202 h 390"/>
              <a:gd name="T96" fmla="*/ 36 w 248"/>
              <a:gd name="T97" fmla="*/ 208 h 390"/>
              <a:gd name="T98" fmla="*/ 42 w 248"/>
              <a:gd name="T99" fmla="*/ 206 h 390"/>
              <a:gd name="T100" fmla="*/ 44 w 248"/>
              <a:gd name="T101" fmla="*/ 196 h 390"/>
              <a:gd name="T102" fmla="*/ 16 w 248"/>
              <a:gd name="T103" fmla="*/ 118 h 390"/>
              <a:gd name="T104" fmla="*/ 8 w 248"/>
              <a:gd name="T105" fmla="*/ 116 h 390"/>
              <a:gd name="T106" fmla="*/ 2 w 248"/>
              <a:gd name="T107" fmla="*/ 120 h 390"/>
              <a:gd name="T108" fmla="*/ 28 w 248"/>
              <a:gd name="T109" fmla="*/ 20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390">
                <a:moveTo>
                  <a:pt x="148" y="38"/>
                </a:moveTo>
                <a:lnTo>
                  <a:pt x="148" y="38"/>
                </a:lnTo>
                <a:lnTo>
                  <a:pt x="150" y="30"/>
                </a:lnTo>
                <a:lnTo>
                  <a:pt x="152" y="22"/>
                </a:lnTo>
                <a:lnTo>
                  <a:pt x="154" y="16"/>
                </a:lnTo>
                <a:lnTo>
                  <a:pt x="160" y="12"/>
                </a:lnTo>
                <a:lnTo>
                  <a:pt x="164" y="6"/>
                </a:lnTo>
                <a:lnTo>
                  <a:pt x="172" y="4"/>
                </a:lnTo>
                <a:lnTo>
                  <a:pt x="178" y="2"/>
                </a:lnTo>
                <a:lnTo>
                  <a:pt x="186" y="0"/>
                </a:lnTo>
                <a:lnTo>
                  <a:pt x="186" y="0"/>
                </a:lnTo>
                <a:lnTo>
                  <a:pt x="192" y="2"/>
                </a:lnTo>
                <a:lnTo>
                  <a:pt x="200" y="4"/>
                </a:lnTo>
                <a:lnTo>
                  <a:pt x="206" y="6"/>
                </a:lnTo>
                <a:lnTo>
                  <a:pt x="212" y="12"/>
                </a:lnTo>
                <a:lnTo>
                  <a:pt x="216" y="16"/>
                </a:lnTo>
                <a:lnTo>
                  <a:pt x="220" y="22"/>
                </a:lnTo>
                <a:lnTo>
                  <a:pt x="222" y="30"/>
                </a:lnTo>
                <a:lnTo>
                  <a:pt x="222" y="38"/>
                </a:lnTo>
                <a:lnTo>
                  <a:pt x="222" y="38"/>
                </a:lnTo>
                <a:lnTo>
                  <a:pt x="222" y="44"/>
                </a:lnTo>
                <a:lnTo>
                  <a:pt x="220" y="52"/>
                </a:lnTo>
                <a:lnTo>
                  <a:pt x="216" y="58"/>
                </a:lnTo>
                <a:lnTo>
                  <a:pt x="212" y="64"/>
                </a:lnTo>
                <a:lnTo>
                  <a:pt x="206" y="68"/>
                </a:lnTo>
                <a:lnTo>
                  <a:pt x="200" y="72"/>
                </a:lnTo>
                <a:lnTo>
                  <a:pt x="192" y="74"/>
                </a:lnTo>
                <a:lnTo>
                  <a:pt x="186" y="74"/>
                </a:lnTo>
                <a:lnTo>
                  <a:pt x="186" y="74"/>
                </a:lnTo>
                <a:lnTo>
                  <a:pt x="178" y="74"/>
                </a:lnTo>
                <a:lnTo>
                  <a:pt x="172" y="72"/>
                </a:lnTo>
                <a:lnTo>
                  <a:pt x="164" y="68"/>
                </a:lnTo>
                <a:lnTo>
                  <a:pt x="160" y="64"/>
                </a:lnTo>
                <a:lnTo>
                  <a:pt x="154" y="58"/>
                </a:lnTo>
                <a:lnTo>
                  <a:pt x="152" y="52"/>
                </a:lnTo>
                <a:lnTo>
                  <a:pt x="150" y="44"/>
                </a:lnTo>
                <a:lnTo>
                  <a:pt x="148" y="38"/>
                </a:lnTo>
                <a:lnTo>
                  <a:pt x="148" y="38"/>
                </a:lnTo>
                <a:close/>
                <a:moveTo>
                  <a:pt x="248" y="120"/>
                </a:moveTo>
                <a:lnTo>
                  <a:pt x="248" y="120"/>
                </a:lnTo>
                <a:lnTo>
                  <a:pt x="246" y="106"/>
                </a:lnTo>
                <a:lnTo>
                  <a:pt x="242" y="100"/>
                </a:lnTo>
                <a:lnTo>
                  <a:pt x="238" y="96"/>
                </a:lnTo>
                <a:lnTo>
                  <a:pt x="238" y="96"/>
                </a:lnTo>
                <a:lnTo>
                  <a:pt x="232" y="90"/>
                </a:lnTo>
                <a:lnTo>
                  <a:pt x="226" y="88"/>
                </a:lnTo>
                <a:lnTo>
                  <a:pt x="218" y="84"/>
                </a:lnTo>
                <a:lnTo>
                  <a:pt x="210" y="84"/>
                </a:lnTo>
                <a:lnTo>
                  <a:pt x="210" y="84"/>
                </a:lnTo>
                <a:lnTo>
                  <a:pt x="202" y="86"/>
                </a:lnTo>
                <a:lnTo>
                  <a:pt x="194" y="88"/>
                </a:lnTo>
                <a:lnTo>
                  <a:pt x="188" y="92"/>
                </a:lnTo>
                <a:lnTo>
                  <a:pt x="182" y="98"/>
                </a:lnTo>
                <a:lnTo>
                  <a:pt x="182" y="98"/>
                </a:lnTo>
                <a:lnTo>
                  <a:pt x="182" y="98"/>
                </a:lnTo>
                <a:lnTo>
                  <a:pt x="182" y="98"/>
                </a:lnTo>
                <a:lnTo>
                  <a:pt x="182" y="98"/>
                </a:lnTo>
                <a:lnTo>
                  <a:pt x="178" y="102"/>
                </a:lnTo>
                <a:lnTo>
                  <a:pt x="138" y="156"/>
                </a:lnTo>
                <a:lnTo>
                  <a:pt x="84" y="156"/>
                </a:lnTo>
                <a:lnTo>
                  <a:pt x="84" y="156"/>
                </a:lnTo>
                <a:lnTo>
                  <a:pt x="80" y="156"/>
                </a:lnTo>
                <a:lnTo>
                  <a:pt x="74" y="160"/>
                </a:lnTo>
                <a:lnTo>
                  <a:pt x="70" y="164"/>
                </a:lnTo>
                <a:lnTo>
                  <a:pt x="70" y="170"/>
                </a:lnTo>
                <a:lnTo>
                  <a:pt x="70" y="170"/>
                </a:lnTo>
                <a:lnTo>
                  <a:pt x="70" y="176"/>
                </a:lnTo>
                <a:lnTo>
                  <a:pt x="74" y="182"/>
                </a:lnTo>
                <a:lnTo>
                  <a:pt x="80" y="184"/>
                </a:lnTo>
                <a:lnTo>
                  <a:pt x="84" y="186"/>
                </a:lnTo>
                <a:lnTo>
                  <a:pt x="146" y="186"/>
                </a:lnTo>
                <a:lnTo>
                  <a:pt x="146" y="186"/>
                </a:lnTo>
                <a:lnTo>
                  <a:pt x="152" y="184"/>
                </a:lnTo>
                <a:lnTo>
                  <a:pt x="158" y="180"/>
                </a:lnTo>
                <a:lnTo>
                  <a:pt x="172" y="160"/>
                </a:lnTo>
                <a:lnTo>
                  <a:pt x="172" y="222"/>
                </a:lnTo>
                <a:lnTo>
                  <a:pt x="138" y="222"/>
                </a:lnTo>
                <a:lnTo>
                  <a:pt x="138" y="222"/>
                </a:lnTo>
                <a:lnTo>
                  <a:pt x="142" y="218"/>
                </a:lnTo>
                <a:lnTo>
                  <a:pt x="144" y="216"/>
                </a:lnTo>
                <a:lnTo>
                  <a:pt x="146" y="212"/>
                </a:lnTo>
                <a:lnTo>
                  <a:pt x="146" y="212"/>
                </a:lnTo>
                <a:lnTo>
                  <a:pt x="144" y="208"/>
                </a:lnTo>
                <a:lnTo>
                  <a:pt x="142" y="204"/>
                </a:lnTo>
                <a:lnTo>
                  <a:pt x="138" y="202"/>
                </a:lnTo>
                <a:lnTo>
                  <a:pt x="134" y="202"/>
                </a:lnTo>
                <a:lnTo>
                  <a:pt x="50" y="202"/>
                </a:lnTo>
                <a:lnTo>
                  <a:pt x="50" y="202"/>
                </a:lnTo>
                <a:lnTo>
                  <a:pt x="46" y="202"/>
                </a:lnTo>
                <a:lnTo>
                  <a:pt x="42" y="204"/>
                </a:lnTo>
                <a:lnTo>
                  <a:pt x="40" y="208"/>
                </a:lnTo>
                <a:lnTo>
                  <a:pt x="38" y="212"/>
                </a:lnTo>
                <a:lnTo>
                  <a:pt x="38" y="212"/>
                </a:lnTo>
                <a:lnTo>
                  <a:pt x="40" y="216"/>
                </a:lnTo>
                <a:lnTo>
                  <a:pt x="42" y="220"/>
                </a:lnTo>
                <a:lnTo>
                  <a:pt x="46" y="222"/>
                </a:lnTo>
                <a:lnTo>
                  <a:pt x="50" y="224"/>
                </a:lnTo>
                <a:lnTo>
                  <a:pt x="104" y="224"/>
                </a:lnTo>
                <a:lnTo>
                  <a:pt x="104" y="224"/>
                </a:lnTo>
                <a:lnTo>
                  <a:pt x="100" y="224"/>
                </a:lnTo>
                <a:lnTo>
                  <a:pt x="100" y="224"/>
                </a:lnTo>
                <a:lnTo>
                  <a:pt x="98" y="226"/>
                </a:lnTo>
                <a:lnTo>
                  <a:pt x="98" y="226"/>
                </a:lnTo>
                <a:lnTo>
                  <a:pt x="94" y="228"/>
                </a:lnTo>
                <a:lnTo>
                  <a:pt x="94" y="228"/>
                </a:lnTo>
                <a:lnTo>
                  <a:pt x="6" y="318"/>
                </a:lnTo>
                <a:lnTo>
                  <a:pt x="6" y="318"/>
                </a:lnTo>
                <a:lnTo>
                  <a:pt x="0" y="324"/>
                </a:lnTo>
                <a:lnTo>
                  <a:pt x="0" y="332"/>
                </a:lnTo>
                <a:lnTo>
                  <a:pt x="0" y="338"/>
                </a:lnTo>
                <a:lnTo>
                  <a:pt x="6" y="344"/>
                </a:lnTo>
                <a:lnTo>
                  <a:pt x="6" y="344"/>
                </a:lnTo>
                <a:lnTo>
                  <a:pt x="12" y="350"/>
                </a:lnTo>
                <a:lnTo>
                  <a:pt x="20" y="350"/>
                </a:lnTo>
                <a:lnTo>
                  <a:pt x="26" y="350"/>
                </a:lnTo>
                <a:lnTo>
                  <a:pt x="32" y="344"/>
                </a:lnTo>
                <a:lnTo>
                  <a:pt x="88" y="290"/>
                </a:lnTo>
                <a:lnTo>
                  <a:pt x="88" y="370"/>
                </a:lnTo>
                <a:lnTo>
                  <a:pt x="88" y="370"/>
                </a:lnTo>
                <a:lnTo>
                  <a:pt x="90" y="378"/>
                </a:lnTo>
                <a:lnTo>
                  <a:pt x="94" y="384"/>
                </a:lnTo>
                <a:lnTo>
                  <a:pt x="100" y="388"/>
                </a:lnTo>
                <a:lnTo>
                  <a:pt x="108" y="390"/>
                </a:lnTo>
                <a:lnTo>
                  <a:pt x="108" y="390"/>
                </a:lnTo>
                <a:lnTo>
                  <a:pt x="108" y="390"/>
                </a:lnTo>
                <a:lnTo>
                  <a:pt x="116" y="388"/>
                </a:lnTo>
                <a:lnTo>
                  <a:pt x="122" y="384"/>
                </a:lnTo>
                <a:lnTo>
                  <a:pt x="126" y="378"/>
                </a:lnTo>
                <a:lnTo>
                  <a:pt x="128" y="370"/>
                </a:lnTo>
                <a:lnTo>
                  <a:pt x="128" y="284"/>
                </a:lnTo>
                <a:lnTo>
                  <a:pt x="192" y="284"/>
                </a:lnTo>
                <a:lnTo>
                  <a:pt x="216" y="284"/>
                </a:lnTo>
                <a:lnTo>
                  <a:pt x="230" y="284"/>
                </a:lnTo>
                <a:lnTo>
                  <a:pt x="230" y="284"/>
                </a:lnTo>
                <a:lnTo>
                  <a:pt x="236" y="282"/>
                </a:lnTo>
                <a:lnTo>
                  <a:pt x="244" y="278"/>
                </a:lnTo>
                <a:lnTo>
                  <a:pt x="248" y="272"/>
                </a:lnTo>
                <a:lnTo>
                  <a:pt x="248" y="264"/>
                </a:lnTo>
                <a:lnTo>
                  <a:pt x="248" y="122"/>
                </a:lnTo>
                <a:lnTo>
                  <a:pt x="248" y="122"/>
                </a:lnTo>
                <a:lnTo>
                  <a:pt x="248" y="120"/>
                </a:lnTo>
                <a:lnTo>
                  <a:pt x="248" y="120"/>
                </a:lnTo>
                <a:close/>
                <a:moveTo>
                  <a:pt x="28" y="202"/>
                </a:moveTo>
                <a:lnTo>
                  <a:pt x="28" y="202"/>
                </a:lnTo>
                <a:lnTo>
                  <a:pt x="30" y="206"/>
                </a:lnTo>
                <a:lnTo>
                  <a:pt x="36" y="208"/>
                </a:lnTo>
                <a:lnTo>
                  <a:pt x="36" y="208"/>
                </a:lnTo>
                <a:lnTo>
                  <a:pt x="38" y="208"/>
                </a:lnTo>
                <a:lnTo>
                  <a:pt x="38" y="208"/>
                </a:lnTo>
                <a:lnTo>
                  <a:pt x="42" y="206"/>
                </a:lnTo>
                <a:lnTo>
                  <a:pt x="44" y="204"/>
                </a:lnTo>
                <a:lnTo>
                  <a:pt x="44" y="200"/>
                </a:lnTo>
                <a:lnTo>
                  <a:pt x="44" y="196"/>
                </a:lnTo>
                <a:lnTo>
                  <a:pt x="18" y="122"/>
                </a:lnTo>
                <a:lnTo>
                  <a:pt x="18" y="122"/>
                </a:lnTo>
                <a:lnTo>
                  <a:pt x="16" y="118"/>
                </a:lnTo>
                <a:lnTo>
                  <a:pt x="14" y="116"/>
                </a:lnTo>
                <a:lnTo>
                  <a:pt x="10" y="116"/>
                </a:lnTo>
                <a:lnTo>
                  <a:pt x="8" y="116"/>
                </a:lnTo>
                <a:lnTo>
                  <a:pt x="8" y="116"/>
                </a:lnTo>
                <a:lnTo>
                  <a:pt x="4" y="118"/>
                </a:lnTo>
                <a:lnTo>
                  <a:pt x="2" y="120"/>
                </a:lnTo>
                <a:lnTo>
                  <a:pt x="2" y="124"/>
                </a:lnTo>
                <a:lnTo>
                  <a:pt x="2" y="126"/>
                </a:lnTo>
                <a:lnTo>
                  <a:pt x="28" y="20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641383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
        <p:nvSpPr>
          <p:cNvPr id="3" name="Content Placeholder 2"/>
          <p:cNvSpPr>
            <a:spLocks noGrp="1"/>
          </p:cNvSpPr>
          <p:nvPr>
            <p:ph sz="quarter" idx="14"/>
          </p:nvPr>
        </p:nvSpPr>
        <p:spPr/>
        <p:txBody>
          <a:bodyPr/>
          <a:lstStyle/>
          <a:p>
            <a:pPr indent="0"/>
            <a:r>
              <a:rPr lang="en-GB" sz="1800" b="1" i="1" dirty="0">
                <a:solidFill>
                  <a:schemeClr val="accent1"/>
                </a:solidFill>
              </a:rPr>
              <a:t>Context</a:t>
            </a:r>
            <a:endParaRPr lang="en-GB" sz="1600" b="1" i="1" dirty="0">
              <a:solidFill>
                <a:schemeClr val="accent1"/>
              </a:solidFill>
            </a:endParaRPr>
          </a:p>
          <a:p>
            <a:pPr marL="285750" indent="-285750">
              <a:buFont typeface="Arial" panose="020B0604020202020204" pitchFamily="34" charset="0"/>
              <a:buChar char="•"/>
            </a:pPr>
            <a:r>
              <a:rPr lang="en-GB" sz="1600" dirty="0"/>
              <a:t>For our first hands on exercise we will create a dashboard using data from the European Commission’s Community Research and Development Information Service (CORDIS).</a:t>
            </a:r>
          </a:p>
          <a:p>
            <a:pPr marL="285750" indent="-285750">
              <a:buFont typeface="Arial" panose="020B0604020202020204" pitchFamily="34" charset="0"/>
              <a:buChar char="•"/>
            </a:pPr>
            <a:r>
              <a:rPr lang="en-GB" sz="1600" dirty="0"/>
              <a:t>CORDIS is a portal for information on EU-funded research projects.</a:t>
            </a:r>
          </a:p>
          <a:p>
            <a:pPr marL="285750" indent="-285750">
              <a:buFont typeface="Arial" panose="020B0604020202020204" pitchFamily="34" charset="0"/>
              <a:buChar char="•"/>
            </a:pPr>
            <a:r>
              <a:rPr lang="en-GB" sz="1600" dirty="0"/>
              <a:t>For our exercise we will be exploring a dataset containing information on </a:t>
            </a:r>
            <a:r>
              <a:rPr lang="en-GB" sz="1600" dirty="0">
                <a:solidFill>
                  <a:schemeClr val="accent5"/>
                </a:solidFill>
              </a:rPr>
              <a:t>research contributions by the EU to different countries, for different projects</a:t>
            </a:r>
            <a:r>
              <a:rPr lang="en-GB" sz="1600" dirty="0"/>
              <a:t> under the HORIZON 2020 (H2020) framework programme for research and innovation from 2014 to 2020.</a:t>
            </a:r>
            <a:br>
              <a:rPr lang="en-GB" sz="1600" dirty="0"/>
            </a:br>
            <a:endParaRPr lang="en-GB" sz="1600" dirty="0"/>
          </a:p>
        </p:txBody>
      </p:sp>
      <p:sp>
        <p:nvSpPr>
          <p:cNvPr id="4" name="Content Placeholder 3"/>
          <p:cNvSpPr>
            <a:spLocks noGrp="1"/>
          </p:cNvSpPr>
          <p:nvPr>
            <p:ph sz="quarter" idx="15"/>
          </p:nvPr>
        </p:nvSpPr>
        <p:spPr/>
        <p:txBody>
          <a:bodyPr/>
          <a:lstStyle/>
          <a:p>
            <a:r>
              <a:rPr lang="en-GB" sz="1800" b="1" i="1" dirty="0">
                <a:solidFill>
                  <a:schemeClr val="accent1"/>
                </a:solidFill>
              </a:rPr>
              <a:t>Instructions</a:t>
            </a:r>
            <a:endParaRPr lang="en-GB" sz="1800" b="1" dirty="0"/>
          </a:p>
          <a:p>
            <a:pPr marL="285750" indent="-285750">
              <a:buFont typeface="Arial" panose="020B0604020202020204" pitchFamily="34" charset="0"/>
              <a:buChar char="•"/>
            </a:pPr>
            <a:r>
              <a:rPr lang="en-GB" sz="1600" dirty="0"/>
              <a:t>During the next slides any text written in </a:t>
            </a:r>
            <a:r>
              <a:rPr lang="en-GB" sz="1600" b="1" u="sng" dirty="0"/>
              <a:t>black</a:t>
            </a:r>
            <a:r>
              <a:rPr lang="en-GB" sz="1600" dirty="0"/>
              <a:t> indicates explanations.</a:t>
            </a:r>
          </a:p>
          <a:p>
            <a:pPr marL="285750" indent="-285750">
              <a:buFont typeface="Arial" panose="020B0604020202020204" pitchFamily="34" charset="0"/>
              <a:buChar char="•"/>
            </a:pPr>
            <a:r>
              <a:rPr lang="en-GB" sz="1600" dirty="0"/>
              <a:t>Any text written in </a:t>
            </a:r>
            <a:r>
              <a:rPr lang="en-GB" sz="1600" b="1" u="sng" dirty="0">
                <a:solidFill>
                  <a:schemeClr val="accent5"/>
                </a:solidFill>
              </a:rPr>
              <a:t>red </a:t>
            </a:r>
            <a:r>
              <a:rPr lang="en-GB" sz="1600" dirty="0" smtClean="0"/>
              <a:t>indicates </a:t>
            </a:r>
            <a:r>
              <a:rPr lang="en-GB" sz="1600" dirty="0"/>
              <a:t>actions you need to take for the exercise.</a:t>
            </a:r>
            <a:endParaRPr lang="en-GB" sz="1600" i="1" dirty="0"/>
          </a:p>
          <a:p>
            <a:endParaRPr lang="en-GB" sz="1600"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59</a:t>
            </a:fld>
            <a:endParaRPr lang="en-GB" dirty="0"/>
          </a:p>
        </p:txBody>
      </p:sp>
    </p:spTree>
    <p:extLst>
      <p:ext uri="{BB962C8B-B14F-4D97-AF65-F5344CB8AC3E}">
        <p14:creationId xmlns:p14="http://schemas.microsoft.com/office/powerpoint/2010/main" val="1413451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buClr>
                <a:schemeClr val="bg1"/>
              </a:buClr>
            </a:pPr>
            <a:r>
              <a:rPr lang="en-GB" dirty="0" smtClean="0"/>
              <a:t>Visualisation </a:t>
            </a:r>
            <a:r>
              <a:rPr lang="en-GB" dirty="0"/>
              <a:t>process</a:t>
            </a:r>
          </a:p>
        </p:txBody>
      </p:sp>
      <p:sp>
        <p:nvSpPr>
          <p:cNvPr id="8" name="Slide Number Placeholder 7"/>
          <p:cNvSpPr>
            <a:spLocks noGrp="1"/>
          </p:cNvSpPr>
          <p:nvPr>
            <p:ph type="sldNum" sz="quarter" idx="12"/>
          </p:nvPr>
        </p:nvSpPr>
        <p:spPr/>
        <p:txBody>
          <a:bodyPr/>
          <a:lstStyle/>
          <a:p>
            <a:fld id="{73DE2538-1682-4691-9D76-BD63A21848D4}" type="slidenum">
              <a:rPr lang="en-GB" smtClean="0"/>
              <a:pPr/>
              <a:t>6</a:t>
            </a:fld>
            <a:endParaRPr lang="en-GB"/>
          </a:p>
        </p:txBody>
      </p:sp>
      <p:sp>
        <p:nvSpPr>
          <p:cNvPr id="9" name="Date Placeholder 8"/>
          <p:cNvSpPr>
            <a:spLocks noGrp="1"/>
          </p:cNvSpPr>
          <p:nvPr>
            <p:ph type="dt" sz="half" idx="10"/>
          </p:nvPr>
        </p:nvSpPr>
        <p:spPr/>
        <p:txBody>
          <a:bodyPr/>
          <a:lstStyle/>
          <a:p>
            <a:r>
              <a:rPr lang="en-US" smtClean="0"/>
              <a:t>January 2017</a:t>
            </a:r>
            <a:endParaRPr lang="en-GB" dirty="0"/>
          </a:p>
        </p:txBody>
      </p:sp>
      <p:sp>
        <p:nvSpPr>
          <p:cNvPr id="10" name="Footer Placeholder 9"/>
          <p:cNvSpPr>
            <a:spLocks noGrp="1"/>
          </p:cNvSpPr>
          <p:nvPr>
            <p:ph type="ftr" sz="quarter" idx="11"/>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6" name="Freeform 4846"/>
          <p:cNvSpPr>
            <a:spLocks noEditPoints="1"/>
          </p:cNvSpPr>
          <p:nvPr/>
        </p:nvSpPr>
        <p:spPr bwMode="auto">
          <a:xfrm>
            <a:off x="2833140" y="2420888"/>
            <a:ext cx="3477721" cy="2444165"/>
          </a:xfrm>
          <a:custGeom>
            <a:avLst/>
            <a:gdLst>
              <a:gd name="T0" fmla="*/ 234 w 388"/>
              <a:gd name="T1" fmla="*/ 108 h 320"/>
              <a:gd name="T2" fmla="*/ 206 w 388"/>
              <a:gd name="T3" fmla="*/ 22 h 320"/>
              <a:gd name="T4" fmla="*/ 150 w 388"/>
              <a:gd name="T5" fmla="*/ 24 h 320"/>
              <a:gd name="T6" fmla="*/ 110 w 388"/>
              <a:gd name="T7" fmla="*/ 24 h 320"/>
              <a:gd name="T8" fmla="*/ 24 w 388"/>
              <a:gd name="T9" fmla="*/ 52 h 320"/>
              <a:gd name="T10" fmla="*/ 26 w 388"/>
              <a:gd name="T11" fmla="*/ 108 h 320"/>
              <a:gd name="T12" fmla="*/ 26 w 388"/>
              <a:gd name="T13" fmla="*/ 148 h 320"/>
              <a:gd name="T14" fmla="*/ 52 w 388"/>
              <a:gd name="T15" fmla="*/ 234 h 320"/>
              <a:gd name="T16" fmla="*/ 110 w 388"/>
              <a:gd name="T17" fmla="*/ 232 h 320"/>
              <a:gd name="T18" fmla="*/ 150 w 388"/>
              <a:gd name="T19" fmla="*/ 232 h 320"/>
              <a:gd name="T20" fmla="*/ 236 w 388"/>
              <a:gd name="T21" fmla="*/ 206 h 320"/>
              <a:gd name="T22" fmla="*/ 234 w 388"/>
              <a:gd name="T23" fmla="*/ 148 h 320"/>
              <a:gd name="T24" fmla="*/ 114 w 388"/>
              <a:gd name="T25" fmla="*/ 208 h 320"/>
              <a:gd name="T26" fmla="*/ 62 w 388"/>
              <a:gd name="T27" fmla="*/ 174 h 320"/>
              <a:gd name="T28" fmla="*/ 48 w 388"/>
              <a:gd name="T29" fmla="*/ 128 h 320"/>
              <a:gd name="T30" fmla="*/ 72 w 388"/>
              <a:gd name="T31" fmla="*/ 70 h 320"/>
              <a:gd name="T32" fmla="*/ 130 w 388"/>
              <a:gd name="T33" fmla="*/ 46 h 320"/>
              <a:gd name="T34" fmla="*/ 176 w 388"/>
              <a:gd name="T35" fmla="*/ 60 h 320"/>
              <a:gd name="T36" fmla="*/ 210 w 388"/>
              <a:gd name="T37" fmla="*/ 112 h 320"/>
              <a:gd name="T38" fmla="*/ 206 w 388"/>
              <a:gd name="T39" fmla="*/ 160 h 320"/>
              <a:gd name="T40" fmla="*/ 162 w 388"/>
              <a:gd name="T41" fmla="*/ 204 h 320"/>
              <a:gd name="T42" fmla="*/ 130 w 388"/>
              <a:gd name="T43" fmla="*/ 66 h 320"/>
              <a:gd name="T44" fmla="*/ 94 w 388"/>
              <a:gd name="T45" fmla="*/ 76 h 320"/>
              <a:gd name="T46" fmla="*/ 68 w 388"/>
              <a:gd name="T47" fmla="*/ 116 h 320"/>
              <a:gd name="T48" fmla="*/ 72 w 388"/>
              <a:gd name="T49" fmla="*/ 152 h 320"/>
              <a:gd name="T50" fmla="*/ 106 w 388"/>
              <a:gd name="T51" fmla="*/ 186 h 320"/>
              <a:gd name="T52" fmla="*/ 142 w 388"/>
              <a:gd name="T53" fmla="*/ 190 h 320"/>
              <a:gd name="T54" fmla="*/ 182 w 388"/>
              <a:gd name="T55" fmla="*/ 162 h 320"/>
              <a:gd name="T56" fmla="*/ 192 w 388"/>
              <a:gd name="T57" fmla="*/ 128 h 320"/>
              <a:gd name="T58" fmla="*/ 174 w 388"/>
              <a:gd name="T59" fmla="*/ 84 h 320"/>
              <a:gd name="T60" fmla="*/ 130 w 388"/>
              <a:gd name="T61" fmla="*/ 66 h 320"/>
              <a:gd name="T62" fmla="*/ 120 w 388"/>
              <a:gd name="T63" fmla="*/ 152 h 320"/>
              <a:gd name="T64" fmla="*/ 102 w 388"/>
              <a:gd name="T65" fmla="*/ 128 h 320"/>
              <a:gd name="T66" fmla="*/ 130 w 388"/>
              <a:gd name="T67" fmla="*/ 102 h 320"/>
              <a:gd name="T68" fmla="*/ 154 w 388"/>
              <a:gd name="T69" fmla="*/ 118 h 320"/>
              <a:gd name="T70" fmla="*/ 148 w 388"/>
              <a:gd name="T71" fmla="*/ 148 h 320"/>
              <a:gd name="T72" fmla="*/ 370 w 388"/>
              <a:gd name="T73" fmla="*/ 248 h 320"/>
              <a:gd name="T74" fmla="*/ 364 w 388"/>
              <a:gd name="T75" fmla="*/ 214 h 320"/>
              <a:gd name="T76" fmla="*/ 320 w 388"/>
              <a:gd name="T77" fmla="*/ 162 h 320"/>
              <a:gd name="T78" fmla="*/ 286 w 388"/>
              <a:gd name="T79" fmla="*/ 186 h 320"/>
              <a:gd name="T80" fmla="*/ 260 w 388"/>
              <a:gd name="T81" fmla="*/ 208 h 320"/>
              <a:gd name="T82" fmla="*/ 236 w 388"/>
              <a:gd name="T83" fmla="*/ 272 h 320"/>
              <a:gd name="T84" fmla="*/ 274 w 388"/>
              <a:gd name="T85" fmla="*/ 290 h 320"/>
              <a:gd name="T86" fmla="*/ 306 w 388"/>
              <a:gd name="T87" fmla="*/ 302 h 320"/>
              <a:gd name="T88" fmla="*/ 372 w 388"/>
              <a:gd name="T89" fmla="*/ 290 h 320"/>
              <a:gd name="T90" fmla="*/ 370 w 388"/>
              <a:gd name="T91" fmla="*/ 248 h 320"/>
              <a:gd name="T92" fmla="*/ 310 w 388"/>
              <a:gd name="T93" fmla="*/ 266 h 320"/>
              <a:gd name="T94" fmla="*/ 288 w 388"/>
              <a:gd name="T95" fmla="*/ 252 h 320"/>
              <a:gd name="T96" fmla="*/ 300 w 388"/>
              <a:gd name="T97" fmla="*/ 220 h 320"/>
              <a:gd name="T98" fmla="*/ 326 w 388"/>
              <a:gd name="T99" fmla="*/ 224 h 320"/>
              <a:gd name="T100" fmla="*/ 332 w 388"/>
              <a:gd name="T101" fmla="*/ 25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8" h="320">
                <a:moveTo>
                  <a:pt x="258" y="148"/>
                </a:moveTo>
                <a:lnTo>
                  <a:pt x="258" y="108"/>
                </a:lnTo>
                <a:lnTo>
                  <a:pt x="234" y="108"/>
                </a:lnTo>
                <a:lnTo>
                  <a:pt x="234" y="108"/>
                </a:lnTo>
                <a:lnTo>
                  <a:pt x="226" y="88"/>
                </a:lnTo>
                <a:lnTo>
                  <a:pt x="216" y="70"/>
                </a:lnTo>
                <a:lnTo>
                  <a:pt x="236" y="52"/>
                </a:lnTo>
                <a:lnTo>
                  <a:pt x="206" y="22"/>
                </a:lnTo>
                <a:lnTo>
                  <a:pt x="188" y="40"/>
                </a:lnTo>
                <a:lnTo>
                  <a:pt x="188" y="40"/>
                </a:lnTo>
                <a:lnTo>
                  <a:pt x="170" y="30"/>
                </a:lnTo>
                <a:lnTo>
                  <a:pt x="150" y="24"/>
                </a:lnTo>
                <a:lnTo>
                  <a:pt x="150" y="0"/>
                </a:lnTo>
                <a:lnTo>
                  <a:pt x="110" y="0"/>
                </a:lnTo>
                <a:lnTo>
                  <a:pt x="110" y="24"/>
                </a:lnTo>
                <a:lnTo>
                  <a:pt x="110" y="24"/>
                </a:lnTo>
                <a:lnTo>
                  <a:pt x="90" y="30"/>
                </a:lnTo>
                <a:lnTo>
                  <a:pt x="70" y="40"/>
                </a:lnTo>
                <a:lnTo>
                  <a:pt x="52" y="22"/>
                </a:lnTo>
                <a:lnTo>
                  <a:pt x="24" y="52"/>
                </a:lnTo>
                <a:lnTo>
                  <a:pt x="42" y="70"/>
                </a:lnTo>
                <a:lnTo>
                  <a:pt x="42" y="70"/>
                </a:lnTo>
                <a:lnTo>
                  <a:pt x="32" y="88"/>
                </a:lnTo>
                <a:lnTo>
                  <a:pt x="26" y="108"/>
                </a:lnTo>
                <a:lnTo>
                  <a:pt x="0" y="108"/>
                </a:lnTo>
                <a:lnTo>
                  <a:pt x="0" y="148"/>
                </a:lnTo>
                <a:lnTo>
                  <a:pt x="26" y="148"/>
                </a:lnTo>
                <a:lnTo>
                  <a:pt x="26" y="148"/>
                </a:lnTo>
                <a:lnTo>
                  <a:pt x="32" y="168"/>
                </a:lnTo>
                <a:lnTo>
                  <a:pt x="42" y="188"/>
                </a:lnTo>
                <a:lnTo>
                  <a:pt x="24" y="206"/>
                </a:lnTo>
                <a:lnTo>
                  <a:pt x="52" y="234"/>
                </a:lnTo>
                <a:lnTo>
                  <a:pt x="70" y="216"/>
                </a:lnTo>
                <a:lnTo>
                  <a:pt x="70" y="216"/>
                </a:lnTo>
                <a:lnTo>
                  <a:pt x="90" y="226"/>
                </a:lnTo>
                <a:lnTo>
                  <a:pt x="110" y="232"/>
                </a:lnTo>
                <a:lnTo>
                  <a:pt x="110" y="258"/>
                </a:lnTo>
                <a:lnTo>
                  <a:pt x="150" y="258"/>
                </a:lnTo>
                <a:lnTo>
                  <a:pt x="150" y="232"/>
                </a:lnTo>
                <a:lnTo>
                  <a:pt x="150" y="232"/>
                </a:lnTo>
                <a:lnTo>
                  <a:pt x="170" y="226"/>
                </a:lnTo>
                <a:lnTo>
                  <a:pt x="188" y="216"/>
                </a:lnTo>
                <a:lnTo>
                  <a:pt x="206" y="234"/>
                </a:lnTo>
                <a:lnTo>
                  <a:pt x="236" y="206"/>
                </a:lnTo>
                <a:lnTo>
                  <a:pt x="216" y="188"/>
                </a:lnTo>
                <a:lnTo>
                  <a:pt x="216" y="188"/>
                </a:lnTo>
                <a:lnTo>
                  <a:pt x="226" y="168"/>
                </a:lnTo>
                <a:lnTo>
                  <a:pt x="234" y="148"/>
                </a:lnTo>
                <a:lnTo>
                  <a:pt x="258" y="148"/>
                </a:lnTo>
                <a:close/>
                <a:moveTo>
                  <a:pt x="130" y="210"/>
                </a:moveTo>
                <a:lnTo>
                  <a:pt x="130" y="210"/>
                </a:lnTo>
                <a:lnTo>
                  <a:pt x="114" y="208"/>
                </a:lnTo>
                <a:lnTo>
                  <a:pt x="98" y="204"/>
                </a:lnTo>
                <a:lnTo>
                  <a:pt x="84" y="196"/>
                </a:lnTo>
                <a:lnTo>
                  <a:pt x="72" y="186"/>
                </a:lnTo>
                <a:lnTo>
                  <a:pt x="62" y="174"/>
                </a:lnTo>
                <a:lnTo>
                  <a:pt x="54" y="160"/>
                </a:lnTo>
                <a:lnTo>
                  <a:pt x="50" y="144"/>
                </a:lnTo>
                <a:lnTo>
                  <a:pt x="48" y="128"/>
                </a:lnTo>
                <a:lnTo>
                  <a:pt x="48" y="128"/>
                </a:lnTo>
                <a:lnTo>
                  <a:pt x="50" y="112"/>
                </a:lnTo>
                <a:lnTo>
                  <a:pt x="54" y="96"/>
                </a:lnTo>
                <a:lnTo>
                  <a:pt x="62" y="82"/>
                </a:lnTo>
                <a:lnTo>
                  <a:pt x="72" y="70"/>
                </a:lnTo>
                <a:lnTo>
                  <a:pt x="84" y="60"/>
                </a:lnTo>
                <a:lnTo>
                  <a:pt x="98" y="52"/>
                </a:lnTo>
                <a:lnTo>
                  <a:pt x="114" y="48"/>
                </a:lnTo>
                <a:lnTo>
                  <a:pt x="130" y="46"/>
                </a:lnTo>
                <a:lnTo>
                  <a:pt x="130" y="46"/>
                </a:lnTo>
                <a:lnTo>
                  <a:pt x="146" y="48"/>
                </a:lnTo>
                <a:lnTo>
                  <a:pt x="162" y="52"/>
                </a:lnTo>
                <a:lnTo>
                  <a:pt x="176" y="60"/>
                </a:lnTo>
                <a:lnTo>
                  <a:pt x="188" y="70"/>
                </a:lnTo>
                <a:lnTo>
                  <a:pt x="198" y="82"/>
                </a:lnTo>
                <a:lnTo>
                  <a:pt x="206" y="96"/>
                </a:lnTo>
                <a:lnTo>
                  <a:pt x="210" y="112"/>
                </a:lnTo>
                <a:lnTo>
                  <a:pt x="212" y="128"/>
                </a:lnTo>
                <a:lnTo>
                  <a:pt x="212" y="128"/>
                </a:lnTo>
                <a:lnTo>
                  <a:pt x="210" y="144"/>
                </a:lnTo>
                <a:lnTo>
                  <a:pt x="206" y="160"/>
                </a:lnTo>
                <a:lnTo>
                  <a:pt x="198" y="174"/>
                </a:lnTo>
                <a:lnTo>
                  <a:pt x="188" y="186"/>
                </a:lnTo>
                <a:lnTo>
                  <a:pt x="176" y="196"/>
                </a:lnTo>
                <a:lnTo>
                  <a:pt x="162" y="204"/>
                </a:lnTo>
                <a:lnTo>
                  <a:pt x="146" y="208"/>
                </a:lnTo>
                <a:lnTo>
                  <a:pt x="130" y="210"/>
                </a:lnTo>
                <a:lnTo>
                  <a:pt x="130" y="210"/>
                </a:lnTo>
                <a:close/>
                <a:moveTo>
                  <a:pt x="130" y="66"/>
                </a:moveTo>
                <a:lnTo>
                  <a:pt x="130" y="66"/>
                </a:lnTo>
                <a:lnTo>
                  <a:pt x="118" y="68"/>
                </a:lnTo>
                <a:lnTo>
                  <a:pt x="106" y="70"/>
                </a:lnTo>
                <a:lnTo>
                  <a:pt x="94" y="76"/>
                </a:lnTo>
                <a:lnTo>
                  <a:pt x="86" y="84"/>
                </a:lnTo>
                <a:lnTo>
                  <a:pt x="78" y="94"/>
                </a:lnTo>
                <a:lnTo>
                  <a:pt x="72" y="104"/>
                </a:lnTo>
                <a:lnTo>
                  <a:pt x="68" y="116"/>
                </a:lnTo>
                <a:lnTo>
                  <a:pt x="68" y="128"/>
                </a:lnTo>
                <a:lnTo>
                  <a:pt x="68" y="128"/>
                </a:lnTo>
                <a:lnTo>
                  <a:pt x="68" y="140"/>
                </a:lnTo>
                <a:lnTo>
                  <a:pt x="72" y="152"/>
                </a:lnTo>
                <a:lnTo>
                  <a:pt x="78" y="162"/>
                </a:lnTo>
                <a:lnTo>
                  <a:pt x="86" y="172"/>
                </a:lnTo>
                <a:lnTo>
                  <a:pt x="94" y="180"/>
                </a:lnTo>
                <a:lnTo>
                  <a:pt x="106" y="186"/>
                </a:lnTo>
                <a:lnTo>
                  <a:pt x="118" y="190"/>
                </a:lnTo>
                <a:lnTo>
                  <a:pt x="130" y="190"/>
                </a:lnTo>
                <a:lnTo>
                  <a:pt x="130" y="190"/>
                </a:lnTo>
                <a:lnTo>
                  <a:pt x="142" y="190"/>
                </a:lnTo>
                <a:lnTo>
                  <a:pt x="154" y="186"/>
                </a:lnTo>
                <a:lnTo>
                  <a:pt x="164" y="180"/>
                </a:lnTo>
                <a:lnTo>
                  <a:pt x="174" y="172"/>
                </a:lnTo>
                <a:lnTo>
                  <a:pt x="182" y="162"/>
                </a:lnTo>
                <a:lnTo>
                  <a:pt x="188" y="152"/>
                </a:lnTo>
                <a:lnTo>
                  <a:pt x="190" y="140"/>
                </a:lnTo>
                <a:lnTo>
                  <a:pt x="192" y="128"/>
                </a:lnTo>
                <a:lnTo>
                  <a:pt x="192" y="128"/>
                </a:lnTo>
                <a:lnTo>
                  <a:pt x="190" y="116"/>
                </a:lnTo>
                <a:lnTo>
                  <a:pt x="188" y="104"/>
                </a:lnTo>
                <a:lnTo>
                  <a:pt x="182" y="94"/>
                </a:lnTo>
                <a:lnTo>
                  <a:pt x="174" y="84"/>
                </a:lnTo>
                <a:lnTo>
                  <a:pt x="164" y="76"/>
                </a:lnTo>
                <a:lnTo>
                  <a:pt x="154" y="70"/>
                </a:lnTo>
                <a:lnTo>
                  <a:pt x="142" y="68"/>
                </a:lnTo>
                <a:lnTo>
                  <a:pt x="130" y="66"/>
                </a:lnTo>
                <a:lnTo>
                  <a:pt x="130" y="66"/>
                </a:lnTo>
                <a:close/>
                <a:moveTo>
                  <a:pt x="130" y="156"/>
                </a:moveTo>
                <a:lnTo>
                  <a:pt x="130" y="156"/>
                </a:lnTo>
                <a:lnTo>
                  <a:pt x="120" y="152"/>
                </a:lnTo>
                <a:lnTo>
                  <a:pt x="110" y="148"/>
                </a:lnTo>
                <a:lnTo>
                  <a:pt x="104" y="138"/>
                </a:lnTo>
                <a:lnTo>
                  <a:pt x="102" y="128"/>
                </a:lnTo>
                <a:lnTo>
                  <a:pt x="102" y="128"/>
                </a:lnTo>
                <a:lnTo>
                  <a:pt x="104" y="118"/>
                </a:lnTo>
                <a:lnTo>
                  <a:pt x="110" y="110"/>
                </a:lnTo>
                <a:lnTo>
                  <a:pt x="120" y="104"/>
                </a:lnTo>
                <a:lnTo>
                  <a:pt x="130" y="102"/>
                </a:lnTo>
                <a:lnTo>
                  <a:pt x="130" y="102"/>
                </a:lnTo>
                <a:lnTo>
                  <a:pt x="140" y="104"/>
                </a:lnTo>
                <a:lnTo>
                  <a:pt x="148" y="110"/>
                </a:lnTo>
                <a:lnTo>
                  <a:pt x="154" y="118"/>
                </a:lnTo>
                <a:lnTo>
                  <a:pt x="156" y="128"/>
                </a:lnTo>
                <a:lnTo>
                  <a:pt x="156" y="128"/>
                </a:lnTo>
                <a:lnTo>
                  <a:pt x="154" y="138"/>
                </a:lnTo>
                <a:lnTo>
                  <a:pt x="148" y="148"/>
                </a:lnTo>
                <a:lnTo>
                  <a:pt x="140" y="152"/>
                </a:lnTo>
                <a:lnTo>
                  <a:pt x="130" y="156"/>
                </a:lnTo>
                <a:lnTo>
                  <a:pt x="130" y="156"/>
                </a:lnTo>
                <a:close/>
                <a:moveTo>
                  <a:pt x="370" y="248"/>
                </a:moveTo>
                <a:lnTo>
                  <a:pt x="388" y="244"/>
                </a:lnTo>
                <a:lnTo>
                  <a:pt x="382" y="212"/>
                </a:lnTo>
                <a:lnTo>
                  <a:pt x="364" y="214"/>
                </a:lnTo>
                <a:lnTo>
                  <a:pt x="364" y="214"/>
                </a:lnTo>
                <a:lnTo>
                  <a:pt x="356" y="202"/>
                </a:lnTo>
                <a:lnTo>
                  <a:pt x="346" y="192"/>
                </a:lnTo>
                <a:lnTo>
                  <a:pt x="352" y="174"/>
                </a:lnTo>
                <a:lnTo>
                  <a:pt x="320" y="162"/>
                </a:lnTo>
                <a:lnTo>
                  <a:pt x="314" y="180"/>
                </a:lnTo>
                <a:lnTo>
                  <a:pt x="314" y="180"/>
                </a:lnTo>
                <a:lnTo>
                  <a:pt x="300" y="182"/>
                </a:lnTo>
                <a:lnTo>
                  <a:pt x="286" y="186"/>
                </a:lnTo>
                <a:lnTo>
                  <a:pt x="272" y="172"/>
                </a:lnTo>
                <a:lnTo>
                  <a:pt x="246" y="194"/>
                </a:lnTo>
                <a:lnTo>
                  <a:pt x="260" y="208"/>
                </a:lnTo>
                <a:lnTo>
                  <a:pt x="260" y="208"/>
                </a:lnTo>
                <a:lnTo>
                  <a:pt x="252" y="220"/>
                </a:lnTo>
                <a:lnTo>
                  <a:pt x="250" y="234"/>
                </a:lnTo>
                <a:lnTo>
                  <a:pt x="230" y="238"/>
                </a:lnTo>
                <a:lnTo>
                  <a:pt x="236" y="272"/>
                </a:lnTo>
                <a:lnTo>
                  <a:pt x="256" y="268"/>
                </a:lnTo>
                <a:lnTo>
                  <a:pt x="256" y="268"/>
                </a:lnTo>
                <a:lnTo>
                  <a:pt x="264" y="280"/>
                </a:lnTo>
                <a:lnTo>
                  <a:pt x="274" y="290"/>
                </a:lnTo>
                <a:lnTo>
                  <a:pt x="268" y="308"/>
                </a:lnTo>
                <a:lnTo>
                  <a:pt x="300" y="320"/>
                </a:lnTo>
                <a:lnTo>
                  <a:pt x="306" y="302"/>
                </a:lnTo>
                <a:lnTo>
                  <a:pt x="306" y="302"/>
                </a:lnTo>
                <a:lnTo>
                  <a:pt x="320" y="302"/>
                </a:lnTo>
                <a:lnTo>
                  <a:pt x="334" y="298"/>
                </a:lnTo>
                <a:lnTo>
                  <a:pt x="346" y="312"/>
                </a:lnTo>
                <a:lnTo>
                  <a:pt x="372" y="290"/>
                </a:lnTo>
                <a:lnTo>
                  <a:pt x="360" y="276"/>
                </a:lnTo>
                <a:lnTo>
                  <a:pt x="360" y="276"/>
                </a:lnTo>
                <a:lnTo>
                  <a:pt x="366" y="262"/>
                </a:lnTo>
                <a:lnTo>
                  <a:pt x="370" y="248"/>
                </a:lnTo>
                <a:lnTo>
                  <a:pt x="370" y="248"/>
                </a:lnTo>
                <a:close/>
                <a:moveTo>
                  <a:pt x="320" y="264"/>
                </a:moveTo>
                <a:lnTo>
                  <a:pt x="320" y="264"/>
                </a:lnTo>
                <a:lnTo>
                  <a:pt x="310" y="266"/>
                </a:lnTo>
                <a:lnTo>
                  <a:pt x="302" y="264"/>
                </a:lnTo>
                <a:lnTo>
                  <a:pt x="294" y="260"/>
                </a:lnTo>
                <a:lnTo>
                  <a:pt x="288" y="252"/>
                </a:lnTo>
                <a:lnTo>
                  <a:pt x="288" y="252"/>
                </a:lnTo>
                <a:lnTo>
                  <a:pt x="286" y="242"/>
                </a:lnTo>
                <a:lnTo>
                  <a:pt x="288" y="234"/>
                </a:lnTo>
                <a:lnTo>
                  <a:pt x="292" y="226"/>
                </a:lnTo>
                <a:lnTo>
                  <a:pt x="300" y="220"/>
                </a:lnTo>
                <a:lnTo>
                  <a:pt x="300" y="220"/>
                </a:lnTo>
                <a:lnTo>
                  <a:pt x="308" y="218"/>
                </a:lnTo>
                <a:lnTo>
                  <a:pt x="318" y="220"/>
                </a:lnTo>
                <a:lnTo>
                  <a:pt x="326" y="224"/>
                </a:lnTo>
                <a:lnTo>
                  <a:pt x="332" y="232"/>
                </a:lnTo>
                <a:lnTo>
                  <a:pt x="332" y="232"/>
                </a:lnTo>
                <a:lnTo>
                  <a:pt x="334" y="240"/>
                </a:lnTo>
                <a:lnTo>
                  <a:pt x="332" y="250"/>
                </a:lnTo>
                <a:lnTo>
                  <a:pt x="328" y="258"/>
                </a:lnTo>
                <a:lnTo>
                  <a:pt x="320" y="264"/>
                </a:lnTo>
                <a:lnTo>
                  <a:pt x="320" y="26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167543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Hands on exercise </a:t>
            </a:r>
            <a:br>
              <a:rPr lang="en-GB" dirty="0"/>
            </a:br>
            <a:r>
              <a:rPr lang="en-GB" sz="2000" b="0" i="0" dirty="0"/>
              <a:t>Visualising CORDIS Data</a:t>
            </a:r>
          </a:p>
        </p:txBody>
      </p:sp>
      <p:sp>
        <p:nvSpPr>
          <p:cNvPr id="7" name="Slide Number Placeholder 6"/>
          <p:cNvSpPr>
            <a:spLocks noGrp="1"/>
          </p:cNvSpPr>
          <p:nvPr>
            <p:ph type="sldNum" sz="quarter" idx="18"/>
          </p:nvPr>
        </p:nvSpPr>
        <p:spPr/>
        <p:txBody>
          <a:bodyPr/>
          <a:lstStyle/>
          <a:p>
            <a:fld id="{F5E609D5-BB2C-4735-B62A-4AB7F7AFBFEB}" type="slidenum">
              <a:rPr lang="en-GB" smtClean="0"/>
              <a:pPr/>
              <a:t>60</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0" y="1912566"/>
            <a:ext cx="8077200" cy="4412034"/>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smtClean="0">
                <a:solidFill>
                  <a:schemeClr val="accent1"/>
                </a:solidFill>
              </a:rPr>
              <a:t>Preparing our data</a:t>
            </a:r>
          </a:p>
          <a:p>
            <a:r>
              <a:rPr lang="en-GB" sz="1600" i="1" dirty="0" smtClean="0">
                <a:solidFill>
                  <a:schemeClr val="accent5"/>
                </a:solidFill>
              </a:rPr>
              <a:t>In the </a:t>
            </a:r>
            <a:r>
              <a:rPr lang="en-GB" sz="1600" i="1" dirty="0" err="1" smtClean="0">
                <a:solidFill>
                  <a:schemeClr val="accent5"/>
                </a:solidFill>
              </a:rPr>
              <a:t>Qlik</a:t>
            </a:r>
            <a:r>
              <a:rPr lang="en-GB" sz="1600" i="1" dirty="0" smtClean="0">
                <a:solidFill>
                  <a:schemeClr val="accent5"/>
                </a:solidFill>
              </a:rPr>
              <a:t> Sense</a:t>
            </a:r>
            <a:r>
              <a:rPr lang="en-GB" sz="1600" baseline="50000" dirty="0">
                <a:solidFill>
                  <a:schemeClr val="accent5"/>
                </a:solidFill>
              </a:rPr>
              <a:t>®</a:t>
            </a:r>
            <a:r>
              <a:rPr lang="en-GB" sz="1600" i="1" dirty="0" smtClean="0">
                <a:solidFill>
                  <a:schemeClr val="accent5"/>
                </a:solidFill>
              </a:rPr>
              <a:t> Hub click on “Create new app” give it a name and click “Create”</a:t>
            </a:r>
            <a:endParaRPr lang="en-GB" sz="1600" b="1" i="1" dirty="0" smtClean="0">
              <a:solidFill>
                <a:schemeClr val="accent1"/>
              </a:solidFill>
            </a:endParaRPr>
          </a:p>
        </p:txBody>
      </p:sp>
      <p:pic>
        <p:nvPicPr>
          <p:cNvPr id="3" name="Picture 2"/>
          <p:cNvPicPr>
            <a:picLocks noChangeAspect="1"/>
          </p:cNvPicPr>
          <p:nvPr/>
        </p:nvPicPr>
        <p:blipFill>
          <a:blip r:embed="rId3"/>
          <a:stretch>
            <a:fillRect/>
          </a:stretch>
        </p:blipFill>
        <p:spPr>
          <a:xfrm>
            <a:off x="1291494" y="2924944"/>
            <a:ext cx="6561011" cy="3344625"/>
          </a:xfrm>
          <a:prstGeom prst="rect">
            <a:avLst/>
          </a:prstGeom>
        </p:spPr>
      </p:pic>
    </p:spTree>
    <p:extLst>
      <p:ext uri="{BB962C8B-B14F-4D97-AF65-F5344CB8AC3E}">
        <p14:creationId xmlns:p14="http://schemas.microsoft.com/office/powerpoint/2010/main" val="39165226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61</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0" y="1916832"/>
            <a:ext cx="3019446" cy="4331568"/>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smtClean="0">
                <a:solidFill>
                  <a:schemeClr val="accent1"/>
                </a:solidFill>
              </a:rPr>
              <a:t>Adding our data</a:t>
            </a:r>
          </a:p>
          <a:p>
            <a:r>
              <a:rPr lang="en-GB" sz="1600" dirty="0" smtClean="0"/>
              <a:t>Upon opening your empty app you are prompted to add data to it.</a:t>
            </a:r>
          </a:p>
          <a:p>
            <a:pPr lvl="1" indent="0">
              <a:buNone/>
            </a:pPr>
            <a:r>
              <a:rPr lang="en-GB" sz="1600" i="1" dirty="0" smtClean="0">
                <a:solidFill>
                  <a:schemeClr val="accent5"/>
                </a:solidFill>
              </a:rPr>
              <a:t>Select “Add data”</a:t>
            </a:r>
          </a:p>
          <a:p>
            <a:pPr lvl="1" indent="0">
              <a:buNone/>
            </a:pPr>
            <a:r>
              <a:rPr lang="en-GB" sz="1600" i="1" dirty="0" smtClean="0">
                <a:solidFill>
                  <a:schemeClr val="accent5"/>
                </a:solidFill>
              </a:rPr>
              <a:t>From the next menu choose “Excel files”</a:t>
            </a:r>
          </a:p>
          <a:p>
            <a:pPr lvl="1" indent="0">
              <a:buNone/>
            </a:pPr>
            <a:r>
              <a:rPr lang="en-GB" sz="1600" i="1" dirty="0" smtClean="0">
                <a:solidFill>
                  <a:schemeClr val="accent5"/>
                </a:solidFill>
              </a:rPr>
              <a:t>Navigate to the CORDIS H2020 Organisations.xlsx  file and select it.</a:t>
            </a:r>
          </a:p>
          <a:p>
            <a:endParaRPr lang="en-GB" sz="1600" b="1" i="1" dirty="0" smtClean="0">
              <a:solidFill>
                <a:schemeClr val="accent1"/>
              </a:solidFill>
            </a:endParaRPr>
          </a:p>
        </p:txBody>
      </p:sp>
      <p:pic>
        <p:nvPicPr>
          <p:cNvPr id="3" name="Picture 2"/>
          <p:cNvPicPr>
            <a:picLocks noChangeAspect="1"/>
          </p:cNvPicPr>
          <p:nvPr/>
        </p:nvPicPr>
        <p:blipFill>
          <a:blip r:embed="rId3"/>
          <a:stretch>
            <a:fillRect/>
          </a:stretch>
        </p:blipFill>
        <p:spPr>
          <a:xfrm>
            <a:off x="3707904" y="2093108"/>
            <a:ext cx="2439825" cy="1373456"/>
          </a:xfrm>
          <a:prstGeom prst="rect">
            <a:avLst/>
          </a:prstGeom>
        </p:spPr>
      </p:pic>
      <p:pic>
        <p:nvPicPr>
          <p:cNvPr id="4" name="Picture 3"/>
          <p:cNvPicPr>
            <a:picLocks noChangeAspect="1"/>
          </p:cNvPicPr>
          <p:nvPr/>
        </p:nvPicPr>
        <p:blipFill>
          <a:blip r:embed="rId4"/>
          <a:stretch>
            <a:fillRect/>
          </a:stretch>
        </p:blipFill>
        <p:spPr>
          <a:xfrm>
            <a:off x="6372200" y="2852936"/>
            <a:ext cx="2369700" cy="1644996"/>
          </a:xfrm>
          <a:prstGeom prst="rect">
            <a:avLst/>
          </a:prstGeom>
        </p:spPr>
      </p:pic>
      <p:pic>
        <p:nvPicPr>
          <p:cNvPr id="5" name="Picture 4"/>
          <p:cNvPicPr>
            <a:picLocks noChangeAspect="1"/>
          </p:cNvPicPr>
          <p:nvPr/>
        </p:nvPicPr>
        <p:blipFill>
          <a:blip r:embed="rId5"/>
          <a:stretch>
            <a:fillRect/>
          </a:stretch>
        </p:blipFill>
        <p:spPr>
          <a:xfrm>
            <a:off x="3779912" y="3763564"/>
            <a:ext cx="2439825" cy="2617764"/>
          </a:xfrm>
          <a:prstGeom prst="rect">
            <a:avLst/>
          </a:prstGeom>
        </p:spPr>
      </p:pic>
      <p:sp>
        <p:nvSpPr>
          <p:cNvPr id="6" name="TextBox 5"/>
          <p:cNvSpPr txBox="1"/>
          <p:nvPr/>
        </p:nvSpPr>
        <p:spPr>
          <a:xfrm>
            <a:off x="6156176" y="2775172"/>
            <a:ext cx="229511" cy="365796"/>
          </a:xfrm>
          <a:prstGeom prst="rect">
            <a:avLst/>
          </a:prstGeom>
          <a:noFill/>
        </p:spPr>
        <p:txBody>
          <a:bodyPr vert="horz" wrap="none" lIns="0" tIns="0" rIns="0" bIns="0" rtlCol="0">
            <a:noAutofit/>
          </a:bodyPr>
          <a:lstStyle/>
          <a:p>
            <a:pPr indent="-274320">
              <a:spcAft>
                <a:spcPts val="900"/>
              </a:spcAft>
            </a:pPr>
            <a:r>
              <a:rPr lang="en-GB" sz="2400" b="1" dirty="0" smtClean="0">
                <a:solidFill>
                  <a:schemeClr val="tx2"/>
                </a:solidFill>
              </a:rPr>
              <a:t>2</a:t>
            </a:r>
          </a:p>
        </p:txBody>
      </p:sp>
      <p:sp>
        <p:nvSpPr>
          <p:cNvPr id="11" name="TextBox 10"/>
          <p:cNvSpPr txBox="1"/>
          <p:nvPr/>
        </p:nvSpPr>
        <p:spPr>
          <a:xfrm>
            <a:off x="3563888" y="2106849"/>
            <a:ext cx="229511" cy="365796"/>
          </a:xfrm>
          <a:prstGeom prst="rect">
            <a:avLst/>
          </a:prstGeom>
          <a:noFill/>
        </p:spPr>
        <p:txBody>
          <a:bodyPr vert="horz" wrap="none" lIns="0" tIns="0" rIns="0" bIns="0" rtlCol="0">
            <a:noAutofit/>
          </a:bodyPr>
          <a:lstStyle/>
          <a:p>
            <a:pPr indent="-274320">
              <a:spcAft>
                <a:spcPts val="900"/>
              </a:spcAft>
            </a:pPr>
            <a:r>
              <a:rPr lang="en-GB" sz="2400" b="1" dirty="0" smtClean="0">
                <a:solidFill>
                  <a:schemeClr val="tx2"/>
                </a:solidFill>
              </a:rPr>
              <a:t>1</a:t>
            </a:r>
          </a:p>
        </p:txBody>
      </p:sp>
      <p:sp>
        <p:nvSpPr>
          <p:cNvPr id="12" name="TextBox 11"/>
          <p:cNvSpPr txBox="1"/>
          <p:nvPr/>
        </p:nvSpPr>
        <p:spPr>
          <a:xfrm>
            <a:off x="3561293" y="3723364"/>
            <a:ext cx="229511" cy="365796"/>
          </a:xfrm>
          <a:prstGeom prst="rect">
            <a:avLst/>
          </a:prstGeom>
          <a:noFill/>
        </p:spPr>
        <p:txBody>
          <a:bodyPr vert="horz" wrap="none" lIns="0" tIns="0" rIns="0" bIns="0" rtlCol="0">
            <a:noAutofit/>
          </a:bodyPr>
          <a:lstStyle/>
          <a:p>
            <a:pPr indent="-274320">
              <a:spcAft>
                <a:spcPts val="900"/>
              </a:spcAft>
            </a:pPr>
            <a:r>
              <a:rPr lang="en-GB" sz="2400" b="1" dirty="0">
                <a:solidFill>
                  <a:schemeClr val="tx2"/>
                </a:solidFill>
              </a:rPr>
              <a:t>3</a:t>
            </a:r>
            <a:endParaRPr lang="en-GB" sz="2400" b="1" dirty="0" smtClean="0">
              <a:solidFill>
                <a:schemeClr val="tx2"/>
              </a:solidFill>
            </a:endParaRPr>
          </a:p>
        </p:txBody>
      </p:sp>
    </p:spTree>
    <p:extLst>
      <p:ext uri="{BB962C8B-B14F-4D97-AF65-F5344CB8AC3E}">
        <p14:creationId xmlns:p14="http://schemas.microsoft.com/office/powerpoint/2010/main" val="37090799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62</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0" y="1912566"/>
            <a:ext cx="8077200" cy="4412034"/>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600" b="1" i="1" dirty="0" smtClean="0">
                <a:solidFill>
                  <a:schemeClr val="accent1"/>
                </a:solidFill>
              </a:rPr>
              <a:t>Preparing our data</a:t>
            </a:r>
          </a:p>
          <a:p>
            <a:pPr marL="0" lvl="1" indent="0">
              <a:buNone/>
            </a:pPr>
            <a:r>
              <a:rPr lang="en-GB" sz="1600" i="1" dirty="0" smtClean="0">
                <a:solidFill>
                  <a:schemeClr val="accent5"/>
                </a:solidFill>
              </a:rPr>
              <a:t>De-select all the columns after “city” </a:t>
            </a:r>
            <a:r>
              <a:rPr lang="en-GB" sz="1600" i="1" dirty="0">
                <a:solidFill>
                  <a:schemeClr val="accent5"/>
                </a:solidFill>
              </a:rPr>
              <a:t>a</a:t>
            </a:r>
            <a:r>
              <a:rPr lang="en-GB" sz="1600" i="1" dirty="0" smtClean="0">
                <a:solidFill>
                  <a:schemeClr val="accent5"/>
                </a:solidFill>
              </a:rPr>
              <a:t>nd click “Load data and finish”</a:t>
            </a:r>
          </a:p>
          <a:p>
            <a:endParaRPr lang="en-GB" sz="1600" b="1" i="1" dirty="0" smtClean="0">
              <a:solidFill>
                <a:schemeClr val="accent1"/>
              </a:solidFill>
            </a:endParaRPr>
          </a:p>
        </p:txBody>
      </p:sp>
      <p:pic>
        <p:nvPicPr>
          <p:cNvPr id="13" name="Picture 12"/>
          <p:cNvPicPr>
            <a:picLocks noChangeAspect="1"/>
          </p:cNvPicPr>
          <p:nvPr/>
        </p:nvPicPr>
        <p:blipFill>
          <a:blip r:embed="rId3"/>
          <a:stretch>
            <a:fillRect/>
          </a:stretch>
        </p:blipFill>
        <p:spPr>
          <a:xfrm>
            <a:off x="1148544" y="2706060"/>
            <a:ext cx="6846912" cy="3461514"/>
          </a:xfrm>
          <a:prstGeom prst="rect">
            <a:avLst/>
          </a:prstGeom>
        </p:spPr>
      </p:pic>
    </p:spTree>
    <p:extLst>
      <p:ext uri="{BB962C8B-B14F-4D97-AF65-F5344CB8AC3E}">
        <p14:creationId xmlns:p14="http://schemas.microsoft.com/office/powerpoint/2010/main" val="15287885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
        <p:nvSpPr>
          <p:cNvPr id="7" name="Slide Number Placeholder 6"/>
          <p:cNvSpPr>
            <a:spLocks noGrp="1"/>
          </p:cNvSpPr>
          <p:nvPr>
            <p:ph type="sldNum" sz="quarter" idx="18"/>
          </p:nvPr>
        </p:nvSpPr>
        <p:spPr/>
        <p:txBody>
          <a:bodyPr/>
          <a:lstStyle/>
          <a:p>
            <a:fld id="{F5E609D5-BB2C-4735-B62A-4AB7F7AFBFEB}" type="slidenum">
              <a:rPr lang="en-GB" smtClean="0"/>
              <a:pPr/>
              <a:t>63</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0" y="1844824"/>
            <a:ext cx="8077200" cy="4479776"/>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smtClean="0">
                <a:solidFill>
                  <a:schemeClr val="accent1"/>
                </a:solidFill>
              </a:rPr>
              <a:t>Our First Sheet</a:t>
            </a:r>
          </a:p>
          <a:p>
            <a:endParaRPr lang="en-GB" sz="1800" dirty="0" smtClean="0"/>
          </a:p>
          <a:p>
            <a:endParaRPr lang="en-GB" sz="1800" b="1" i="1" dirty="0" smtClean="0">
              <a:solidFill>
                <a:schemeClr val="accent1"/>
              </a:solidFill>
            </a:endParaRPr>
          </a:p>
        </p:txBody>
      </p:sp>
      <p:pic>
        <p:nvPicPr>
          <p:cNvPr id="3" name="Picture 2"/>
          <p:cNvPicPr>
            <a:picLocks noChangeAspect="1"/>
          </p:cNvPicPr>
          <p:nvPr/>
        </p:nvPicPr>
        <p:blipFill>
          <a:blip r:embed="rId3"/>
          <a:stretch>
            <a:fillRect/>
          </a:stretch>
        </p:blipFill>
        <p:spPr>
          <a:xfrm>
            <a:off x="1691680" y="2204863"/>
            <a:ext cx="6336704" cy="4073261"/>
          </a:xfrm>
          <a:prstGeom prst="rect">
            <a:avLst/>
          </a:prstGeom>
        </p:spPr>
      </p:pic>
    </p:spTree>
    <p:extLst>
      <p:ext uri="{BB962C8B-B14F-4D97-AF65-F5344CB8AC3E}">
        <p14:creationId xmlns:p14="http://schemas.microsoft.com/office/powerpoint/2010/main" val="5555476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64</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0" y="1844824"/>
            <a:ext cx="8077200" cy="4479776"/>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smtClean="0">
                <a:solidFill>
                  <a:schemeClr val="accent1"/>
                </a:solidFill>
              </a:rPr>
              <a:t>Our First Sheet</a:t>
            </a:r>
          </a:p>
          <a:p>
            <a:r>
              <a:rPr lang="en-GB" sz="1600" i="1" dirty="0" smtClean="0">
                <a:solidFill>
                  <a:schemeClr val="accent5"/>
                </a:solidFill>
              </a:rPr>
              <a:t>Click on the sheet name to rename it and to add a  description. </a:t>
            </a:r>
          </a:p>
          <a:p>
            <a:r>
              <a:rPr lang="en-GB" sz="1600" i="1" dirty="0" smtClean="0">
                <a:solidFill>
                  <a:schemeClr val="accent5"/>
                </a:solidFill>
              </a:rPr>
              <a:t>For example </a:t>
            </a:r>
            <a:r>
              <a:rPr lang="en-GB" sz="1600" i="1" smtClean="0">
                <a:solidFill>
                  <a:schemeClr val="accent5"/>
                </a:solidFill>
              </a:rPr>
              <a:t>“CORDIS 1” </a:t>
            </a:r>
            <a:endParaRPr lang="en-GB" sz="1600" i="1" dirty="0" smtClean="0">
              <a:solidFill>
                <a:schemeClr val="accent5"/>
              </a:solidFill>
            </a:endParaRPr>
          </a:p>
          <a:p>
            <a:endParaRPr lang="en-GB" sz="1800" b="1" i="1" dirty="0" smtClean="0">
              <a:solidFill>
                <a:schemeClr val="accent1"/>
              </a:solidFill>
            </a:endParaRPr>
          </a:p>
        </p:txBody>
      </p:sp>
      <p:pic>
        <p:nvPicPr>
          <p:cNvPr id="5" name="Picture 4"/>
          <p:cNvPicPr>
            <a:picLocks noChangeAspect="1"/>
          </p:cNvPicPr>
          <p:nvPr/>
        </p:nvPicPr>
        <p:blipFill>
          <a:blip r:embed="rId3"/>
          <a:stretch>
            <a:fillRect/>
          </a:stretch>
        </p:blipFill>
        <p:spPr>
          <a:xfrm>
            <a:off x="2950552" y="2918672"/>
            <a:ext cx="5653896" cy="3390648"/>
          </a:xfrm>
          <a:prstGeom prst="rect">
            <a:avLst/>
          </a:prstGeom>
        </p:spPr>
      </p:pic>
      <p:sp>
        <p:nvSpPr>
          <p:cNvPr id="12"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243015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65</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0" y="1844824"/>
            <a:ext cx="8077200" cy="4479776"/>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a:solidFill>
                  <a:schemeClr val="accent1"/>
                </a:solidFill>
              </a:rPr>
              <a:t>Adding a Pivot Table</a:t>
            </a:r>
          </a:p>
          <a:p>
            <a:r>
              <a:rPr lang="en-GB" sz="1600" i="1" dirty="0">
                <a:solidFill>
                  <a:schemeClr val="accent5"/>
                </a:solidFill>
              </a:rPr>
              <a:t>Drag and drop a “Pivot table” chart from the left onto your sheet.</a:t>
            </a:r>
          </a:p>
          <a:p>
            <a:r>
              <a:rPr lang="en-GB" sz="1600" dirty="0"/>
              <a:t>Notice that when doing so you can move it around</a:t>
            </a:r>
            <a:r>
              <a:rPr lang="en-GB" sz="1600" b="1" i="1" dirty="0"/>
              <a:t> </a:t>
            </a:r>
            <a:r>
              <a:rPr lang="en-GB" sz="1600" dirty="0"/>
              <a:t>to preview the position it will take on your sheet. </a:t>
            </a:r>
          </a:p>
          <a:p>
            <a:endParaRPr lang="en-GB" sz="1800" b="1" i="1" dirty="0">
              <a:solidFill>
                <a:schemeClr val="accent1"/>
              </a:solidFill>
            </a:endParaRPr>
          </a:p>
        </p:txBody>
      </p:sp>
      <p:pic>
        <p:nvPicPr>
          <p:cNvPr id="3" name="Picture 2"/>
          <p:cNvPicPr>
            <a:picLocks noChangeAspect="1"/>
          </p:cNvPicPr>
          <p:nvPr/>
        </p:nvPicPr>
        <p:blipFill>
          <a:blip r:embed="rId3"/>
          <a:stretch>
            <a:fillRect/>
          </a:stretch>
        </p:blipFill>
        <p:spPr>
          <a:xfrm>
            <a:off x="2289425" y="2964445"/>
            <a:ext cx="5559175" cy="3229935"/>
          </a:xfrm>
          <a:prstGeom prst="rect">
            <a:avLst/>
          </a:prstGeom>
        </p:spPr>
      </p:pic>
      <p:sp>
        <p:nvSpPr>
          <p:cNvPr id="11"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39065318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66</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0" y="1844824"/>
            <a:ext cx="8077200" cy="4479776"/>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a:solidFill>
                  <a:schemeClr val="accent1"/>
                </a:solidFill>
              </a:rPr>
              <a:t>Adding a Pivot Table</a:t>
            </a:r>
          </a:p>
          <a:p>
            <a:r>
              <a:rPr lang="en-GB" sz="1600" i="1" dirty="0" smtClean="0">
                <a:solidFill>
                  <a:schemeClr val="accent5"/>
                </a:solidFill>
              </a:rPr>
              <a:t>Add the dimension “country”</a:t>
            </a:r>
          </a:p>
          <a:p>
            <a:r>
              <a:rPr lang="en-GB" sz="1600" i="1" dirty="0" smtClean="0">
                <a:solidFill>
                  <a:schemeClr val="accent5"/>
                </a:solidFill>
              </a:rPr>
              <a:t>Add the measure “Sum(</a:t>
            </a:r>
            <a:r>
              <a:rPr lang="en-GB" sz="1600" i="1" dirty="0" err="1" smtClean="0">
                <a:solidFill>
                  <a:schemeClr val="accent5"/>
                </a:solidFill>
              </a:rPr>
              <a:t>ecContribution</a:t>
            </a:r>
            <a:r>
              <a:rPr lang="en-GB" sz="1600" i="1" dirty="0" smtClean="0">
                <a:solidFill>
                  <a:schemeClr val="accent5"/>
                </a:solidFill>
              </a:rPr>
              <a:t>)”</a:t>
            </a:r>
          </a:p>
          <a:p>
            <a:endParaRPr lang="en-GB" sz="1800" dirty="0" smtClean="0"/>
          </a:p>
          <a:p>
            <a:endParaRPr lang="en-GB" sz="1800" b="1" i="1" dirty="0" smtClean="0">
              <a:solidFill>
                <a:schemeClr val="accent1"/>
              </a:solidFill>
            </a:endParaRPr>
          </a:p>
        </p:txBody>
      </p:sp>
      <p:pic>
        <p:nvPicPr>
          <p:cNvPr id="5" name="Picture 4"/>
          <p:cNvPicPr>
            <a:picLocks noChangeAspect="1"/>
          </p:cNvPicPr>
          <p:nvPr/>
        </p:nvPicPr>
        <p:blipFill>
          <a:blip r:embed="rId3"/>
          <a:stretch>
            <a:fillRect/>
          </a:stretch>
        </p:blipFill>
        <p:spPr>
          <a:xfrm>
            <a:off x="539336" y="2996952"/>
            <a:ext cx="4082265" cy="3083024"/>
          </a:xfrm>
          <a:prstGeom prst="rect">
            <a:avLst/>
          </a:prstGeom>
        </p:spPr>
      </p:pic>
      <p:pic>
        <p:nvPicPr>
          <p:cNvPr id="6" name="Picture 5"/>
          <p:cNvPicPr>
            <a:picLocks noChangeAspect="1"/>
          </p:cNvPicPr>
          <p:nvPr/>
        </p:nvPicPr>
        <p:blipFill>
          <a:blip r:embed="rId4"/>
          <a:stretch>
            <a:fillRect/>
          </a:stretch>
        </p:blipFill>
        <p:spPr>
          <a:xfrm>
            <a:off x="4644008" y="2996952"/>
            <a:ext cx="3989555" cy="3083024"/>
          </a:xfrm>
          <a:prstGeom prst="rect">
            <a:avLst/>
          </a:prstGeom>
        </p:spPr>
      </p:pic>
      <p:sp>
        <p:nvSpPr>
          <p:cNvPr id="11"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38701058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67</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1" y="1851948"/>
            <a:ext cx="3246511" cy="4472651"/>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a:solidFill>
                  <a:schemeClr val="accent1"/>
                </a:solidFill>
              </a:rPr>
              <a:t>Adding a Pivot Table</a:t>
            </a:r>
          </a:p>
          <a:p>
            <a:r>
              <a:rPr lang="en-GB" sz="1600" dirty="0"/>
              <a:t>OK now let’s add another dimension to our pivot table. </a:t>
            </a:r>
          </a:p>
          <a:p>
            <a:r>
              <a:rPr lang="en-GB" sz="1600" i="1" dirty="0">
                <a:solidFill>
                  <a:srgbClr val="C00000"/>
                </a:solidFill>
              </a:rPr>
              <a:t>Drag</a:t>
            </a:r>
            <a:r>
              <a:rPr lang="en-GB" sz="1600" i="1" dirty="0"/>
              <a:t> </a:t>
            </a:r>
            <a:r>
              <a:rPr lang="en-GB" sz="1600" i="1" dirty="0">
                <a:solidFill>
                  <a:srgbClr val="C00000"/>
                </a:solidFill>
              </a:rPr>
              <a:t>“</a:t>
            </a:r>
            <a:r>
              <a:rPr lang="en-GB" sz="1600" i="1" dirty="0" err="1">
                <a:solidFill>
                  <a:srgbClr val="C00000"/>
                </a:solidFill>
              </a:rPr>
              <a:t>ProjectAcronym</a:t>
            </a:r>
            <a:r>
              <a:rPr lang="en-GB" sz="1600" i="1" dirty="0">
                <a:solidFill>
                  <a:srgbClr val="C00000"/>
                </a:solidFill>
              </a:rPr>
              <a:t>” on to </a:t>
            </a:r>
            <a:r>
              <a:rPr lang="en-GB" sz="1600" i="1" dirty="0" smtClean="0">
                <a:solidFill>
                  <a:srgbClr val="C00000"/>
                </a:solidFill>
              </a:rPr>
              <a:t>your</a:t>
            </a:r>
            <a:r>
              <a:rPr lang="en-GB" sz="1600" i="1" dirty="0" smtClean="0"/>
              <a:t> </a:t>
            </a:r>
            <a:r>
              <a:rPr lang="en-GB" sz="1600" i="1" dirty="0">
                <a:solidFill>
                  <a:srgbClr val="C00000"/>
                </a:solidFill>
              </a:rPr>
              <a:t>pivot table </a:t>
            </a:r>
            <a:r>
              <a:rPr lang="en-GB" sz="1600" dirty="0">
                <a:solidFill>
                  <a:srgbClr val="C00000"/>
                </a:solidFill>
              </a:rPr>
              <a:t>from the “Fields” menu.</a:t>
            </a:r>
          </a:p>
          <a:p>
            <a:endParaRPr lang="en-GB" sz="1800" b="1" i="1" dirty="0">
              <a:solidFill>
                <a:schemeClr val="accent1"/>
              </a:solidFill>
            </a:endParaRPr>
          </a:p>
        </p:txBody>
      </p:sp>
      <p:pic>
        <p:nvPicPr>
          <p:cNvPr id="3" name="Picture 2"/>
          <p:cNvPicPr>
            <a:picLocks noChangeAspect="1"/>
          </p:cNvPicPr>
          <p:nvPr/>
        </p:nvPicPr>
        <p:blipFill>
          <a:blip r:embed="rId3"/>
          <a:stretch>
            <a:fillRect/>
          </a:stretch>
        </p:blipFill>
        <p:spPr>
          <a:xfrm>
            <a:off x="4067944" y="2133560"/>
            <a:ext cx="4542657" cy="4191041"/>
          </a:xfrm>
          <a:prstGeom prst="rect">
            <a:avLst/>
          </a:prstGeom>
        </p:spPr>
      </p:pic>
      <p:sp>
        <p:nvSpPr>
          <p:cNvPr id="11"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42774570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68</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1" y="1851948"/>
            <a:ext cx="4038599" cy="4472651"/>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a:solidFill>
                  <a:schemeClr val="accent1"/>
                </a:solidFill>
              </a:rPr>
              <a:t>Adding a Pivot </a:t>
            </a:r>
            <a:r>
              <a:rPr lang="en-GB" sz="1800" b="1" i="1" dirty="0" smtClean="0">
                <a:solidFill>
                  <a:schemeClr val="accent1"/>
                </a:solidFill>
              </a:rPr>
              <a:t>Table</a:t>
            </a:r>
          </a:p>
          <a:p>
            <a:r>
              <a:rPr lang="en-GB" sz="1600" dirty="0" smtClean="0"/>
              <a:t>Now </a:t>
            </a:r>
            <a:r>
              <a:rPr lang="en-GB" sz="1600" dirty="0"/>
              <a:t>let’s Fix the appearance of our pivot table.</a:t>
            </a:r>
          </a:p>
          <a:p>
            <a:pPr indent="0"/>
            <a:r>
              <a:rPr lang="en-GB" sz="1600" i="1" dirty="0">
                <a:solidFill>
                  <a:schemeClr val="accent5"/>
                </a:solidFill>
              </a:rPr>
              <a:t>Using the anchors </a:t>
            </a:r>
            <a:r>
              <a:rPr lang="en-GB" sz="1600" i="1" dirty="0" smtClean="0">
                <a:solidFill>
                  <a:schemeClr val="accent5"/>
                </a:solidFill>
              </a:rPr>
              <a:t>to make </a:t>
            </a:r>
            <a:r>
              <a:rPr lang="en-GB" sz="1600" i="1" dirty="0">
                <a:solidFill>
                  <a:schemeClr val="accent5"/>
                </a:solidFill>
              </a:rPr>
              <a:t>the pivot table the narrowest possible while still displaying both columns.</a:t>
            </a:r>
          </a:p>
          <a:p>
            <a:pPr indent="0"/>
            <a:r>
              <a:rPr lang="en-GB" sz="1600" i="1" dirty="0">
                <a:solidFill>
                  <a:schemeClr val="accent5"/>
                </a:solidFill>
              </a:rPr>
              <a:t>Then click on the </a:t>
            </a:r>
            <a:r>
              <a:rPr lang="en-GB" sz="1600" i="1" dirty="0" smtClean="0">
                <a:solidFill>
                  <a:schemeClr val="accent5"/>
                </a:solidFill>
              </a:rPr>
              <a:t>Done button </a:t>
            </a:r>
            <a:r>
              <a:rPr lang="en-GB" sz="1600" i="1" dirty="0">
                <a:solidFill>
                  <a:schemeClr val="accent5"/>
                </a:solidFill>
              </a:rPr>
              <a:t>to view your sheet </a:t>
            </a:r>
            <a:r>
              <a:rPr lang="en-GB" sz="1600" i="1" dirty="0" smtClean="0">
                <a:solidFill>
                  <a:schemeClr val="accent5"/>
                </a:solidFill>
              </a:rPr>
              <a:t>as it </a:t>
            </a:r>
            <a:r>
              <a:rPr lang="en-GB" sz="1600" i="1" dirty="0">
                <a:solidFill>
                  <a:schemeClr val="accent5"/>
                </a:solidFill>
              </a:rPr>
              <a:t>will be displayed when in </a:t>
            </a:r>
            <a:r>
              <a:rPr lang="en-GB" sz="1600" i="1" dirty="0" smtClean="0">
                <a:solidFill>
                  <a:schemeClr val="accent5"/>
                </a:solidFill>
              </a:rPr>
              <a:t>use</a:t>
            </a:r>
            <a:r>
              <a:rPr lang="en-GB" sz="1600" i="1" dirty="0">
                <a:solidFill>
                  <a:schemeClr val="accent5"/>
                </a:solidFill>
              </a:rPr>
              <a:t>. </a:t>
            </a:r>
          </a:p>
          <a:p>
            <a:pPr indent="0"/>
            <a:r>
              <a:rPr lang="en-GB" sz="1600" dirty="0"/>
              <a:t>Notice the difference of </a:t>
            </a:r>
            <a:r>
              <a:rPr lang="en-GB" sz="1600" dirty="0" smtClean="0"/>
              <a:t> appearance between </a:t>
            </a:r>
            <a:r>
              <a:rPr lang="en-GB" sz="1600" dirty="0"/>
              <a:t>the </a:t>
            </a:r>
            <a:r>
              <a:rPr lang="en-GB" sz="1600" dirty="0" smtClean="0"/>
              <a:t>“</a:t>
            </a:r>
            <a:r>
              <a:rPr lang="en-GB" sz="1600" dirty="0"/>
              <a:t>edit” menu and the </a:t>
            </a:r>
            <a:r>
              <a:rPr lang="en-GB" sz="1600" dirty="0" smtClean="0"/>
              <a:t>actual “</a:t>
            </a:r>
            <a:r>
              <a:rPr lang="en-GB" sz="1600" dirty="0"/>
              <a:t>preview”</a:t>
            </a:r>
          </a:p>
          <a:p>
            <a:endParaRPr lang="en-GB" sz="1800" b="1" i="1" dirty="0">
              <a:solidFill>
                <a:schemeClr val="accent1"/>
              </a:solidFill>
            </a:endParaRPr>
          </a:p>
        </p:txBody>
      </p:sp>
      <p:pic>
        <p:nvPicPr>
          <p:cNvPr id="5" name="Picture 4"/>
          <p:cNvPicPr>
            <a:picLocks noChangeAspect="1"/>
          </p:cNvPicPr>
          <p:nvPr/>
        </p:nvPicPr>
        <p:blipFill>
          <a:blip r:embed="rId3"/>
          <a:stretch>
            <a:fillRect/>
          </a:stretch>
        </p:blipFill>
        <p:spPr>
          <a:xfrm>
            <a:off x="6239419" y="685800"/>
            <a:ext cx="2479941" cy="4015383"/>
          </a:xfrm>
          <a:prstGeom prst="rect">
            <a:avLst/>
          </a:prstGeom>
        </p:spPr>
      </p:pic>
      <p:pic>
        <p:nvPicPr>
          <p:cNvPr id="6" name="Picture 5"/>
          <p:cNvPicPr>
            <a:picLocks noChangeAspect="1"/>
          </p:cNvPicPr>
          <p:nvPr/>
        </p:nvPicPr>
        <p:blipFill>
          <a:blip r:embed="rId4"/>
          <a:stretch>
            <a:fillRect/>
          </a:stretch>
        </p:blipFill>
        <p:spPr>
          <a:xfrm>
            <a:off x="4663837" y="3245035"/>
            <a:ext cx="2475926" cy="2912296"/>
          </a:xfrm>
          <a:prstGeom prst="rect">
            <a:avLst/>
          </a:prstGeom>
        </p:spPr>
      </p:pic>
      <p:sp>
        <p:nvSpPr>
          <p:cNvPr id="11"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34282342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69</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1" y="1851948"/>
            <a:ext cx="8077199" cy="4472651"/>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a:solidFill>
                  <a:schemeClr val="accent1"/>
                </a:solidFill>
              </a:rPr>
              <a:t>Adding a Pivot Table</a:t>
            </a:r>
          </a:p>
          <a:p>
            <a:r>
              <a:rPr lang="en-GB" sz="1600" dirty="0"/>
              <a:t>Our pivot table is by default sorted alphabetically, which is not the best option for our case. Let’s sort it by the SUM of the contribution received:</a:t>
            </a:r>
          </a:p>
          <a:p>
            <a:pPr marL="285750" indent="-285750">
              <a:buFont typeface="Arial" panose="020B0604020202020204" pitchFamily="34" charset="0"/>
              <a:buChar char="•"/>
            </a:pPr>
            <a:r>
              <a:rPr lang="en-GB" sz="1600" i="1" dirty="0">
                <a:solidFill>
                  <a:schemeClr val="accent5"/>
                </a:solidFill>
              </a:rPr>
              <a:t>From the “Sorting” menu</a:t>
            </a:r>
            <a:br>
              <a:rPr lang="en-GB" sz="1600" i="1" dirty="0">
                <a:solidFill>
                  <a:schemeClr val="accent5"/>
                </a:solidFill>
              </a:rPr>
            </a:br>
            <a:r>
              <a:rPr lang="en-GB" sz="1600" i="1" dirty="0">
                <a:solidFill>
                  <a:schemeClr val="accent5"/>
                </a:solidFill>
              </a:rPr>
              <a:t>de-select “Auto” sorting. </a:t>
            </a:r>
          </a:p>
          <a:p>
            <a:pPr marL="285750" indent="-285750">
              <a:buFont typeface="Arial" panose="020B0604020202020204" pitchFamily="34" charset="0"/>
              <a:buChar char="•"/>
            </a:pPr>
            <a:r>
              <a:rPr lang="en-GB" sz="1600" i="1" dirty="0">
                <a:solidFill>
                  <a:schemeClr val="accent5"/>
                </a:solidFill>
              </a:rPr>
              <a:t>Select  “Sort by expression”</a:t>
            </a:r>
          </a:p>
          <a:p>
            <a:pPr marL="285750" indent="-285750">
              <a:buFont typeface="Arial" panose="020B0604020202020204" pitchFamily="34" charset="0"/>
              <a:buChar char="•"/>
            </a:pPr>
            <a:r>
              <a:rPr lang="en-GB" sz="1600" i="1" dirty="0">
                <a:solidFill>
                  <a:schemeClr val="accent5"/>
                </a:solidFill>
              </a:rPr>
              <a:t>Input “Sum(</a:t>
            </a:r>
            <a:r>
              <a:rPr lang="en-GB" sz="1600" i="1" dirty="0" err="1">
                <a:solidFill>
                  <a:schemeClr val="accent5"/>
                </a:solidFill>
              </a:rPr>
              <a:t>ecContribution</a:t>
            </a:r>
            <a:r>
              <a:rPr lang="en-GB" sz="1600" i="1" dirty="0">
                <a:solidFill>
                  <a:schemeClr val="accent5"/>
                </a:solidFill>
              </a:rPr>
              <a:t>)”</a:t>
            </a:r>
          </a:p>
          <a:p>
            <a:pPr marL="285750" indent="-285750">
              <a:buFont typeface="Arial" panose="020B0604020202020204" pitchFamily="34" charset="0"/>
              <a:buChar char="•"/>
            </a:pPr>
            <a:r>
              <a:rPr lang="en-GB" sz="1600" i="1" dirty="0">
                <a:solidFill>
                  <a:schemeClr val="accent5"/>
                </a:solidFill>
              </a:rPr>
              <a:t>Select “Descending”</a:t>
            </a:r>
          </a:p>
          <a:p>
            <a:pPr marL="285750" indent="-285750">
              <a:buFont typeface="Arial" panose="020B0604020202020204" pitchFamily="34" charset="0"/>
              <a:buChar char="•"/>
            </a:pPr>
            <a:r>
              <a:rPr lang="en-GB" sz="1600" i="1" dirty="0">
                <a:solidFill>
                  <a:schemeClr val="accent5"/>
                </a:solidFill>
              </a:rPr>
              <a:t>De-select “Alphabetically”</a:t>
            </a:r>
          </a:p>
          <a:p>
            <a:pPr marL="285750" indent="-285750">
              <a:buFont typeface="Arial" panose="020B0604020202020204" pitchFamily="34" charset="0"/>
              <a:buChar char="•"/>
            </a:pPr>
            <a:r>
              <a:rPr lang="en-GB" sz="1600" i="1" dirty="0">
                <a:solidFill>
                  <a:schemeClr val="accent5"/>
                </a:solidFill>
              </a:rPr>
              <a:t>Do the same for </a:t>
            </a:r>
            <a:r>
              <a:rPr lang="en-GB" sz="1600" i="1" dirty="0" err="1">
                <a:solidFill>
                  <a:schemeClr val="accent5"/>
                </a:solidFill>
              </a:rPr>
              <a:t>projectAcronym</a:t>
            </a:r>
            <a:br>
              <a:rPr lang="en-GB" sz="1600" i="1" dirty="0" err="1">
                <a:solidFill>
                  <a:schemeClr val="accent5"/>
                </a:solidFill>
              </a:rPr>
            </a:br>
            <a:r>
              <a:rPr lang="en-GB" sz="1600" i="1" dirty="0" err="1">
                <a:solidFill>
                  <a:schemeClr val="accent5"/>
                </a:solidFill>
              </a:rPr>
              <a:t>using "ecContribution"</a:t>
            </a:r>
            <a:endParaRPr lang="en-GB" sz="1600" i="1" dirty="0">
              <a:solidFill>
                <a:schemeClr val="accent5"/>
              </a:solidFill>
            </a:endParaRPr>
          </a:p>
          <a:p>
            <a:endParaRPr lang="en-GB" sz="1800" i="1" dirty="0"/>
          </a:p>
          <a:p>
            <a:endParaRPr lang="en-GB" sz="1800" b="1" i="1" dirty="0">
              <a:solidFill>
                <a:schemeClr val="accent1"/>
              </a:solidFill>
            </a:endParaRPr>
          </a:p>
        </p:txBody>
      </p:sp>
      <p:pic>
        <p:nvPicPr>
          <p:cNvPr id="12" name="Picture 11"/>
          <p:cNvPicPr>
            <a:picLocks noChangeAspect="1"/>
          </p:cNvPicPr>
          <p:nvPr/>
        </p:nvPicPr>
        <p:blipFill>
          <a:blip r:embed="rId3"/>
          <a:stretch>
            <a:fillRect/>
          </a:stretch>
        </p:blipFill>
        <p:spPr>
          <a:xfrm>
            <a:off x="3851920" y="2780928"/>
            <a:ext cx="4756260" cy="3456384"/>
          </a:xfrm>
          <a:prstGeom prst="rect">
            <a:avLst/>
          </a:prstGeom>
        </p:spPr>
      </p:pic>
      <p:pic>
        <p:nvPicPr>
          <p:cNvPr id="13" name="Picture 12"/>
          <p:cNvPicPr>
            <a:picLocks noChangeAspect="1"/>
          </p:cNvPicPr>
          <p:nvPr/>
        </p:nvPicPr>
        <p:blipFill>
          <a:blip r:embed="rId4"/>
          <a:stretch>
            <a:fillRect/>
          </a:stretch>
        </p:blipFill>
        <p:spPr>
          <a:xfrm>
            <a:off x="7164288" y="5229200"/>
            <a:ext cx="883171" cy="180334"/>
          </a:xfrm>
          <a:prstGeom prst="rect">
            <a:avLst/>
          </a:prstGeom>
        </p:spPr>
      </p:pic>
      <p:sp>
        <p:nvSpPr>
          <p:cNvPr id="11"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158449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Visualisation Process</a:t>
            </a:r>
            <a:r>
              <a:rPr lang="en-GB" dirty="0"/>
              <a:t/>
            </a:r>
            <a:br>
              <a:rPr lang="en-GB" dirty="0"/>
            </a:br>
            <a:r>
              <a:rPr lang="en-GB" sz="2000" b="0" i="0" dirty="0" smtClean="0"/>
              <a:t>Different stages of visualisation</a:t>
            </a:r>
            <a:endParaRPr lang="en-GB" b="0" i="0" dirty="0"/>
          </a:p>
        </p:txBody>
      </p:sp>
      <p:sp>
        <p:nvSpPr>
          <p:cNvPr id="3" name="Content Placeholder 2"/>
          <p:cNvSpPr>
            <a:spLocks noGrp="1"/>
          </p:cNvSpPr>
          <p:nvPr>
            <p:ph sz="quarter" idx="15"/>
          </p:nvPr>
        </p:nvSpPr>
        <p:spPr/>
        <p:txBody>
          <a:bodyPr/>
          <a:lstStyle/>
          <a:p>
            <a:pPr marL="285750" indent="-285750">
              <a:buFont typeface="Arial" panose="020B0604020202020204" pitchFamily="34" charset="0"/>
              <a:buChar char="•"/>
            </a:pPr>
            <a:r>
              <a:rPr lang="en-GB" sz="1600" dirty="0" smtClean="0"/>
              <a:t>Good </a:t>
            </a:r>
            <a:r>
              <a:rPr lang="en-GB" sz="1600" dirty="0"/>
              <a:t>visualisation is about making good </a:t>
            </a:r>
            <a:r>
              <a:rPr lang="en-GB" sz="1600" dirty="0" smtClean="0"/>
              <a:t>decisions.</a:t>
            </a:r>
          </a:p>
          <a:p>
            <a:pPr marL="285750" indent="-285750">
              <a:buFont typeface="Arial" panose="020B0604020202020204" pitchFamily="34" charset="0"/>
              <a:buChar char="•"/>
            </a:pPr>
            <a:r>
              <a:rPr lang="en-GB" sz="1600" dirty="0" smtClean="0"/>
              <a:t>To </a:t>
            </a:r>
            <a:r>
              <a:rPr lang="en-GB" sz="1600" dirty="0"/>
              <a:t>make the best decisions you need to be </a:t>
            </a:r>
            <a:r>
              <a:rPr lang="en-GB" sz="1600" b="1" dirty="0"/>
              <a:t>familiar with all your options </a:t>
            </a:r>
            <a:r>
              <a:rPr lang="en-GB" sz="1600" dirty="0"/>
              <a:t>and aware of the things that will influence your choices</a:t>
            </a:r>
            <a:r>
              <a:rPr lang="en-GB" sz="1600" dirty="0" smtClean="0"/>
              <a:t>.</a:t>
            </a:r>
            <a:endParaRPr lang="en-GB" sz="1600" dirty="0"/>
          </a:p>
          <a:p>
            <a:pPr marL="285750" indent="-285750">
              <a:buFont typeface="Arial" panose="020B0604020202020204" pitchFamily="34" charset="0"/>
              <a:buChar char="•"/>
            </a:pPr>
            <a:r>
              <a:rPr lang="en-GB" sz="1600" dirty="0" smtClean="0"/>
              <a:t>In order to end up with a satisfying result in data visualisation, it is important to follow a step-by-step process approach in order not to overlook any relevant options. </a:t>
            </a:r>
          </a:p>
          <a:p>
            <a:pPr marL="285750" indent="-285750">
              <a:buFont typeface="Arial" panose="020B0604020202020204" pitchFamily="34" charset="0"/>
              <a:buChar char="•"/>
            </a:pPr>
            <a:r>
              <a:rPr lang="en-GB" sz="1600" dirty="0" smtClean="0"/>
              <a:t>There </a:t>
            </a:r>
            <a:r>
              <a:rPr lang="en-GB" sz="1600" dirty="0"/>
              <a:t>are </a:t>
            </a:r>
            <a:r>
              <a:rPr lang="en-GB" sz="1600" dirty="0" smtClean="0"/>
              <a:t>four main </a:t>
            </a:r>
            <a:r>
              <a:rPr lang="en-GB" sz="1600" dirty="0"/>
              <a:t>stages </a:t>
            </a:r>
            <a:r>
              <a:rPr lang="en-GB" sz="1600" dirty="0" smtClean="0"/>
              <a:t>of this process</a:t>
            </a:r>
            <a:r>
              <a:rPr lang="en-GB" sz="1600" dirty="0"/>
              <a:t>:</a:t>
            </a:r>
          </a:p>
          <a:p>
            <a:pPr marL="274320" lvl="2" indent="0">
              <a:buNone/>
            </a:pPr>
            <a:endParaRPr lang="en-GB" sz="1600" b="1" dirty="0">
              <a:solidFill>
                <a:schemeClr val="accent5"/>
              </a:solidFill>
            </a:endParaRPr>
          </a:p>
        </p:txBody>
      </p:sp>
      <p:sp>
        <p:nvSpPr>
          <p:cNvPr id="5" name="Date Placeholder 4"/>
          <p:cNvSpPr>
            <a:spLocks noGrp="1"/>
          </p:cNvSpPr>
          <p:nvPr>
            <p:ph type="dt" sz="half" idx="16"/>
          </p:nvPr>
        </p:nvSpPr>
        <p:spPr/>
        <p:txBody>
          <a:bodyPr/>
          <a:lstStyle/>
          <a:p>
            <a:r>
              <a:rPr lang="en-US" dirty="0" smtClean="0"/>
              <a:t>January 2017</a:t>
            </a:r>
            <a:endParaRPr lang="en-GB" dirty="0"/>
          </a:p>
        </p:txBody>
      </p:sp>
      <p:sp>
        <p:nvSpPr>
          <p:cNvPr id="6" name="Footer Placeholder 5"/>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4" name="Slide Number Placeholder 3"/>
          <p:cNvSpPr>
            <a:spLocks noGrp="1"/>
          </p:cNvSpPr>
          <p:nvPr>
            <p:ph type="sldNum" sz="quarter" idx="18"/>
          </p:nvPr>
        </p:nvSpPr>
        <p:spPr/>
        <p:txBody>
          <a:bodyPr/>
          <a:lstStyle/>
          <a:p>
            <a:fld id="{F5E609D5-BB2C-4735-B62A-4AB7F7AFBFEB}" type="slidenum">
              <a:rPr lang="en-GB" smtClean="0"/>
              <a:pPr/>
              <a:t>7</a:t>
            </a:fld>
            <a:endParaRPr lang="en-GB"/>
          </a:p>
        </p:txBody>
      </p:sp>
      <p:grpSp>
        <p:nvGrpSpPr>
          <p:cNvPr id="7" name="Group 6"/>
          <p:cNvGrpSpPr/>
          <p:nvPr/>
        </p:nvGrpSpPr>
        <p:grpSpPr>
          <a:xfrm>
            <a:off x="539552" y="3789038"/>
            <a:ext cx="7632848" cy="1440162"/>
            <a:chOff x="539552" y="2924944"/>
            <a:chExt cx="7632848" cy="1440162"/>
          </a:xfrm>
        </p:grpSpPr>
        <p:sp>
          <p:nvSpPr>
            <p:cNvPr id="8" name="AutoShape 63"/>
            <p:cNvSpPr>
              <a:spLocks noChangeArrowheads="1"/>
            </p:cNvSpPr>
            <p:nvPr/>
          </p:nvSpPr>
          <p:spPr bwMode="auto">
            <a:xfrm>
              <a:off x="539552" y="3429001"/>
              <a:ext cx="2085482" cy="936105"/>
            </a:xfrm>
            <a:prstGeom prst="chevron">
              <a:avLst>
                <a:gd name="adj" fmla="val 38168"/>
              </a:avLst>
            </a:prstGeom>
            <a:solidFill>
              <a:schemeClr val="accent4"/>
            </a:solidFill>
            <a:ln w="19050" algn="ctr">
              <a:solidFill>
                <a:srgbClr val="FFFFFF"/>
              </a:solidFill>
              <a:miter lim="800000"/>
              <a:headEnd/>
              <a:tailEnd/>
            </a:ln>
          </p:spPr>
          <p:txBody>
            <a:bodyPr lIns="69145" tIns="0" rIns="0" bIns="0" anchor="ctr"/>
            <a:lstStyle/>
            <a:p>
              <a:pPr defTabSz="995363">
                <a:buSzPct val="90000"/>
                <a:defRPr/>
              </a:pPr>
              <a:r>
                <a:rPr lang="en-US" sz="1300" b="1" kern="0" dirty="0" smtClean="0">
                  <a:solidFill>
                    <a:schemeClr val="bg2"/>
                  </a:solidFill>
                  <a:latin typeface="+mj-lt"/>
                  <a:cs typeface="Arial" charset="0"/>
                </a:rPr>
                <a:t>Formulate the question</a:t>
              </a:r>
            </a:p>
          </p:txBody>
        </p:sp>
        <p:sp>
          <p:nvSpPr>
            <p:cNvPr id="9" name="AutoShape 64"/>
            <p:cNvSpPr>
              <a:spLocks noChangeArrowheads="1"/>
            </p:cNvSpPr>
            <p:nvPr/>
          </p:nvSpPr>
          <p:spPr bwMode="auto">
            <a:xfrm>
              <a:off x="2388674" y="3429001"/>
              <a:ext cx="2085482" cy="936105"/>
            </a:xfrm>
            <a:prstGeom prst="chevron">
              <a:avLst>
                <a:gd name="adj" fmla="val 38168"/>
              </a:avLst>
            </a:prstGeom>
            <a:solidFill>
              <a:srgbClr val="EB8C00"/>
            </a:solidFill>
            <a:ln w="19050" algn="ctr">
              <a:solidFill>
                <a:srgbClr val="FFFFFF"/>
              </a:solidFill>
              <a:miter lim="800000"/>
              <a:headEnd/>
              <a:tailEnd/>
            </a:ln>
          </p:spPr>
          <p:txBody>
            <a:bodyPr lIns="69145" tIns="0" rIns="0" bIns="0" anchor="ctr"/>
            <a:lstStyle/>
            <a:p>
              <a:pPr algn="ctr" defTabSz="995363">
                <a:buSzPct val="90000"/>
                <a:defRPr/>
              </a:pPr>
              <a:r>
                <a:rPr lang="en-US" sz="1300" b="1" kern="0" dirty="0" smtClean="0">
                  <a:solidFill>
                    <a:schemeClr val="bg2"/>
                  </a:solidFill>
                  <a:latin typeface="+mj-lt"/>
                  <a:cs typeface="Arial" charset="0"/>
                </a:rPr>
                <a:t>Collect and prepare data</a:t>
              </a:r>
              <a:endParaRPr lang="en-US" sz="1300" b="1" kern="0" dirty="0">
                <a:solidFill>
                  <a:schemeClr val="bg2"/>
                </a:solidFill>
                <a:latin typeface="+mj-lt"/>
                <a:cs typeface="Arial" charset="0"/>
              </a:endParaRPr>
            </a:p>
          </p:txBody>
        </p:sp>
        <p:sp>
          <p:nvSpPr>
            <p:cNvPr id="10" name="AutoShape 65"/>
            <p:cNvSpPr>
              <a:spLocks noChangeArrowheads="1"/>
            </p:cNvSpPr>
            <p:nvPr/>
          </p:nvSpPr>
          <p:spPr bwMode="auto">
            <a:xfrm>
              <a:off x="4237796" y="3429001"/>
              <a:ext cx="2085482" cy="936105"/>
            </a:xfrm>
            <a:prstGeom prst="chevron">
              <a:avLst>
                <a:gd name="adj" fmla="val 38168"/>
              </a:avLst>
            </a:prstGeom>
            <a:solidFill>
              <a:schemeClr val="accent2"/>
            </a:solidFill>
            <a:ln w="19050" algn="ctr">
              <a:solidFill>
                <a:srgbClr val="FFFFFF"/>
              </a:solidFill>
              <a:miter lim="800000"/>
              <a:headEnd/>
              <a:tailEnd/>
            </a:ln>
          </p:spPr>
          <p:txBody>
            <a:bodyPr lIns="69145" tIns="0" rIns="0" bIns="0" anchor="ctr"/>
            <a:lstStyle/>
            <a:p>
              <a:pPr algn="ctr" defTabSz="995363">
                <a:buSzPct val="90000"/>
                <a:defRPr/>
              </a:pPr>
              <a:r>
                <a:rPr lang="en-US" sz="1300" b="1" kern="0" dirty="0">
                  <a:solidFill>
                    <a:schemeClr val="bg2"/>
                  </a:solidFill>
                  <a:latin typeface="+mj-lt"/>
                  <a:cs typeface="Arial" charset="0"/>
                </a:rPr>
                <a:t>Consider medium</a:t>
              </a:r>
            </a:p>
          </p:txBody>
        </p:sp>
        <p:sp>
          <p:nvSpPr>
            <p:cNvPr id="11" name="AutoShape 65"/>
            <p:cNvSpPr>
              <a:spLocks noChangeArrowheads="1"/>
            </p:cNvSpPr>
            <p:nvPr/>
          </p:nvSpPr>
          <p:spPr bwMode="auto">
            <a:xfrm>
              <a:off x="6086918" y="3429000"/>
              <a:ext cx="2085482" cy="936105"/>
            </a:xfrm>
            <a:prstGeom prst="chevron">
              <a:avLst>
                <a:gd name="adj" fmla="val 38168"/>
              </a:avLst>
            </a:prstGeom>
            <a:solidFill>
              <a:schemeClr val="accent5"/>
            </a:solidFill>
            <a:ln w="19050" algn="ctr">
              <a:solidFill>
                <a:srgbClr val="FFFFFF"/>
              </a:solidFill>
              <a:miter lim="800000"/>
              <a:headEnd/>
              <a:tailEnd/>
            </a:ln>
          </p:spPr>
          <p:txBody>
            <a:bodyPr lIns="69145" tIns="0" rIns="0" bIns="0" anchor="ctr"/>
            <a:lstStyle/>
            <a:p>
              <a:pPr algn="ctr" defTabSz="995363">
                <a:buSzPct val="90000"/>
                <a:defRPr/>
              </a:pPr>
              <a:r>
                <a:rPr lang="en-US" sz="1300" b="1" kern="0" dirty="0">
                  <a:solidFill>
                    <a:schemeClr val="bg2"/>
                  </a:solidFill>
                  <a:latin typeface="+mj-lt"/>
                  <a:cs typeface="Arial" charset="0"/>
                </a:rPr>
                <a:t>Develop visual representation</a:t>
              </a:r>
            </a:p>
          </p:txBody>
        </p:sp>
        <p:sp>
          <p:nvSpPr>
            <p:cNvPr id="16" name="TextBox 15"/>
            <p:cNvSpPr txBox="1"/>
            <p:nvPr/>
          </p:nvSpPr>
          <p:spPr>
            <a:xfrm>
              <a:off x="827584" y="2924944"/>
              <a:ext cx="576064" cy="493203"/>
            </a:xfrm>
            <a:prstGeom prst="rect">
              <a:avLst/>
            </a:prstGeom>
            <a:noFill/>
          </p:spPr>
          <p:txBody>
            <a:bodyPr vert="horz" wrap="square" lIns="0" tIns="0" rIns="0" bIns="0" rtlCol="0">
              <a:noAutofit/>
            </a:bodyPr>
            <a:lstStyle/>
            <a:p>
              <a:pPr indent="-274320">
                <a:spcAft>
                  <a:spcPts val="900"/>
                </a:spcAft>
              </a:pPr>
              <a:r>
                <a:rPr lang="en-GB" sz="3200" b="1" i="1" dirty="0" smtClean="0">
                  <a:solidFill>
                    <a:srgbClr val="DB536A"/>
                  </a:solidFill>
                  <a:latin typeface="Georgia" pitchFamily="18" charset="0"/>
                </a:rPr>
                <a:t>1</a:t>
              </a:r>
            </a:p>
          </p:txBody>
        </p:sp>
        <p:sp>
          <p:nvSpPr>
            <p:cNvPr id="17" name="TextBox 16"/>
            <p:cNvSpPr txBox="1"/>
            <p:nvPr/>
          </p:nvSpPr>
          <p:spPr>
            <a:xfrm>
              <a:off x="2648658" y="2924944"/>
              <a:ext cx="576064" cy="493203"/>
            </a:xfrm>
            <a:prstGeom prst="rect">
              <a:avLst/>
            </a:prstGeom>
            <a:noFill/>
          </p:spPr>
          <p:txBody>
            <a:bodyPr vert="horz" wrap="square" lIns="0" tIns="0" rIns="0" bIns="0" rtlCol="0">
              <a:noAutofit/>
            </a:bodyPr>
            <a:lstStyle/>
            <a:p>
              <a:pPr indent="-274320">
                <a:spcAft>
                  <a:spcPts val="900"/>
                </a:spcAft>
              </a:pPr>
              <a:r>
                <a:rPr lang="en-GB" sz="3200" b="1" i="1" dirty="0">
                  <a:solidFill>
                    <a:srgbClr val="EB8C00"/>
                  </a:solidFill>
                  <a:latin typeface="Georgia" pitchFamily="18" charset="0"/>
                </a:rPr>
                <a:t>2</a:t>
              </a:r>
              <a:endParaRPr lang="en-GB" sz="3200" b="1" i="1" dirty="0" smtClean="0">
                <a:solidFill>
                  <a:srgbClr val="EB8C00"/>
                </a:solidFill>
                <a:latin typeface="Georgia" pitchFamily="18" charset="0"/>
              </a:endParaRPr>
            </a:p>
          </p:txBody>
        </p:sp>
        <p:sp>
          <p:nvSpPr>
            <p:cNvPr id="18" name="TextBox 17"/>
            <p:cNvSpPr txBox="1"/>
            <p:nvPr/>
          </p:nvSpPr>
          <p:spPr>
            <a:xfrm>
              <a:off x="4469732" y="2924944"/>
              <a:ext cx="576064" cy="493203"/>
            </a:xfrm>
            <a:prstGeom prst="rect">
              <a:avLst/>
            </a:prstGeom>
            <a:noFill/>
          </p:spPr>
          <p:txBody>
            <a:bodyPr vert="horz" wrap="square" lIns="0" tIns="0" rIns="0" bIns="0" rtlCol="0">
              <a:noAutofit/>
            </a:bodyPr>
            <a:lstStyle/>
            <a:p>
              <a:pPr indent="-274320">
                <a:spcAft>
                  <a:spcPts val="900"/>
                </a:spcAft>
              </a:pPr>
              <a:r>
                <a:rPr lang="en-GB" sz="3000" b="1" i="1" dirty="0" smtClean="0">
                  <a:solidFill>
                    <a:srgbClr val="FFDC6D"/>
                  </a:solidFill>
                  <a:latin typeface="Georgia" pitchFamily="18" charset="0"/>
                </a:rPr>
                <a:t>3</a:t>
              </a:r>
            </a:p>
          </p:txBody>
        </p:sp>
        <p:sp>
          <p:nvSpPr>
            <p:cNvPr id="19" name="TextBox 18"/>
            <p:cNvSpPr txBox="1"/>
            <p:nvPr/>
          </p:nvSpPr>
          <p:spPr>
            <a:xfrm>
              <a:off x="6385955" y="2924944"/>
              <a:ext cx="576064" cy="493203"/>
            </a:xfrm>
            <a:prstGeom prst="rect">
              <a:avLst/>
            </a:prstGeom>
            <a:noFill/>
          </p:spPr>
          <p:txBody>
            <a:bodyPr vert="horz" wrap="square" lIns="0" tIns="0" rIns="0" bIns="0" rtlCol="0">
              <a:noAutofit/>
            </a:bodyPr>
            <a:lstStyle/>
            <a:p>
              <a:pPr indent="-274320">
                <a:spcAft>
                  <a:spcPts val="900"/>
                </a:spcAft>
              </a:pPr>
              <a:r>
                <a:rPr lang="en-GB" sz="3000" b="1" i="1" dirty="0">
                  <a:solidFill>
                    <a:srgbClr val="A32020"/>
                  </a:solidFill>
                  <a:latin typeface="Georgia" pitchFamily="18" charset="0"/>
                </a:rPr>
                <a:t>4</a:t>
              </a:r>
              <a:endParaRPr lang="en-GB" sz="3000" b="1" i="1" dirty="0" smtClean="0">
                <a:solidFill>
                  <a:srgbClr val="A32020"/>
                </a:solidFill>
                <a:latin typeface="Georgia" pitchFamily="18" charset="0"/>
              </a:endParaRPr>
            </a:p>
          </p:txBody>
        </p:sp>
      </p:grpSp>
    </p:spTree>
    <p:extLst>
      <p:ext uri="{BB962C8B-B14F-4D97-AF65-F5344CB8AC3E}">
        <p14:creationId xmlns:p14="http://schemas.microsoft.com/office/powerpoint/2010/main" val="41924750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70</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1" y="1851948"/>
            <a:ext cx="8077199" cy="4472651"/>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a:solidFill>
                  <a:schemeClr val="accent1"/>
                </a:solidFill>
              </a:rPr>
              <a:t>Adding a Pivot Table</a:t>
            </a:r>
          </a:p>
          <a:p>
            <a:r>
              <a:rPr lang="en-GB" sz="1600" dirty="0" smtClean="0"/>
              <a:t>Another noticeable issue is that the appearance of the values in our table our not consistent.</a:t>
            </a:r>
          </a:p>
          <a:p>
            <a:pPr indent="0"/>
            <a:r>
              <a:rPr lang="en-GB" sz="1600" i="1" dirty="0" smtClean="0">
                <a:solidFill>
                  <a:schemeClr val="accent5"/>
                </a:solidFill>
              </a:rPr>
              <a:t>In the “Data” menu, </a:t>
            </a:r>
            <a:br>
              <a:rPr lang="en-GB" sz="1600" i="1" dirty="0" smtClean="0">
                <a:solidFill>
                  <a:schemeClr val="accent5"/>
                </a:solidFill>
              </a:rPr>
            </a:br>
            <a:r>
              <a:rPr lang="en-GB" sz="1600" i="1" dirty="0" smtClean="0">
                <a:solidFill>
                  <a:schemeClr val="accent5"/>
                </a:solidFill>
              </a:rPr>
              <a:t>under measures, </a:t>
            </a:r>
            <a:br>
              <a:rPr lang="en-GB" sz="1600" i="1" dirty="0" smtClean="0">
                <a:solidFill>
                  <a:schemeClr val="accent5"/>
                </a:solidFill>
              </a:rPr>
            </a:br>
            <a:r>
              <a:rPr lang="en-GB" sz="1600" i="1" dirty="0" smtClean="0">
                <a:solidFill>
                  <a:schemeClr val="accent5"/>
                </a:solidFill>
              </a:rPr>
              <a:t>Sum(</a:t>
            </a:r>
            <a:r>
              <a:rPr lang="en-GB" sz="1600" i="1" dirty="0" err="1" smtClean="0">
                <a:solidFill>
                  <a:schemeClr val="accent5"/>
                </a:solidFill>
              </a:rPr>
              <a:t>ecContibution</a:t>
            </a:r>
            <a:r>
              <a:rPr lang="en-GB" sz="1600" i="1" dirty="0" smtClean="0">
                <a:solidFill>
                  <a:schemeClr val="accent5"/>
                </a:solidFill>
              </a:rPr>
              <a:t>) </a:t>
            </a:r>
            <a:br>
              <a:rPr lang="en-GB" sz="1600" i="1" dirty="0" smtClean="0">
                <a:solidFill>
                  <a:schemeClr val="accent5"/>
                </a:solidFill>
              </a:rPr>
            </a:br>
            <a:r>
              <a:rPr lang="en-GB" sz="1600" i="1" dirty="0" smtClean="0">
                <a:solidFill>
                  <a:schemeClr val="accent5"/>
                </a:solidFill>
              </a:rPr>
              <a:t>change the number </a:t>
            </a:r>
            <a:br>
              <a:rPr lang="en-GB" sz="1600" i="1" dirty="0" smtClean="0">
                <a:solidFill>
                  <a:schemeClr val="accent5"/>
                </a:solidFill>
              </a:rPr>
            </a:br>
            <a:r>
              <a:rPr lang="en-GB" sz="1600" i="1" dirty="0" smtClean="0">
                <a:solidFill>
                  <a:schemeClr val="accent5"/>
                </a:solidFill>
              </a:rPr>
              <a:t>formatting to “Money” </a:t>
            </a:r>
            <a:br>
              <a:rPr lang="en-GB" sz="1600" i="1" dirty="0" smtClean="0">
                <a:solidFill>
                  <a:schemeClr val="accent5"/>
                </a:solidFill>
              </a:rPr>
            </a:br>
            <a:r>
              <a:rPr lang="en-GB" sz="1600" i="1" dirty="0" smtClean="0">
                <a:solidFill>
                  <a:schemeClr val="accent5"/>
                </a:solidFill>
              </a:rPr>
              <a:t>and format the pattern </a:t>
            </a:r>
            <a:br>
              <a:rPr lang="en-GB" sz="1600" i="1" dirty="0" smtClean="0">
                <a:solidFill>
                  <a:schemeClr val="accent5"/>
                </a:solidFill>
              </a:rPr>
            </a:br>
            <a:r>
              <a:rPr lang="en-GB" sz="1600" i="1" dirty="0" smtClean="0">
                <a:solidFill>
                  <a:schemeClr val="accent5"/>
                </a:solidFill>
              </a:rPr>
              <a:t>to display the values in </a:t>
            </a:r>
            <a:br>
              <a:rPr lang="en-GB" sz="1600" i="1" dirty="0" smtClean="0">
                <a:solidFill>
                  <a:schemeClr val="accent5"/>
                </a:solidFill>
              </a:rPr>
            </a:br>
            <a:r>
              <a:rPr lang="en-GB" sz="1600" i="1" dirty="0" smtClean="0">
                <a:solidFill>
                  <a:schemeClr val="accent5"/>
                </a:solidFill>
              </a:rPr>
              <a:t>euros by replacing the </a:t>
            </a:r>
            <a:br>
              <a:rPr lang="en-GB" sz="1600" i="1" dirty="0" smtClean="0">
                <a:solidFill>
                  <a:schemeClr val="accent5"/>
                </a:solidFill>
              </a:rPr>
            </a:br>
            <a:r>
              <a:rPr lang="en-GB" sz="1600" i="1" dirty="0" smtClean="0">
                <a:solidFill>
                  <a:schemeClr val="accent5"/>
                </a:solidFill>
              </a:rPr>
              <a:t>“£” symbols.</a:t>
            </a:r>
          </a:p>
          <a:p>
            <a:pPr indent="0"/>
            <a:r>
              <a:rPr lang="en-GB" sz="1600" dirty="0" smtClean="0"/>
              <a:t>The key for the</a:t>
            </a:r>
            <a:r>
              <a:rPr lang="el-GR" sz="1600" dirty="0" smtClean="0"/>
              <a:t> </a:t>
            </a:r>
            <a:r>
              <a:rPr lang="en-GB" sz="1600" dirty="0" smtClean="0"/>
              <a:t>“</a:t>
            </a:r>
            <a:r>
              <a:rPr lang="el-GR" sz="1600" dirty="0" smtClean="0"/>
              <a:t>€</a:t>
            </a:r>
            <a:r>
              <a:rPr lang="en-GB" sz="1600" dirty="0" smtClean="0"/>
              <a:t>” symbol</a:t>
            </a:r>
            <a:br>
              <a:rPr lang="en-GB" sz="1600" dirty="0" smtClean="0"/>
            </a:br>
            <a:r>
              <a:rPr lang="en-GB" sz="1600" dirty="0" smtClean="0"/>
              <a:t>should be “Right Alt + E”</a:t>
            </a:r>
          </a:p>
        </p:txBody>
      </p:sp>
      <p:pic>
        <p:nvPicPr>
          <p:cNvPr id="4" name="Picture 3"/>
          <p:cNvPicPr>
            <a:picLocks noChangeAspect="1"/>
          </p:cNvPicPr>
          <p:nvPr/>
        </p:nvPicPr>
        <p:blipFill>
          <a:blip r:embed="rId3"/>
          <a:stretch>
            <a:fillRect/>
          </a:stretch>
        </p:blipFill>
        <p:spPr>
          <a:xfrm>
            <a:off x="3248642" y="2564904"/>
            <a:ext cx="5361958" cy="3323456"/>
          </a:xfrm>
          <a:prstGeom prst="rect">
            <a:avLst/>
          </a:prstGeom>
        </p:spPr>
      </p:pic>
      <p:sp>
        <p:nvSpPr>
          <p:cNvPr id="11"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37794932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71</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1" y="1851948"/>
            <a:ext cx="8077199" cy="4472651"/>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a:solidFill>
                  <a:schemeClr val="accent1"/>
                </a:solidFill>
              </a:rPr>
              <a:t>Adding a Pivot Table</a:t>
            </a:r>
          </a:p>
          <a:p>
            <a:r>
              <a:rPr lang="en-GB" sz="1600" dirty="0" smtClean="0"/>
              <a:t>If you click on “Done” to view the pivot table and scroll through, you will notice that it also lists a number of countries that have received no contributions. We do not need those in our table.</a:t>
            </a:r>
          </a:p>
          <a:p>
            <a:pPr indent="0"/>
            <a:r>
              <a:rPr lang="en-GB" sz="1600" i="1" dirty="0" smtClean="0">
                <a:solidFill>
                  <a:schemeClr val="accent5"/>
                </a:solidFill>
              </a:rPr>
              <a:t>In the “Data” menu,</a:t>
            </a:r>
            <a:br>
              <a:rPr lang="en-GB" sz="1600" i="1" dirty="0" smtClean="0">
                <a:solidFill>
                  <a:schemeClr val="accent5"/>
                </a:solidFill>
              </a:rPr>
            </a:br>
            <a:r>
              <a:rPr lang="en-GB" sz="1600" i="1" dirty="0" smtClean="0">
                <a:solidFill>
                  <a:schemeClr val="accent5"/>
                </a:solidFill>
              </a:rPr>
              <a:t>under rows, under</a:t>
            </a:r>
            <a:br>
              <a:rPr lang="en-GB" sz="1600" i="1" dirty="0" smtClean="0">
                <a:solidFill>
                  <a:schemeClr val="accent5"/>
                </a:solidFill>
              </a:rPr>
            </a:br>
            <a:r>
              <a:rPr lang="en-GB" sz="1600" i="1" dirty="0" smtClean="0">
                <a:solidFill>
                  <a:schemeClr val="accent5"/>
                </a:solidFill>
              </a:rPr>
              <a:t>country: </a:t>
            </a:r>
          </a:p>
          <a:p>
            <a:pPr indent="0"/>
            <a:r>
              <a:rPr lang="en-GB" sz="1600" i="1" dirty="0" smtClean="0">
                <a:solidFill>
                  <a:schemeClr val="accent5"/>
                </a:solidFill>
              </a:rPr>
              <a:t>Add a Limitation of</a:t>
            </a:r>
            <a:br>
              <a:rPr lang="en-GB" sz="1600" i="1" dirty="0" smtClean="0">
                <a:solidFill>
                  <a:schemeClr val="accent5"/>
                </a:solidFill>
              </a:rPr>
            </a:br>
            <a:r>
              <a:rPr lang="en-GB" sz="1600" i="1" dirty="0" smtClean="0">
                <a:solidFill>
                  <a:schemeClr val="accent5"/>
                </a:solidFill>
              </a:rPr>
              <a:t>“Exact value” for values</a:t>
            </a:r>
            <a:br>
              <a:rPr lang="en-GB" sz="1600" i="1" dirty="0" smtClean="0">
                <a:solidFill>
                  <a:schemeClr val="accent5"/>
                </a:solidFill>
              </a:rPr>
            </a:br>
            <a:r>
              <a:rPr lang="en-GB" sz="1600" i="1" dirty="0" smtClean="0">
                <a:solidFill>
                  <a:schemeClr val="accent5"/>
                </a:solidFill>
              </a:rPr>
              <a:t>greater than “0”</a:t>
            </a:r>
          </a:p>
          <a:p>
            <a:pPr indent="0"/>
            <a:r>
              <a:rPr lang="en-GB" sz="1600" i="1" dirty="0" smtClean="0">
                <a:solidFill>
                  <a:schemeClr val="accent5"/>
                </a:solidFill>
              </a:rPr>
              <a:t>Also de-select the </a:t>
            </a:r>
            <a:br>
              <a:rPr lang="en-GB" sz="1600" i="1" dirty="0" smtClean="0">
                <a:solidFill>
                  <a:schemeClr val="accent5"/>
                </a:solidFill>
              </a:rPr>
            </a:br>
            <a:r>
              <a:rPr lang="en-GB" sz="1600" i="1" dirty="0" smtClean="0">
                <a:solidFill>
                  <a:schemeClr val="accent5"/>
                </a:solidFill>
              </a:rPr>
              <a:t>“Show others” button</a:t>
            </a:r>
          </a:p>
          <a:p>
            <a:pPr indent="0"/>
            <a:r>
              <a:rPr lang="en-GB" sz="1600" i="1" dirty="0" smtClean="0">
                <a:solidFill>
                  <a:schemeClr val="accent5"/>
                </a:solidFill>
              </a:rPr>
              <a:t>Repeat the same under </a:t>
            </a:r>
            <a:br>
              <a:rPr lang="en-GB" sz="1600" i="1" dirty="0" smtClean="0">
                <a:solidFill>
                  <a:schemeClr val="accent5"/>
                </a:solidFill>
              </a:rPr>
            </a:br>
            <a:r>
              <a:rPr lang="en-GB" sz="1600" i="1" dirty="0" smtClean="0">
                <a:solidFill>
                  <a:schemeClr val="accent5"/>
                </a:solidFill>
              </a:rPr>
              <a:t>Project.</a:t>
            </a:r>
            <a:endParaRPr lang="en-GB" sz="1600" i="1" dirty="0" smtClean="0"/>
          </a:p>
        </p:txBody>
      </p:sp>
      <p:pic>
        <p:nvPicPr>
          <p:cNvPr id="3" name="Picture 2"/>
          <p:cNvPicPr>
            <a:picLocks noChangeAspect="1"/>
          </p:cNvPicPr>
          <p:nvPr/>
        </p:nvPicPr>
        <p:blipFill>
          <a:blip r:embed="rId3"/>
          <a:stretch>
            <a:fillRect/>
          </a:stretch>
        </p:blipFill>
        <p:spPr>
          <a:xfrm>
            <a:off x="3037744" y="2924944"/>
            <a:ext cx="5604679" cy="3035423"/>
          </a:xfrm>
          <a:prstGeom prst="rect">
            <a:avLst/>
          </a:prstGeom>
        </p:spPr>
      </p:pic>
      <p:sp>
        <p:nvSpPr>
          <p:cNvPr id="12"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13349266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72</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1" y="1851948"/>
            <a:ext cx="8077199" cy="4472651"/>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a:solidFill>
                  <a:schemeClr val="accent1"/>
                </a:solidFill>
              </a:rPr>
              <a:t>Adding a Pivot Table</a:t>
            </a:r>
          </a:p>
          <a:p>
            <a:r>
              <a:rPr lang="en-GB" sz="1600" dirty="0" smtClean="0"/>
              <a:t>Finally let’s fix the labels of our table. The row, column and measure labels are auto-generated from the field name. the rest are empty by default.</a:t>
            </a:r>
          </a:p>
          <a:p>
            <a:pPr indent="0"/>
            <a:r>
              <a:rPr lang="en-GB" sz="1600" i="1" dirty="0" smtClean="0">
                <a:solidFill>
                  <a:schemeClr val="accent5"/>
                </a:solidFill>
              </a:rPr>
              <a:t>In the “Data” menu, </a:t>
            </a:r>
            <a:br>
              <a:rPr lang="en-GB" sz="1600" i="1" dirty="0" smtClean="0">
                <a:solidFill>
                  <a:schemeClr val="accent5"/>
                </a:solidFill>
              </a:rPr>
            </a:br>
            <a:r>
              <a:rPr lang="en-GB" sz="1600" i="1" dirty="0" smtClean="0">
                <a:solidFill>
                  <a:schemeClr val="accent5"/>
                </a:solidFill>
              </a:rPr>
              <a:t>go through the rows </a:t>
            </a:r>
            <a:br>
              <a:rPr lang="en-GB" sz="1600" i="1" dirty="0" smtClean="0">
                <a:solidFill>
                  <a:schemeClr val="accent5"/>
                </a:solidFill>
              </a:rPr>
            </a:br>
            <a:r>
              <a:rPr lang="en-GB" sz="1600" i="1" dirty="0" smtClean="0">
                <a:solidFill>
                  <a:schemeClr val="accent5"/>
                </a:solidFill>
              </a:rPr>
              <a:t>and the measure and</a:t>
            </a:r>
            <a:br>
              <a:rPr lang="en-GB" sz="1600" i="1" dirty="0" smtClean="0">
                <a:solidFill>
                  <a:schemeClr val="accent5"/>
                </a:solidFill>
              </a:rPr>
            </a:br>
            <a:r>
              <a:rPr lang="en-GB" sz="1600" i="1" dirty="0" smtClean="0">
                <a:solidFill>
                  <a:schemeClr val="accent5"/>
                </a:solidFill>
              </a:rPr>
              <a:t>make their labels</a:t>
            </a:r>
            <a:br>
              <a:rPr lang="en-GB" sz="1600" i="1" dirty="0" smtClean="0">
                <a:solidFill>
                  <a:schemeClr val="accent5"/>
                </a:solidFill>
              </a:rPr>
            </a:br>
            <a:r>
              <a:rPr lang="en-GB" sz="1600" i="1" dirty="0" smtClean="0">
                <a:solidFill>
                  <a:schemeClr val="accent5"/>
                </a:solidFill>
              </a:rPr>
              <a:t>more human friendly.</a:t>
            </a:r>
          </a:p>
          <a:p>
            <a:pPr indent="0"/>
            <a:endParaRPr lang="en-GB" sz="1800" i="1" dirty="0" smtClean="0">
              <a:solidFill>
                <a:schemeClr val="accent5"/>
              </a:solidFill>
            </a:endParaRPr>
          </a:p>
        </p:txBody>
      </p:sp>
      <p:pic>
        <p:nvPicPr>
          <p:cNvPr id="5" name="Picture 4"/>
          <p:cNvPicPr>
            <a:picLocks noChangeAspect="1"/>
          </p:cNvPicPr>
          <p:nvPr/>
        </p:nvPicPr>
        <p:blipFill>
          <a:blip r:embed="rId3"/>
          <a:stretch>
            <a:fillRect/>
          </a:stretch>
        </p:blipFill>
        <p:spPr>
          <a:xfrm>
            <a:off x="3419872" y="2852936"/>
            <a:ext cx="5159816" cy="3444062"/>
          </a:xfrm>
          <a:prstGeom prst="rect">
            <a:avLst/>
          </a:prstGeom>
        </p:spPr>
      </p:pic>
      <p:sp>
        <p:nvSpPr>
          <p:cNvPr id="11"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37534234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73</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1" y="1851948"/>
            <a:ext cx="8077199" cy="4472651"/>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a:solidFill>
                  <a:schemeClr val="accent1"/>
                </a:solidFill>
              </a:rPr>
              <a:t>Adding a Pivot Table</a:t>
            </a:r>
          </a:p>
          <a:p>
            <a:r>
              <a:rPr lang="en-GB" sz="1600" dirty="0" smtClean="0"/>
              <a:t>Finally let’s fix the labels and titles of our table. The row, column and measure labels are auto-generated from the field name. The rest are empty by default.</a:t>
            </a:r>
          </a:p>
          <a:p>
            <a:pPr indent="0"/>
            <a:r>
              <a:rPr lang="en-GB" sz="1600" dirty="0" smtClean="0">
                <a:solidFill>
                  <a:schemeClr val="accent5"/>
                </a:solidFill>
              </a:rPr>
              <a:t>In the “Appearance” menu, </a:t>
            </a:r>
            <a:br>
              <a:rPr lang="en-GB" sz="1600" dirty="0" smtClean="0">
                <a:solidFill>
                  <a:schemeClr val="accent5"/>
                </a:solidFill>
              </a:rPr>
            </a:br>
            <a:r>
              <a:rPr lang="en-GB" sz="1600" dirty="0" smtClean="0">
                <a:solidFill>
                  <a:schemeClr val="accent5"/>
                </a:solidFill>
              </a:rPr>
              <a:t>under “General”, add a</a:t>
            </a:r>
            <a:br>
              <a:rPr lang="en-GB" sz="1600" dirty="0" smtClean="0">
                <a:solidFill>
                  <a:schemeClr val="accent5"/>
                </a:solidFill>
              </a:rPr>
            </a:br>
            <a:r>
              <a:rPr lang="en-GB" sz="1600" dirty="0" smtClean="0">
                <a:solidFill>
                  <a:schemeClr val="accent5"/>
                </a:solidFill>
              </a:rPr>
              <a:t>Title, Subtitle and Legend</a:t>
            </a:r>
            <a:br>
              <a:rPr lang="en-GB" sz="1600" dirty="0" smtClean="0">
                <a:solidFill>
                  <a:schemeClr val="accent5"/>
                </a:solidFill>
              </a:rPr>
            </a:br>
            <a:r>
              <a:rPr lang="en-GB" sz="1600" dirty="0" smtClean="0">
                <a:solidFill>
                  <a:schemeClr val="accent5"/>
                </a:solidFill>
              </a:rPr>
              <a:t>to better describe your</a:t>
            </a:r>
            <a:br>
              <a:rPr lang="en-GB" sz="1600" dirty="0" smtClean="0">
                <a:solidFill>
                  <a:schemeClr val="accent5"/>
                </a:solidFill>
              </a:rPr>
            </a:br>
            <a:r>
              <a:rPr lang="en-GB" sz="1600" dirty="0" smtClean="0">
                <a:solidFill>
                  <a:schemeClr val="accent5"/>
                </a:solidFill>
              </a:rPr>
              <a:t>pivot table.</a:t>
            </a:r>
          </a:p>
        </p:txBody>
      </p:sp>
      <p:pic>
        <p:nvPicPr>
          <p:cNvPr id="3" name="Picture 2"/>
          <p:cNvPicPr>
            <a:picLocks noChangeAspect="1"/>
          </p:cNvPicPr>
          <p:nvPr/>
        </p:nvPicPr>
        <p:blipFill>
          <a:blip r:embed="rId3"/>
          <a:stretch>
            <a:fillRect/>
          </a:stretch>
        </p:blipFill>
        <p:spPr>
          <a:xfrm>
            <a:off x="3341712" y="2823165"/>
            <a:ext cx="5262736" cy="3501434"/>
          </a:xfrm>
          <a:prstGeom prst="rect">
            <a:avLst/>
          </a:prstGeom>
        </p:spPr>
      </p:pic>
      <p:sp>
        <p:nvSpPr>
          <p:cNvPr id="11"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24480596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74</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1" y="1851948"/>
            <a:ext cx="8077199" cy="4472651"/>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a:solidFill>
                  <a:schemeClr val="accent1"/>
                </a:solidFill>
              </a:rPr>
              <a:t>Adding a </a:t>
            </a:r>
            <a:r>
              <a:rPr lang="en-GB" sz="1800" b="1" i="1" dirty="0" smtClean="0">
                <a:solidFill>
                  <a:schemeClr val="accent1"/>
                </a:solidFill>
              </a:rPr>
              <a:t>Bar Chart</a:t>
            </a:r>
            <a:endParaRPr lang="en-GB" sz="1800" b="1" i="1" dirty="0">
              <a:solidFill>
                <a:schemeClr val="accent1"/>
              </a:solidFill>
            </a:endParaRPr>
          </a:p>
          <a:p>
            <a:r>
              <a:rPr lang="en-GB" sz="1600" dirty="0" smtClean="0"/>
              <a:t>OK! Next let’s add a bar chart that will automatically adapt to our choices in the pivot table and help visualise the amounts to better convey their magnitude.</a:t>
            </a:r>
          </a:p>
        </p:txBody>
      </p:sp>
      <p:pic>
        <p:nvPicPr>
          <p:cNvPr id="12" name="Picture 11"/>
          <p:cNvPicPr>
            <a:picLocks noChangeAspect="1"/>
          </p:cNvPicPr>
          <p:nvPr/>
        </p:nvPicPr>
        <p:blipFill>
          <a:blip r:embed="rId3"/>
          <a:stretch>
            <a:fillRect/>
          </a:stretch>
        </p:blipFill>
        <p:spPr>
          <a:xfrm>
            <a:off x="1259632" y="2994040"/>
            <a:ext cx="6630119" cy="3178160"/>
          </a:xfrm>
          <a:prstGeom prst="rect">
            <a:avLst/>
          </a:prstGeom>
        </p:spPr>
      </p:pic>
      <p:sp>
        <p:nvSpPr>
          <p:cNvPr id="11"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13359569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75</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1" y="1851948"/>
            <a:ext cx="8077199" cy="4472651"/>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a:solidFill>
                  <a:schemeClr val="accent1"/>
                </a:solidFill>
              </a:rPr>
              <a:t>Adding a </a:t>
            </a:r>
            <a:r>
              <a:rPr lang="en-GB" sz="1800" b="1" i="1" dirty="0" smtClean="0">
                <a:solidFill>
                  <a:schemeClr val="accent1"/>
                </a:solidFill>
              </a:rPr>
              <a:t>Bar Chart</a:t>
            </a:r>
            <a:endParaRPr lang="en-GB" sz="1800" b="1" i="1" dirty="0">
              <a:solidFill>
                <a:schemeClr val="accent1"/>
              </a:solidFill>
            </a:endParaRPr>
          </a:p>
          <a:p>
            <a:pPr indent="0"/>
            <a:r>
              <a:rPr lang="en-GB" sz="1600" i="1" dirty="0" smtClean="0">
                <a:solidFill>
                  <a:schemeClr val="accent5"/>
                </a:solidFill>
              </a:rPr>
              <a:t>Add “country” as a dimension</a:t>
            </a:r>
          </a:p>
          <a:p>
            <a:pPr indent="0"/>
            <a:r>
              <a:rPr lang="en-GB" sz="1600" i="1" dirty="0" smtClean="0">
                <a:solidFill>
                  <a:schemeClr val="accent5"/>
                </a:solidFill>
              </a:rPr>
              <a:t>Add “Sum(</a:t>
            </a:r>
            <a:r>
              <a:rPr lang="en-GB" sz="1600" i="1" dirty="0" err="1" smtClean="0">
                <a:solidFill>
                  <a:schemeClr val="accent5"/>
                </a:solidFill>
              </a:rPr>
              <a:t>ecContribution</a:t>
            </a:r>
            <a:r>
              <a:rPr lang="en-GB" sz="1600" i="1" dirty="0" smtClean="0">
                <a:solidFill>
                  <a:schemeClr val="accent5"/>
                </a:solidFill>
              </a:rPr>
              <a:t>)” as a measure</a:t>
            </a:r>
          </a:p>
        </p:txBody>
      </p:sp>
      <p:pic>
        <p:nvPicPr>
          <p:cNvPr id="4" name="Picture 3"/>
          <p:cNvPicPr>
            <a:picLocks noChangeAspect="1"/>
          </p:cNvPicPr>
          <p:nvPr/>
        </p:nvPicPr>
        <p:blipFill>
          <a:blip r:embed="rId3"/>
          <a:stretch>
            <a:fillRect/>
          </a:stretch>
        </p:blipFill>
        <p:spPr>
          <a:xfrm>
            <a:off x="530352" y="3284984"/>
            <a:ext cx="3903708" cy="2607567"/>
          </a:xfrm>
          <a:prstGeom prst="rect">
            <a:avLst/>
          </a:prstGeom>
        </p:spPr>
      </p:pic>
      <p:pic>
        <p:nvPicPr>
          <p:cNvPr id="6" name="Picture 5"/>
          <p:cNvPicPr>
            <a:picLocks noChangeAspect="1"/>
          </p:cNvPicPr>
          <p:nvPr/>
        </p:nvPicPr>
        <p:blipFill>
          <a:blip r:embed="rId4"/>
          <a:stretch>
            <a:fillRect/>
          </a:stretch>
        </p:blipFill>
        <p:spPr>
          <a:xfrm>
            <a:off x="4788024" y="3310537"/>
            <a:ext cx="3822576" cy="2637188"/>
          </a:xfrm>
          <a:prstGeom prst="rect">
            <a:avLst/>
          </a:prstGeom>
        </p:spPr>
      </p:pic>
      <p:sp>
        <p:nvSpPr>
          <p:cNvPr id="11"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23203690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76</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1" y="1752600"/>
            <a:ext cx="8077199" cy="45719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smtClean="0">
                <a:solidFill>
                  <a:schemeClr val="accent1"/>
                </a:solidFill>
              </a:rPr>
              <a:t>Our first linked interactive visualisation</a:t>
            </a:r>
            <a:endParaRPr lang="en-GB" sz="1800" b="1" i="1" dirty="0">
              <a:solidFill>
                <a:schemeClr val="accent1"/>
              </a:solidFill>
            </a:endParaRPr>
          </a:p>
          <a:p>
            <a:pPr marL="285750" indent="-285750">
              <a:buFont typeface="Arial" panose="020B0604020202020204" pitchFamily="34" charset="0"/>
              <a:buChar char="•"/>
            </a:pPr>
            <a:r>
              <a:rPr lang="en-GB" sz="1600" i="1" dirty="0" smtClean="0">
                <a:solidFill>
                  <a:schemeClr val="accent5"/>
                </a:solidFill>
              </a:rPr>
              <a:t>Click on “Done” to view your sheet in its proper form</a:t>
            </a:r>
          </a:p>
          <a:p>
            <a:pPr marL="285750" indent="-285750">
              <a:buFont typeface="Arial" panose="020B0604020202020204" pitchFamily="34" charset="0"/>
              <a:buChar char="•"/>
            </a:pPr>
            <a:r>
              <a:rPr lang="en-GB" sz="1600" i="1" dirty="0" smtClean="0">
                <a:solidFill>
                  <a:schemeClr val="accent5"/>
                </a:solidFill>
              </a:rPr>
              <a:t>Notice how the charts have been automatically linked and both adapt based on selections on either one</a:t>
            </a:r>
          </a:p>
          <a:p>
            <a:pPr indent="0"/>
            <a:r>
              <a:rPr lang="en-GB" sz="1600" dirty="0" smtClean="0"/>
              <a:t>There are many ways in which you can explore your data and the more objects  you add the more complex the options!</a:t>
            </a:r>
          </a:p>
          <a:p>
            <a:pPr indent="0"/>
            <a:endParaRPr lang="en-GB" sz="1800" dirty="0"/>
          </a:p>
          <a:p>
            <a:pPr indent="0"/>
            <a:endParaRPr lang="en-GB" sz="1800" dirty="0" smtClean="0"/>
          </a:p>
          <a:p>
            <a:pPr indent="0"/>
            <a:endParaRPr lang="en-GB" sz="1800" dirty="0"/>
          </a:p>
        </p:txBody>
      </p:sp>
      <p:sp>
        <p:nvSpPr>
          <p:cNvPr id="12"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34313642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77</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1" y="1752600"/>
            <a:ext cx="8077199" cy="45719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smtClean="0">
                <a:solidFill>
                  <a:schemeClr val="accent1"/>
                </a:solidFill>
              </a:rPr>
              <a:t>Adding a Bar Chart</a:t>
            </a:r>
            <a:endParaRPr lang="en-GB" sz="1800" b="1" i="1" dirty="0">
              <a:solidFill>
                <a:schemeClr val="accent1"/>
              </a:solidFill>
            </a:endParaRPr>
          </a:p>
          <a:p>
            <a:pPr indent="0"/>
            <a:r>
              <a:rPr lang="en-GB" sz="1600" dirty="0" smtClean="0"/>
              <a:t>Let’s refine our bar chart and go on to the next part of our sheet.</a:t>
            </a:r>
            <a:endParaRPr lang="en-GB" sz="1600" dirty="0"/>
          </a:p>
          <a:p>
            <a:pPr marL="11430" indent="-285750">
              <a:buFont typeface="Arial" panose="020B0604020202020204" pitchFamily="34" charset="0"/>
              <a:buChar char="•"/>
            </a:pPr>
            <a:r>
              <a:rPr lang="en-GB" sz="1600" i="1" dirty="0" smtClean="0">
                <a:solidFill>
                  <a:schemeClr val="accent5"/>
                </a:solidFill>
              </a:rPr>
              <a:t>Add a title</a:t>
            </a:r>
          </a:p>
          <a:p>
            <a:pPr marL="11430" indent="-285750">
              <a:buFont typeface="Arial" panose="020B0604020202020204" pitchFamily="34" charset="0"/>
              <a:buChar char="•"/>
            </a:pPr>
            <a:r>
              <a:rPr lang="en-GB" sz="1600" i="1" dirty="0" smtClean="0">
                <a:solidFill>
                  <a:schemeClr val="accent5"/>
                </a:solidFill>
              </a:rPr>
              <a:t>Remove the Y Axis Title as its redundant</a:t>
            </a:r>
          </a:p>
          <a:p>
            <a:pPr marL="11430" indent="-285750">
              <a:buFont typeface="Arial" panose="020B0604020202020204" pitchFamily="34" charset="0"/>
              <a:buChar char="•"/>
            </a:pPr>
            <a:r>
              <a:rPr lang="en-GB" sz="1600" i="1" dirty="0" smtClean="0">
                <a:solidFill>
                  <a:schemeClr val="accent5"/>
                </a:solidFill>
              </a:rPr>
              <a:t>Make the Y Axis scale narrower</a:t>
            </a:r>
          </a:p>
          <a:p>
            <a:pPr indent="0"/>
            <a:endParaRPr lang="en-GB" sz="1800" dirty="0"/>
          </a:p>
          <a:p>
            <a:pPr indent="0"/>
            <a:endParaRPr lang="en-GB" sz="1800" dirty="0" smtClean="0"/>
          </a:p>
          <a:p>
            <a:pPr indent="0"/>
            <a:endParaRPr lang="en-GB" sz="1800" dirty="0"/>
          </a:p>
        </p:txBody>
      </p:sp>
      <p:pic>
        <p:nvPicPr>
          <p:cNvPr id="4" name="Picture 3"/>
          <p:cNvPicPr>
            <a:picLocks noChangeAspect="1"/>
          </p:cNvPicPr>
          <p:nvPr/>
        </p:nvPicPr>
        <p:blipFill>
          <a:blip r:embed="rId3"/>
          <a:stretch>
            <a:fillRect/>
          </a:stretch>
        </p:blipFill>
        <p:spPr>
          <a:xfrm>
            <a:off x="1203114" y="4052430"/>
            <a:ext cx="6737771" cy="2184882"/>
          </a:xfrm>
          <a:prstGeom prst="rect">
            <a:avLst/>
          </a:prstGeom>
        </p:spPr>
      </p:pic>
      <p:sp>
        <p:nvSpPr>
          <p:cNvPr id="12"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8442844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78</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1" y="1752600"/>
            <a:ext cx="8077199" cy="45719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smtClean="0">
                <a:solidFill>
                  <a:schemeClr val="accent1"/>
                </a:solidFill>
              </a:rPr>
              <a:t>Adding a Map</a:t>
            </a:r>
            <a:endParaRPr lang="en-GB" sz="1800" b="1" i="1" dirty="0">
              <a:solidFill>
                <a:schemeClr val="accent1"/>
              </a:solidFill>
            </a:endParaRPr>
          </a:p>
          <a:p>
            <a:pPr indent="0"/>
            <a:r>
              <a:rPr lang="en-GB" sz="1600" dirty="0" smtClean="0"/>
              <a:t>It’s time for everyone’s favourite chart, the map!</a:t>
            </a:r>
            <a:endParaRPr lang="en-GB" sz="1600" dirty="0"/>
          </a:p>
          <a:p>
            <a:pPr indent="0"/>
            <a:r>
              <a:rPr lang="en-GB" sz="1600" dirty="0" smtClean="0"/>
              <a:t>Maps require special “Shape” data to define the locations. This data includes coordinates that outline areas and pinpoint locations.</a:t>
            </a:r>
          </a:p>
          <a:p>
            <a:pPr indent="0"/>
            <a:r>
              <a:rPr lang="en-GB" sz="1600" dirty="0" smtClean="0"/>
              <a:t>We have provided you with just that. </a:t>
            </a:r>
            <a:endParaRPr lang="en-GB" sz="1600" dirty="0"/>
          </a:p>
          <a:p>
            <a:pPr indent="0"/>
            <a:r>
              <a:rPr lang="en-GB" sz="1600" i="1" dirty="0" smtClean="0">
                <a:solidFill>
                  <a:schemeClr val="accent5"/>
                </a:solidFill>
              </a:rPr>
              <a:t>Open your “Data manager”</a:t>
            </a:r>
            <a:br>
              <a:rPr lang="en-GB" sz="1600" i="1" dirty="0" smtClean="0">
                <a:solidFill>
                  <a:schemeClr val="accent5"/>
                </a:solidFill>
              </a:rPr>
            </a:br>
            <a:r>
              <a:rPr lang="en-GB" sz="1600" i="1" dirty="0" smtClean="0">
                <a:solidFill>
                  <a:schemeClr val="accent5"/>
                </a:solidFill>
              </a:rPr>
              <a:t>in a new tab.</a:t>
            </a:r>
          </a:p>
          <a:p>
            <a:pPr indent="0"/>
            <a:endParaRPr lang="en-GB" sz="1800" dirty="0"/>
          </a:p>
        </p:txBody>
      </p:sp>
      <p:pic>
        <p:nvPicPr>
          <p:cNvPr id="3" name="Picture 2"/>
          <p:cNvPicPr>
            <a:picLocks noChangeAspect="1"/>
          </p:cNvPicPr>
          <p:nvPr/>
        </p:nvPicPr>
        <p:blipFill>
          <a:blip r:embed="rId3"/>
          <a:stretch>
            <a:fillRect/>
          </a:stretch>
        </p:blipFill>
        <p:spPr>
          <a:xfrm>
            <a:off x="3685398" y="3356992"/>
            <a:ext cx="4905873" cy="2891408"/>
          </a:xfrm>
          <a:prstGeom prst="rect">
            <a:avLst/>
          </a:prstGeom>
        </p:spPr>
      </p:pic>
      <p:sp>
        <p:nvSpPr>
          <p:cNvPr id="11"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20558297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79</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1" y="1844824"/>
            <a:ext cx="8077199" cy="4479775"/>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smtClean="0">
                <a:solidFill>
                  <a:schemeClr val="accent1"/>
                </a:solidFill>
              </a:rPr>
              <a:t>Adding a Map</a:t>
            </a:r>
            <a:endParaRPr lang="en-GB" sz="1800" b="1" i="1" dirty="0">
              <a:solidFill>
                <a:schemeClr val="accent1"/>
              </a:solidFill>
            </a:endParaRPr>
          </a:p>
          <a:p>
            <a:pPr indent="0"/>
            <a:r>
              <a:rPr lang="en-GB" sz="1600" i="1" dirty="0">
                <a:solidFill>
                  <a:schemeClr val="accent5"/>
                </a:solidFill>
              </a:rPr>
              <a:t>In the Data manager </a:t>
            </a:r>
            <a:r>
              <a:rPr lang="en-GB" sz="1600" i="1" dirty="0" smtClean="0">
                <a:solidFill>
                  <a:schemeClr val="accent5"/>
                </a:solidFill>
              </a:rPr>
              <a:t>click on the little cross on the right, to add a data source</a:t>
            </a:r>
            <a:r>
              <a:rPr lang="en-GB" sz="1600" dirty="0" smtClean="0">
                <a:solidFill>
                  <a:schemeClr val="accent5"/>
                </a:solidFill>
              </a:rPr>
              <a:t>.</a:t>
            </a:r>
            <a:endParaRPr lang="en-GB" sz="1600" dirty="0">
              <a:solidFill>
                <a:schemeClr val="accent5"/>
              </a:solidFill>
            </a:endParaRPr>
          </a:p>
        </p:txBody>
      </p:sp>
      <p:pic>
        <p:nvPicPr>
          <p:cNvPr id="4" name="Picture 3"/>
          <p:cNvPicPr>
            <a:picLocks noChangeAspect="1"/>
          </p:cNvPicPr>
          <p:nvPr/>
        </p:nvPicPr>
        <p:blipFill>
          <a:blip r:embed="rId3"/>
          <a:stretch>
            <a:fillRect/>
          </a:stretch>
        </p:blipFill>
        <p:spPr>
          <a:xfrm>
            <a:off x="1072121" y="2797250"/>
            <a:ext cx="6999757" cy="3527350"/>
          </a:xfrm>
          <a:prstGeom prst="rect">
            <a:avLst/>
          </a:prstGeom>
        </p:spPr>
      </p:pic>
      <p:sp>
        <p:nvSpPr>
          <p:cNvPr id="5" name="Right Arrow 4"/>
          <p:cNvSpPr/>
          <p:nvPr/>
        </p:nvSpPr>
        <p:spPr bwMode="ltGray">
          <a:xfrm rot="20409534">
            <a:off x="5886931" y="4146964"/>
            <a:ext cx="1878239" cy="182259"/>
          </a:xfrm>
          <a:prstGeom prst="rightArrow">
            <a:avLst>
              <a:gd name="adj1" fmla="val 37569"/>
              <a:gd name="adj2" fmla="val 162876"/>
            </a:avLst>
          </a:prstGeom>
          <a:solidFill>
            <a:srgbClr val="F67500"/>
          </a:solidFill>
          <a:ln w="3175">
            <a:solidFill>
              <a:srgbClr val="F67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1"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2780481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Visualisation Process</a:t>
            </a:r>
            <a:br>
              <a:rPr lang="en-GB" dirty="0"/>
            </a:br>
            <a:r>
              <a:rPr lang="en-GB" sz="2000" b="0" i="0" dirty="0"/>
              <a:t>Different stages of visualisation</a:t>
            </a:r>
            <a:endParaRPr lang="en-GB" b="0" i="0" dirty="0"/>
          </a:p>
        </p:txBody>
      </p:sp>
      <p:sp>
        <p:nvSpPr>
          <p:cNvPr id="4" name="Slide Number Placeholder 3"/>
          <p:cNvSpPr>
            <a:spLocks noGrp="1"/>
          </p:cNvSpPr>
          <p:nvPr>
            <p:ph type="sldNum" sz="quarter" idx="18"/>
          </p:nvPr>
        </p:nvSpPr>
        <p:spPr/>
        <p:txBody>
          <a:bodyPr/>
          <a:lstStyle/>
          <a:p>
            <a:fld id="{F5E609D5-BB2C-4735-B62A-4AB7F7AFBFEB}" type="slidenum">
              <a:rPr lang="en-GB" smtClean="0"/>
              <a:pPr/>
              <a:t>8</a:t>
            </a:fld>
            <a:endParaRPr lang="en-GB"/>
          </a:p>
        </p:txBody>
      </p:sp>
      <p:sp>
        <p:nvSpPr>
          <p:cNvPr id="5" name="Date Placeholder 4"/>
          <p:cNvSpPr>
            <a:spLocks noGrp="1"/>
          </p:cNvSpPr>
          <p:nvPr>
            <p:ph type="dt" sz="half" idx="16"/>
          </p:nvPr>
        </p:nvSpPr>
        <p:spPr/>
        <p:txBody>
          <a:bodyPr/>
          <a:lstStyle/>
          <a:p>
            <a:r>
              <a:rPr lang="en-US" dirty="0" smtClean="0"/>
              <a:t>January 2017</a:t>
            </a:r>
            <a:endParaRPr lang="en-GB" dirty="0"/>
          </a:p>
        </p:txBody>
      </p:sp>
      <p:sp>
        <p:nvSpPr>
          <p:cNvPr id="6" name="Footer Placeholder 5"/>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9" name="TextBox 8"/>
          <p:cNvSpPr txBox="1"/>
          <p:nvPr/>
        </p:nvSpPr>
        <p:spPr>
          <a:xfrm>
            <a:off x="530352" y="1911732"/>
            <a:ext cx="7570040" cy="4336667"/>
          </a:xfrm>
          <a:prstGeom prst="rect">
            <a:avLst/>
          </a:prstGeom>
          <a:noFill/>
        </p:spPr>
        <p:txBody>
          <a:bodyPr vert="horz" wrap="square" lIns="0" tIns="0" rIns="0" bIns="0" rtlCol="0">
            <a:noAutofit/>
          </a:bodyPr>
          <a:lstStyle/>
          <a:p>
            <a:pPr marL="285750" indent="-285750" algn="just">
              <a:spcAft>
                <a:spcPts val="900"/>
              </a:spcAft>
              <a:buFont typeface="Arial" panose="020B0604020202020204" pitchFamily="34" charset="0"/>
              <a:buChar char="•"/>
            </a:pPr>
            <a:r>
              <a:rPr lang="en-GB" sz="1600" dirty="0">
                <a:latin typeface="Georgia" pitchFamily="18" charset="0"/>
              </a:rPr>
              <a:t>When creating a visualisation, the first step should always be to clearly state the </a:t>
            </a:r>
            <a:r>
              <a:rPr lang="en-GB" sz="1600" b="1" dirty="0">
                <a:latin typeface="Georgia" pitchFamily="18" charset="0"/>
              </a:rPr>
              <a:t>question to be answered</a:t>
            </a:r>
            <a:r>
              <a:rPr lang="en-GB" sz="1600" dirty="0">
                <a:latin typeface="Georgia" pitchFamily="18" charset="0"/>
              </a:rPr>
              <a:t>.</a:t>
            </a:r>
          </a:p>
          <a:p>
            <a:pPr marL="285750" indent="-285750" algn="just">
              <a:spcAft>
                <a:spcPts val="900"/>
              </a:spcAft>
              <a:buFont typeface="Arial" panose="020B0604020202020204" pitchFamily="34" charset="0"/>
              <a:buChar char="•"/>
            </a:pPr>
            <a:r>
              <a:rPr lang="en-GB" sz="1600" dirty="0" smtClean="0">
                <a:latin typeface="Georgia" pitchFamily="18" charset="0"/>
              </a:rPr>
              <a:t>By </a:t>
            </a:r>
            <a:r>
              <a:rPr lang="en-GB" sz="1600" dirty="0">
                <a:latin typeface="Georgia" pitchFamily="18" charset="0"/>
              </a:rPr>
              <a:t>being conscious of the answer we </a:t>
            </a:r>
            <a:r>
              <a:rPr lang="en-GB" sz="1600" dirty="0" smtClean="0">
                <a:latin typeface="Georgia" pitchFamily="18" charset="0"/>
              </a:rPr>
              <a:t>need, </a:t>
            </a:r>
            <a:r>
              <a:rPr lang="en-GB" sz="1600" dirty="0">
                <a:latin typeface="Georgia" pitchFamily="18" charset="0"/>
              </a:rPr>
              <a:t>we can more effectively choose the </a:t>
            </a:r>
            <a:r>
              <a:rPr lang="en-GB" sz="1600" b="1" dirty="0">
                <a:latin typeface="Georgia" pitchFamily="18" charset="0"/>
              </a:rPr>
              <a:t>data </a:t>
            </a:r>
            <a:r>
              <a:rPr lang="en-GB" sz="1600" b="1" dirty="0" smtClean="0">
                <a:latin typeface="Georgia" pitchFamily="18" charset="0"/>
              </a:rPr>
              <a:t>required </a:t>
            </a:r>
            <a:r>
              <a:rPr lang="en-GB" sz="1600" dirty="0">
                <a:latin typeface="Georgia" pitchFamily="18" charset="0"/>
              </a:rPr>
              <a:t>to answer it. </a:t>
            </a:r>
            <a:endParaRPr lang="en-GB" sz="1600" dirty="0" smtClean="0">
              <a:latin typeface="Georgia" pitchFamily="18" charset="0"/>
            </a:endParaRPr>
          </a:p>
          <a:p>
            <a:pPr marL="285750" indent="-285750" algn="just">
              <a:spcAft>
                <a:spcPts val="900"/>
              </a:spcAft>
              <a:buFont typeface="Arial" panose="020B0604020202020204" pitchFamily="34" charset="0"/>
              <a:buChar char="•"/>
            </a:pPr>
            <a:r>
              <a:rPr lang="en-GB" sz="1600" dirty="0" smtClean="0">
                <a:latin typeface="Georgia" pitchFamily="18" charset="0"/>
              </a:rPr>
              <a:t>A </a:t>
            </a:r>
            <a:r>
              <a:rPr lang="en-GB" sz="1600" dirty="0">
                <a:latin typeface="Georgia" pitchFamily="18" charset="0"/>
              </a:rPr>
              <a:t>common mistake is to dive head first into all the available data and end up losing </a:t>
            </a:r>
            <a:r>
              <a:rPr lang="en-GB" sz="1600" dirty="0" smtClean="0">
                <a:latin typeface="Georgia" pitchFamily="18" charset="0"/>
              </a:rPr>
              <a:t>the </a:t>
            </a:r>
            <a:r>
              <a:rPr lang="en-GB" sz="1600" dirty="0">
                <a:latin typeface="Georgia" pitchFamily="18" charset="0"/>
              </a:rPr>
              <a:t>initial goal </a:t>
            </a:r>
            <a:r>
              <a:rPr lang="en-GB" sz="1600" dirty="0" smtClean="0">
                <a:latin typeface="Georgia" pitchFamily="18" charset="0"/>
              </a:rPr>
              <a:t>and over-complicating </a:t>
            </a:r>
            <a:r>
              <a:rPr lang="en-GB" sz="1600" dirty="0">
                <a:latin typeface="Georgia" pitchFamily="18" charset="0"/>
              </a:rPr>
              <a:t>a rather simple process. </a:t>
            </a:r>
            <a:endParaRPr lang="en-GB" dirty="0" smtClean="0">
              <a:latin typeface="Georgia" pitchFamily="18" charset="0"/>
            </a:endParaRPr>
          </a:p>
        </p:txBody>
      </p:sp>
      <p:sp>
        <p:nvSpPr>
          <p:cNvPr id="10" name="AutoShape 63"/>
          <p:cNvSpPr>
            <a:spLocks noChangeArrowheads="1"/>
          </p:cNvSpPr>
          <p:nvPr/>
        </p:nvSpPr>
        <p:spPr bwMode="auto">
          <a:xfrm>
            <a:off x="528558" y="5236095"/>
            <a:ext cx="2085482" cy="936105"/>
          </a:xfrm>
          <a:prstGeom prst="chevron">
            <a:avLst>
              <a:gd name="adj" fmla="val 38168"/>
            </a:avLst>
          </a:prstGeom>
          <a:solidFill>
            <a:schemeClr val="accent4"/>
          </a:solidFill>
          <a:ln w="19050" algn="ctr">
            <a:solidFill>
              <a:srgbClr val="FFFFFF"/>
            </a:solidFill>
            <a:miter lim="800000"/>
            <a:headEnd/>
            <a:tailEnd/>
          </a:ln>
        </p:spPr>
        <p:txBody>
          <a:bodyPr lIns="69145" tIns="0" rIns="0" bIns="0" anchor="ctr"/>
          <a:lstStyle/>
          <a:p>
            <a:pPr defTabSz="995363">
              <a:buSzPct val="90000"/>
              <a:defRPr/>
            </a:pPr>
            <a:r>
              <a:rPr lang="en-US" sz="1300" b="1" kern="0" dirty="0" smtClean="0">
                <a:solidFill>
                  <a:schemeClr val="bg2"/>
                </a:solidFill>
                <a:latin typeface="+mj-lt"/>
                <a:cs typeface="Arial" charset="0"/>
              </a:rPr>
              <a:t>Formulate the </a:t>
            </a:r>
            <a:r>
              <a:rPr lang="en-US" sz="1300" b="1" kern="0" dirty="0">
                <a:solidFill>
                  <a:schemeClr val="bg2"/>
                </a:solidFill>
                <a:latin typeface="+mj-lt"/>
                <a:cs typeface="Arial" charset="0"/>
              </a:rPr>
              <a:t>q</a:t>
            </a:r>
            <a:r>
              <a:rPr lang="en-US" sz="1300" b="1" kern="0" dirty="0" smtClean="0">
                <a:solidFill>
                  <a:schemeClr val="bg2"/>
                </a:solidFill>
                <a:latin typeface="+mj-lt"/>
                <a:cs typeface="Arial" charset="0"/>
              </a:rPr>
              <a:t>uestion</a:t>
            </a:r>
          </a:p>
        </p:txBody>
      </p:sp>
      <p:sp>
        <p:nvSpPr>
          <p:cNvPr id="11" name="TextBox 10"/>
          <p:cNvSpPr txBox="1"/>
          <p:nvPr/>
        </p:nvSpPr>
        <p:spPr>
          <a:xfrm>
            <a:off x="816590" y="4732038"/>
            <a:ext cx="576064" cy="493203"/>
          </a:xfrm>
          <a:prstGeom prst="rect">
            <a:avLst/>
          </a:prstGeom>
          <a:noFill/>
        </p:spPr>
        <p:txBody>
          <a:bodyPr vert="horz" wrap="square" lIns="0" tIns="0" rIns="0" bIns="0" rtlCol="0">
            <a:noAutofit/>
          </a:bodyPr>
          <a:lstStyle/>
          <a:p>
            <a:pPr indent="-274320">
              <a:spcAft>
                <a:spcPts val="900"/>
              </a:spcAft>
            </a:pPr>
            <a:r>
              <a:rPr lang="en-GB" sz="3200" b="1" i="1" dirty="0" smtClean="0">
                <a:solidFill>
                  <a:srgbClr val="DB536A"/>
                </a:solidFill>
                <a:latin typeface="Georgia" pitchFamily="18" charset="0"/>
              </a:rPr>
              <a:t>1</a:t>
            </a:r>
          </a:p>
        </p:txBody>
      </p:sp>
    </p:spTree>
    <p:extLst>
      <p:ext uri="{BB962C8B-B14F-4D97-AF65-F5344CB8AC3E}">
        <p14:creationId xmlns:p14="http://schemas.microsoft.com/office/powerpoint/2010/main" val="22361155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80</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1" y="1844824"/>
            <a:ext cx="8077199" cy="4479775"/>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smtClean="0">
                <a:solidFill>
                  <a:schemeClr val="accent1"/>
                </a:solidFill>
              </a:rPr>
              <a:t>Adding a Map</a:t>
            </a:r>
            <a:endParaRPr lang="en-GB" sz="1800" b="1" i="1" dirty="0">
              <a:solidFill>
                <a:schemeClr val="accent1"/>
              </a:solidFill>
            </a:endParaRPr>
          </a:p>
          <a:p>
            <a:pPr indent="0"/>
            <a:r>
              <a:rPr lang="en-GB" sz="1600" i="1" dirty="0" smtClean="0">
                <a:solidFill>
                  <a:schemeClr val="accent5"/>
                </a:solidFill>
              </a:rPr>
              <a:t>Navigate to and select the “</a:t>
            </a:r>
            <a:r>
              <a:rPr lang="en-GB" sz="1600" i="1" dirty="0" err="1" smtClean="0">
                <a:solidFill>
                  <a:schemeClr val="accent5"/>
                </a:solidFill>
              </a:rPr>
              <a:t>WorldKMLData.qvd</a:t>
            </a:r>
            <a:r>
              <a:rPr lang="en-GB" sz="1600" i="1" dirty="0" smtClean="0">
                <a:solidFill>
                  <a:schemeClr val="accent5"/>
                </a:solidFill>
              </a:rPr>
              <a:t>” file. Click next</a:t>
            </a:r>
            <a:r>
              <a:rPr lang="en-GB" sz="1800" dirty="0" smtClean="0">
                <a:solidFill>
                  <a:schemeClr val="accent5"/>
                </a:solidFill>
              </a:rPr>
              <a:t>.</a:t>
            </a:r>
            <a:endParaRPr lang="en-GB" sz="1800" dirty="0">
              <a:solidFill>
                <a:schemeClr val="accent5"/>
              </a:solidFill>
            </a:endParaRPr>
          </a:p>
        </p:txBody>
      </p:sp>
      <p:pic>
        <p:nvPicPr>
          <p:cNvPr id="3" name="Picture 2"/>
          <p:cNvPicPr>
            <a:picLocks noChangeAspect="1"/>
          </p:cNvPicPr>
          <p:nvPr/>
        </p:nvPicPr>
        <p:blipFill>
          <a:blip r:embed="rId3"/>
          <a:stretch>
            <a:fillRect/>
          </a:stretch>
        </p:blipFill>
        <p:spPr>
          <a:xfrm>
            <a:off x="1787707" y="2848744"/>
            <a:ext cx="5568586" cy="3399655"/>
          </a:xfrm>
          <a:prstGeom prst="rect">
            <a:avLst/>
          </a:prstGeom>
        </p:spPr>
      </p:pic>
      <p:sp>
        <p:nvSpPr>
          <p:cNvPr id="5" name="Rounded Rectangle 4"/>
          <p:cNvSpPr/>
          <p:nvPr/>
        </p:nvSpPr>
        <p:spPr bwMode="ltGray">
          <a:xfrm>
            <a:off x="3348000" y="5328000"/>
            <a:ext cx="720080" cy="144000"/>
          </a:xfrm>
          <a:prstGeom prst="roundRect">
            <a:avLst/>
          </a:prstGeom>
          <a:noFill/>
          <a:ln w="15875">
            <a:solidFill>
              <a:srgbClr val="F67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1"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29847355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81</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1" y="1752600"/>
            <a:ext cx="8077199" cy="45719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smtClean="0">
                <a:solidFill>
                  <a:schemeClr val="accent1"/>
                </a:solidFill>
              </a:rPr>
              <a:t>Adding a Map</a:t>
            </a:r>
            <a:endParaRPr lang="en-GB" sz="1800" b="1" i="1" dirty="0">
              <a:solidFill>
                <a:schemeClr val="accent1"/>
              </a:solidFill>
            </a:endParaRPr>
          </a:p>
          <a:p>
            <a:pPr indent="0"/>
            <a:r>
              <a:rPr lang="en-GB" sz="1600" i="1" dirty="0" smtClean="0">
                <a:solidFill>
                  <a:schemeClr val="accent5"/>
                </a:solidFill>
              </a:rPr>
              <a:t>From the selection menu de-select the “</a:t>
            </a:r>
            <a:r>
              <a:rPr lang="en-GB" sz="1600" i="1" dirty="0" err="1" smtClean="0">
                <a:solidFill>
                  <a:schemeClr val="accent5"/>
                </a:solidFill>
              </a:rPr>
              <a:t>WorldCountries.FullName</a:t>
            </a:r>
            <a:r>
              <a:rPr lang="en-GB" sz="1600" i="1" dirty="0" smtClean="0">
                <a:solidFill>
                  <a:schemeClr val="accent5"/>
                </a:solidFill>
              </a:rPr>
              <a:t>” and “</a:t>
            </a:r>
            <a:r>
              <a:rPr lang="en-GB" sz="1600" i="1" dirty="0" err="1" smtClean="0">
                <a:solidFill>
                  <a:schemeClr val="accent5"/>
                </a:solidFill>
              </a:rPr>
              <a:t>CountryISO_Numeric</a:t>
            </a:r>
            <a:r>
              <a:rPr lang="en-GB" sz="1600" i="1" dirty="0" smtClean="0">
                <a:solidFill>
                  <a:schemeClr val="accent5"/>
                </a:solidFill>
              </a:rPr>
              <a:t>” as we won’t need them. </a:t>
            </a:r>
          </a:p>
          <a:p>
            <a:pPr indent="0"/>
            <a:r>
              <a:rPr lang="en-GB" sz="1600" i="1" dirty="0" smtClean="0">
                <a:solidFill>
                  <a:schemeClr val="accent5"/>
                </a:solidFill>
              </a:rPr>
              <a:t>Then click “Load data and finish”.</a:t>
            </a:r>
            <a:endParaRPr lang="en-GB" sz="1600" i="1" dirty="0">
              <a:solidFill>
                <a:schemeClr val="accent5"/>
              </a:solidFill>
            </a:endParaRPr>
          </a:p>
        </p:txBody>
      </p:sp>
      <p:pic>
        <p:nvPicPr>
          <p:cNvPr id="3" name="Picture 2"/>
          <p:cNvPicPr>
            <a:picLocks noChangeAspect="1"/>
          </p:cNvPicPr>
          <p:nvPr/>
        </p:nvPicPr>
        <p:blipFill>
          <a:blip r:embed="rId3"/>
          <a:stretch>
            <a:fillRect/>
          </a:stretch>
        </p:blipFill>
        <p:spPr>
          <a:xfrm>
            <a:off x="1220597" y="3127074"/>
            <a:ext cx="6702806" cy="3197525"/>
          </a:xfrm>
          <a:prstGeom prst="rect">
            <a:avLst/>
          </a:prstGeom>
        </p:spPr>
      </p:pic>
      <p:sp>
        <p:nvSpPr>
          <p:cNvPr id="11"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27520719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82</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752600"/>
            <a:ext cx="8077199" cy="45719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smtClean="0">
                <a:solidFill>
                  <a:schemeClr val="accent1"/>
                </a:solidFill>
              </a:rPr>
              <a:t>Adding a Map</a:t>
            </a:r>
          </a:p>
          <a:p>
            <a:r>
              <a:rPr lang="en-GB" sz="1600" dirty="0" smtClean="0"/>
              <a:t>We are now in the </a:t>
            </a:r>
            <a:r>
              <a:rPr lang="en-GB" sz="1600" b="1" dirty="0" smtClean="0"/>
              <a:t>associations menu</a:t>
            </a:r>
            <a:r>
              <a:rPr lang="en-GB" sz="1600" dirty="0" smtClean="0"/>
              <a:t>. In this menu we can link different data sources based common data fields.</a:t>
            </a:r>
            <a:br>
              <a:rPr lang="en-GB" sz="1600" dirty="0" smtClean="0"/>
            </a:br>
            <a:r>
              <a:rPr lang="en-GB" sz="1600" dirty="0" smtClean="0"/>
              <a:t>Each bubble represents a different data source.</a:t>
            </a:r>
            <a:endParaRPr lang="en-GB" sz="1600" dirty="0"/>
          </a:p>
        </p:txBody>
      </p:sp>
      <p:pic>
        <p:nvPicPr>
          <p:cNvPr id="5" name="Picture 4"/>
          <p:cNvPicPr>
            <a:picLocks noChangeAspect="1"/>
          </p:cNvPicPr>
          <p:nvPr/>
        </p:nvPicPr>
        <p:blipFill>
          <a:blip r:embed="rId3"/>
          <a:stretch>
            <a:fillRect/>
          </a:stretch>
        </p:blipFill>
        <p:spPr>
          <a:xfrm>
            <a:off x="1490596" y="3168442"/>
            <a:ext cx="6162808" cy="3140878"/>
          </a:xfrm>
          <a:prstGeom prst="rect">
            <a:avLst/>
          </a:prstGeom>
        </p:spPr>
      </p:pic>
      <p:sp>
        <p:nvSpPr>
          <p:cNvPr id="11"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37043932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83</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752600"/>
            <a:ext cx="8077199" cy="45719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smtClean="0">
                <a:solidFill>
                  <a:schemeClr val="accent1"/>
                </a:solidFill>
              </a:rPr>
              <a:t>Adding a Map</a:t>
            </a:r>
          </a:p>
          <a:p>
            <a:r>
              <a:rPr lang="en-GB" sz="1600" i="1" dirty="0" smtClean="0">
                <a:solidFill>
                  <a:schemeClr val="accent5"/>
                </a:solidFill>
              </a:rPr>
              <a:t>Drag and drop the “</a:t>
            </a:r>
            <a:r>
              <a:rPr lang="en-GB" sz="1600" i="1" dirty="0" err="1" smtClean="0">
                <a:solidFill>
                  <a:schemeClr val="accent5"/>
                </a:solidFill>
              </a:rPr>
              <a:t>WorldKMLData</a:t>
            </a:r>
            <a:r>
              <a:rPr lang="en-GB" sz="1600" i="1" dirty="0" smtClean="0">
                <a:solidFill>
                  <a:schemeClr val="accent5"/>
                </a:solidFill>
              </a:rPr>
              <a:t>” bubble onto the “CORDIS” bubble to create an association.</a:t>
            </a:r>
            <a:endParaRPr lang="en-GB" sz="1600" i="1" dirty="0">
              <a:solidFill>
                <a:schemeClr val="accent5"/>
              </a:solidFill>
            </a:endParaRPr>
          </a:p>
        </p:txBody>
      </p:sp>
      <p:pic>
        <p:nvPicPr>
          <p:cNvPr id="3" name="Picture 2"/>
          <p:cNvPicPr>
            <a:picLocks noChangeAspect="1"/>
          </p:cNvPicPr>
          <p:nvPr/>
        </p:nvPicPr>
        <p:blipFill>
          <a:blip r:embed="rId3"/>
          <a:stretch>
            <a:fillRect/>
          </a:stretch>
        </p:blipFill>
        <p:spPr>
          <a:xfrm>
            <a:off x="1191411" y="2801230"/>
            <a:ext cx="6826469" cy="3447170"/>
          </a:xfrm>
          <a:prstGeom prst="rect">
            <a:avLst/>
          </a:prstGeom>
        </p:spPr>
      </p:pic>
      <p:sp>
        <p:nvSpPr>
          <p:cNvPr id="11" name="Right Arrow 10"/>
          <p:cNvSpPr/>
          <p:nvPr/>
        </p:nvSpPr>
        <p:spPr bwMode="ltGray">
          <a:xfrm rot="20947482">
            <a:off x="4601405" y="3961230"/>
            <a:ext cx="517308" cy="154737"/>
          </a:xfrm>
          <a:prstGeom prst="rightArrow">
            <a:avLst>
              <a:gd name="adj1" fmla="val 37569"/>
              <a:gd name="adj2" fmla="val 162876"/>
            </a:avLst>
          </a:prstGeom>
          <a:solidFill>
            <a:srgbClr val="F67500"/>
          </a:solidFill>
          <a:ln w="3175">
            <a:solidFill>
              <a:srgbClr val="F67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2"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236024632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84</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752600"/>
            <a:ext cx="8077199" cy="45719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smtClean="0">
                <a:solidFill>
                  <a:schemeClr val="accent1"/>
                </a:solidFill>
              </a:rPr>
              <a:t>Adding a Map</a:t>
            </a:r>
          </a:p>
          <a:p>
            <a:r>
              <a:rPr lang="en-GB" sz="1600" dirty="0" smtClean="0"/>
              <a:t>On doing so, notice that </a:t>
            </a:r>
            <a:r>
              <a:rPr lang="en-GB" sz="1600" dirty="0" err="1" smtClean="0"/>
              <a:t>Qlik</a:t>
            </a:r>
            <a:r>
              <a:rPr lang="en-GB" sz="1600" dirty="0" smtClean="0"/>
              <a:t> Sense automatically detects that there are common values between the country code fields of the two data sources.</a:t>
            </a:r>
          </a:p>
          <a:p>
            <a:r>
              <a:rPr lang="en-GB" sz="1600" dirty="0" smtClean="0"/>
              <a:t>The orange colour indicates a medium level of common values. This can also be green, for a very good match, or red, for no match at all.</a:t>
            </a:r>
            <a:endParaRPr lang="en-GB" sz="1600" dirty="0"/>
          </a:p>
        </p:txBody>
      </p:sp>
      <p:pic>
        <p:nvPicPr>
          <p:cNvPr id="6" name="Picture 5"/>
          <p:cNvPicPr>
            <a:picLocks noChangeAspect="1"/>
          </p:cNvPicPr>
          <p:nvPr/>
        </p:nvPicPr>
        <p:blipFill>
          <a:blip r:embed="rId3"/>
          <a:stretch>
            <a:fillRect/>
          </a:stretch>
        </p:blipFill>
        <p:spPr>
          <a:xfrm>
            <a:off x="1551044" y="3413810"/>
            <a:ext cx="6107204" cy="2910789"/>
          </a:xfrm>
          <a:prstGeom prst="rect">
            <a:avLst/>
          </a:prstGeom>
        </p:spPr>
      </p:pic>
      <p:sp>
        <p:nvSpPr>
          <p:cNvPr id="11"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178596028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85</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752600"/>
            <a:ext cx="8077199" cy="45719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smtClean="0">
                <a:solidFill>
                  <a:schemeClr val="accent1"/>
                </a:solidFill>
              </a:rPr>
              <a:t>Adding a Map</a:t>
            </a:r>
          </a:p>
          <a:p>
            <a:r>
              <a:rPr lang="en-GB" sz="1600" i="1" dirty="0" smtClean="0">
                <a:solidFill>
                  <a:schemeClr val="accent5"/>
                </a:solidFill>
              </a:rPr>
              <a:t>Click on the association name and rename it to “Country” for simplicity.</a:t>
            </a:r>
            <a:br>
              <a:rPr lang="en-GB" sz="1600" i="1" dirty="0" smtClean="0">
                <a:solidFill>
                  <a:schemeClr val="accent5"/>
                </a:solidFill>
              </a:rPr>
            </a:br>
            <a:r>
              <a:rPr lang="en-GB" sz="1600" i="1" dirty="0" smtClean="0">
                <a:solidFill>
                  <a:schemeClr val="accent5"/>
                </a:solidFill>
              </a:rPr>
              <a:t>Then click on “Load data”, at the top right corner to include the new data in your app.</a:t>
            </a:r>
            <a:endParaRPr lang="en-GB" sz="1600" i="1" dirty="0">
              <a:solidFill>
                <a:schemeClr val="accent5"/>
              </a:solidFill>
            </a:endParaRPr>
          </a:p>
        </p:txBody>
      </p:sp>
      <p:pic>
        <p:nvPicPr>
          <p:cNvPr id="4" name="Picture 3"/>
          <p:cNvPicPr>
            <a:picLocks noChangeAspect="1"/>
          </p:cNvPicPr>
          <p:nvPr/>
        </p:nvPicPr>
        <p:blipFill>
          <a:blip r:embed="rId3"/>
          <a:stretch>
            <a:fillRect/>
          </a:stretch>
        </p:blipFill>
        <p:spPr>
          <a:xfrm>
            <a:off x="1409225" y="3068960"/>
            <a:ext cx="6390841" cy="3247256"/>
          </a:xfrm>
          <a:prstGeom prst="rect">
            <a:avLst/>
          </a:prstGeom>
        </p:spPr>
      </p:pic>
      <p:sp>
        <p:nvSpPr>
          <p:cNvPr id="11" name="Title 1"/>
          <p:cNvSpPr>
            <a:spLocks noGrp="1"/>
          </p:cNvSpPr>
          <p:nvPr>
            <p:ph type="title"/>
          </p:nvPr>
        </p:nvSpPr>
        <p:spPr>
          <a:xfrm>
            <a:off x="533400" y="685800"/>
            <a:ext cx="8077200" cy="914400"/>
          </a:xfrm>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8688691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86</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33401" y="1844824"/>
            <a:ext cx="8077199" cy="4479775"/>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smtClean="0">
                <a:solidFill>
                  <a:schemeClr val="accent1"/>
                </a:solidFill>
              </a:rPr>
              <a:t>Adding a Map</a:t>
            </a:r>
            <a:endParaRPr lang="en-GB" sz="1800" b="1" i="1" dirty="0">
              <a:solidFill>
                <a:schemeClr val="accent1"/>
              </a:solidFill>
            </a:endParaRPr>
          </a:p>
          <a:p>
            <a:pPr indent="0"/>
            <a:r>
              <a:rPr lang="en-GB" sz="1600" dirty="0" smtClean="0"/>
              <a:t>We will also add some country population data to use later on.</a:t>
            </a:r>
          </a:p>
          <a:p>
            <a:pPr indent="0"/>
            <a:r>
              <a:rPr lang="en-GB" sz="1600" i="1" dirty="0" smtClean="0">
                <a:solidFill>
                  <a:schemeClr val="accent5"/>
                </a:solidFill>
              </a:rPr>
              <a:t>Navigate to and select the “WorldPopulations.xls” file. Click next.</a:t>
            </a:r>
          </a:p>
          <a:p>
            <a:pPr indent="0"/>
            <a:endParaRPr lang="en-GB" sz="1600" dirty="0">
              <a:solidFill>
                <a:schemeClr val="accent5"/>
              </a:solidFill>
            </a:endParaRPr>
          </a:p>
          <a:p>
            <a:pPr indent="0"/>
            <a:endParaRPr lang="en-GB" sz="1800" dirty="0">
              <a:solidFill>
                <a:schemeClr val="accent5"/>
              </a:solidFill>
            </a:endParaRPr>
          </a:p>
        </p:txBody>
      </p:sp>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pic>
        <p:nvPicPr>
          <p:cNvPr id="2" name="Picture 1"/>
          <p:cNvPicPr>
            <a:picLocks noChangeAspect="1"/>
          </p:cNvPicPr>
          <p:nvPr/>
        </p:nvPicPr>
        <p:blipFill>
          <a:blip r:embed="rId3"/>
          <a:stretch>
            <a:fillRect/>
          </a:stretch>
        </p:blipFill>
        <p:spPr>
          <a:xfrm>
            <a:off x="2555776" y="2942857"/>
            <a:ext cx="4032448" cy="3360969"/>
          </a:xfrm>
          <a:prstGeom prst="rect">
            <a:avLst/>
          </a:prstGeom>
        </p:spPr>
      </p:pic>
      <p:sp>
        <p:nvSpPr>
          <p:cNvPr id="3" name="Rounded Rectangle 2"/>
          <p:cNvSpPr/>
          <p:nvPr/>
        </p:nvSpPr>
        <p:spPr bwMode="ltGray">
          <a:xfrm>
            <a:off x="3347864" y="5373216"/>
            <a:ext cx="720080" cy="216024"/>
          </a:xfrm>
          <a:prstGeom prst="round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39558067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87</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752600"/>
            <a:ext cx="8077199" cy="45719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Map</a:t>
            </a:r>
          </a:p>
          <a:p>
            <a:pPr>
              <a:spcAft>
                <a:spcPts val="600"/>
              </a:spcAft>
            </a:pPr>
            <a:r>
              <a:rPr lang="en-GB" sz="1600" i="1" dirty="0" smtClean="0">
                <a:solidFill>
                  <a:schemeClr val="accent5"/>
                </a:solidFill>
              </a:rPr>
              <a:t>Drag the populations source on to the </a:t>
            </a:r>
            <a:r>
              <a:rPr lang="en-GB" sz="1600" i="1" dirty="0" err="1" smtClean="0">
                <a:solidFill>
                  <a:schemeClr val="accent5"/>
                </a:solidFill>
              </a:rPr>
              <a:t>WorldKMLData</a:t>
            </a:r>
            <a:r>
              <a:rPr lang="en-GB" sz="1600" i="1" dirty="0" smtClean="0">
                <a:solidFill>
                  <a:schemeClr val="accent5"/>
                </a:solidFill>
              </a:rPr>
              <a:t> source.</a:t>
            </a:r>
          </a:p>
          <a:p>
            <a:pPr>
              <a:spcAft>
                <a:spcPts val="600"/>
              </a:spcAft>
            </a:pPr>
            <a:r>
              <a:rPr lang="en-GB" sz="1600" i="1" dirty="0" smtClean="0">
                <a:solidFill>
                  <a:schemeClr val="accent5"/>
                </a:solidFill>
              </a:rPr>
              <a:t>Create an association between the “CountryISO_3Char” and the “Country Code” fields and rename it “Country ISO3”.</a:t>
            </a:r>
          </a:p>
          <a:p>
            <a:pPr>
              <a:spcAft>
                <a:spcPts val="600"/>
              </a:spcAft>
            </a:pPr>
            <a:r>
              <a:rPr lang="en-GB" sz="1600" i="1" dirty="0" smtClean="0">
                <a:solidFill>
                  <a:schemeClr val="accent5"/>
                </a:solidFill>
              </a:rPr>
              <a:t>Then click on “Load data”, at the top right corner to include the new data in your app.</a:t>
            </a:r>
          </a:p>
          <a:p>
            <a:pPr>
              <a:spcAft>
                <a:spcPts val="600"/>
              </a:spcAft>
            </a:pPr>
            <a:endParaRPr lang="en-GB" sz="1800" i="1" dirty="0">
              <a:solidFill>
                <a:schemeClr val="accent5"/>
              </a:solidFill>
            </a:endParaRPr>
          </a:p>
          <a:p>
            <a:pPr>
              <a:spcAft>
                <a:spcPts val="600"/>
              </a:spcAft>
            </a:pPr>
            <a:endParaRPr lang="en-GB" sz="1800" i="1" dirty="0" smtClean="0">
              <a:solidFill>
                <a:schemeClr val="accent5"/>
              </a:solidFill>
            </a:endParaRPr>
          </a:p>
        </p:txBody>
      </p:sp>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pic>
        <p:nvPicPr>
          <p:cNvPr id="2" name="Picture 1"/>
          <p:cNvPicPr>
            <a:picLocks noChangeAspect="1"/>
          </p:cNvPicPr>
          <p:nvPr/>
        </p:nvPicPr>
        <p:blipFill>
          <a:blip r:embed="rId3"/>
          <a:stretch>
            <a:fillRect/>
          </a:stretch>
        </p:blipFill>
        <p:spPr>
          <a:xfrm>
            <a:off x="1251456" y="3284984"/>
            <a:ext cx="6641087" cy="3039615"/>
          </a:xfrm>
          <a:prstGeom prst="rect">
            <a:avLst/>
          </a:prstGeom>
        </p:spPr>
      </p:pic>
    </p:spTree>
    <p:extLst>
      <p:ext uri="{BB962C8B-B14F-4D97-AF65-F5344CB8AC3E}">
        <p14:creationId xmlns:p14="http://schemas.microsoft.com/office/powerpoint/2010/main" val="7450532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88</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smtClean="0">
                <a:solidFill>
                  <a:schemeClr val="accent1"/>
                </a:solidFill>
              </a:rPr>
              <a:t>Adding a Map</a:t>
            </a:r>
          </a:p>
          <a:p>
            <a:r>
              <a:rPr lang="en-GB" sz="1600" dirty="0" smtClean="0"/>
              <a:t>Upon returning to your sheet, notice that the charts display errors now. This is because now there is an error with a dimension, as we renamed a field name “country’ to “Country”. </a:t>
            </a:r>
            <a:br>
              <a:rPr lang="en-GB" sz="1600" dirty="0" smtClean="0"/>
            </a:br>
            <a:r>
              <a:rPr lang="en-GB" sz="1600" i="1" dirty="0" smtClean="0">
                <a:solidFill>
                  <a:schemeClr val="accent5"/>
                </a:solidFill>
              </a:rPr>
              <a:t>Simply update the field and your charts will pop back.</a:t>
            </a:r>
            <a:endParaRPr lang="en-GB" sz="1600" i="1" dirty="0">
              <a:solidFill>
                <a:schemeClr val="accent5"/>
              </a:solidFill>
            </a:endParaRPr>
          </a:p>
        </p:txBody>
      </p:sp>
      <p:pic>
        <p:nvPicPr>
          <p:cNvPr id="5" name="Picture 4"/>
          <p:cNvPicPr>
            <a:picLocks noChangeAspect="1"/>
          </p:cNvPicPr>
          <p:nvPr/>
        </p:nvPicPr>
        <p:blipFill>
          <a:blip r:embed="rId3"/>
          <a:stretch>
            <a:fillRect/>
          </a:stretch>
        </p:blipFill>
        <p:spPr>
          <a:xfrm>
            <a:off x="1341611" y="3005335"/>
            <a:ext cx="6526069" cy="3319264"/>
          </a:xfrm>
          <a:prstGeom prst="rect">
            <a:avLst/>
          </a:prstGeom>
        </p:spPr>
      </p:pic>
      <p:sp>
        <p:nvSpPr>
          <p:cNvPr id="12"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342008258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89</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1800" b="1" i="1" dirty="0" smtClean="0">
                <a:solidFill>
                  <a:schemeClr val="accent1"/>
                </a:solidFill>
              </a:rPr>
              <a:t>Adding a Map</a:t>
            </a:r>
          </a:p>
          <a:p>
            <a:r>
              <a:rPr lang="en-GB" sz="1600" dirty="0" smtClean="0"/>
              <a:t>Now let’s add the map</a:t>
            </a:r>
            <a:r>
              <a:rPr lang="en-GB" sz="1600" dirty="0"/>
              <a:t> </a:t>
            </a:r>
            <a:r>
              <a:rPr lang="en-GB" sz="1600" dirty="0" smtClean="0"/>
              <a:t>to our datasheet.</a:t>
            </a:r>
            <a:br>
              <a:rPr lang="en-GB" sz="1600" dirty="0" smtClean="0"/>
            </a:br>
            <a:r>
              <a:rPr lang="en-GB" sz="1600" i="1" dirty="0" smtClean="0">
                <a:solidFill>
                  <a:schemeClr val="accent5"/>
                </a:solidFill>
              </a:rPr>
              <a:t>Drag and drop the “Map” chart onto the top right corner of your sheet.</a:t>
            </a:r>
            <a:endParaRPr lang="en-GB" sz="1600" i="1" dirty="0">
              <a:solidFill>
                <a:schemeClr val="accent5"/>
              </a:solidFill>
            </a:endParaRPr>
          </a:p>
        </p:txBody>
      </p:sp>
      <p:pic>
        <p:nvPicPr>
          <p:cNvPr id="3" name="Picture 2"/>
          <p:cNvPicPr>
            <a:picLocks noChangeAspect="1"/>
          </p:cNvPicPr>
          <p:nvPr/>
        </p:nvPicPr>
        <p:blipFill>
          <a:blip r:embed="rId3"/>
          <a:stretch>
            <a:fillRect/>
          </a:stretch>
        </p:blipFill>
        <p:spPr>
          <a:xfrm>
            <a:off x="788065" y="2697833"/>
            <a:ext cx="7567869" cy="3611487"/>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2011416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Visualisation Process</a:t>
            </a:r>
            <a:br>
              <a:rPr lang="en-GB" dirty="0"/>
            </a:br>
            <a:r>
              <a:rPr lang="en-GB" sz="2000" b="0" i="0" dirty="0"/>
              <a:t>Different stages of visualisation</a:t>
            </a:r>
            <a:endParaRPr lang="en-GB" b="0" i="0" dirty="0"/>
          </a:p>
        </p:txBody>
      </p:sp>
      <p:sp>
        <p:nvSpPr>
          <p:cNvPr id="12" name="Content Placeholder 2"/>
          <p:cNvSpPr>
            <a:spLocks noGrp="1"/>
          </p:cNvSpPr>
          <p:nvPr>
            <p:ph sz="quarter" idx="14"/>
          </p:nvPr>
        </p:nvSpPr>
        <p:spPr/>
        <p:txBody>
          <a:bodyPr lIns="72000" rIns="72000"/>
          <a:lstStyle/>
          <a:p>
            <a:pPr algn="just"/>
            <a:r>
              <a:rPr lang="en-GB" sz="1600" b="1" dirty="0" smtClean="0">
                <a:solidFill>
                  <a:schemeClr val="accent1"/>
                </a:solidFill>
              </a:rPr>
              <a:t>Collect Data</a:t>
            </a:r>
          </a:p>
          <a:p>
            <a:pPr algn="just"/>
            <a:r>
              <a:rPr lang="en-GB" sz="1600" dirty="0" smtClean="0"/>
              <a:t>Before being able to visualize it is important to collect the data needed to answer the business question.</a:t>
            </a:r>
          </a:p>
          <a:p>
            <a:pPr algn="just"/>
            <a:r>
              <a:rPr lang="en-GB" sz="1600" dirty="0" smtClean="0"/>
              <a:t>It is important to consider the following:</a:t>
            </a:r>
          </a:p>
          <a:p>
            <a:pPr marL="285750" indent="-285750" algn="just">
              <a:buFont typeface="Arial" panose="020B0604020202020204" pitchFamily="34" charset="0"/>
              <a:buChar char="•"/>
            </a:pPr>
            <a:r>
              <a:rPr lang="en-GB" sz="1600" dirty="0" smtClean="0"/>
              <a:t>What do we want to represent?</a:t>
            </a:r>
          </a:p>
          <a:p>
            <a:pPr marL="285750" indent="-285750">
              <a:buFont typeface="Arial" panose="020B0604020202020204" pitchFamily="34" charset="0"/>
              <a:buChar char="•"/>
            </a:pPr>
            <a:r>
              <a:rPr lang="en-GB" sz="1600" dirty="0" smtClean="0"/>
              <a:t>Which variables contain this information?</a:t>
            </a:r>
          </a:p>
          <a:p>
            <a:pPr marL="285750" indent="-285750" algn="just">
              <a:buFont typeface="Arial" panose="020B0604020202020204" pitchFamily="34" charset="0"/>
              <a:buChar char="•"/>
            </a:pPr>
            <a:r>
              <a:rPr lang="en-GB" sz="1600" dirty="0" smtClean="0"/>
              <a:t>What type of variables are they?</a:t>
            </a:r>
          </a:p>
          <a:p>
            <a:pPr marL="285750" indent="-285750" algn="just">
              <a:buFont typeface="Arial" panose="020B0604020202020204" pitchFamily="34" charset="0"/>
              <a:buChar char="•"/>
            </a:pPr>
            <a:r>
              <a:rPr lang="en-GB" sz="1600" dirty="0" smtClean="0"/>
              <a:t>What are their properties (e.g. range)?</a:t>
            </a:r>
            <a:endParaRPr lang="en-GB" sz="1600" dirty="0"/>
          </a:p>
          <a:p>
            <a:pPr algn="just"/>
            <a:endParaRPr lang="en-GB" sz="1600" dirty="0"/>
          </a:p>
          <a:p>
            <a:pPr marL="560070" lvl="1" indent="-285750">
              <a:spcAft>
                <a:spcPts val="600"/>
              </a:spcAft>
              <a:buFont typeface="Arial" panose="020B0604020202020204" pitchFamily="34" charset="0"/>
              <a:buChar char="•"/>
            </a:pPr>
            <a:endParaRPr lang="en-GB" sz="1050" b="1" dirty="0">
              <a:solidFill>
                <a:schemeClr val="accent1"/>
              </a:solidFill>
            </a:endParaRPr>
          </a:p>
        </p:txBody>
      </p:sp>
      <p:sp>
        <p:nvSpPr>
          <p:cNvPr id="13" name="Content Placeholder 2"/>
          <p:cNvSpPr>
            <a:spLocks noGrp="1"/>
          </p:cNvSpPr>
          <p:nvPr>
            <p:ph sz="quarter" idx="15"/>
          </p:nvPr>
        </p:nvSpPr>
        <p:spPr/>
        <p:txBody>
          <a:bodyPr/>
          <a:lstStyle/>
          <a:p>
            <a:pPr algn="just"/>
            <a:r>
              <a:rPr lang="en-GB" sz="1600" dirty="0" smtClean="0"/>
              <a:t>In </a:t>
            </a:r>
            <a:r>
              <a:rPr lang="en-GB" sz="1600" dirty="0"/>
              <a:t>this step we ensure that we have all the data we need in the right structure. </a:t>
            </a:r>
            <a:endParaRPr lang="en-GB" sz="1600" dirty="0" smtClean="0"/>
          </a:p>
          <a:p>
            <a:pPr algn="just"/>
            <a:r>
              <a:rPr lang="en-GB" sz="1600" dirty="0" smtClean="0"/>
              <a:t>After collecting the data it is also best to do some </a:t>
            </a:r>
            <a:r>
              <a:rPr lang="en-GB" sz="1600" b="1" dirty="0" smtClean="0"/>
              <a:t>sense checks </a:t>
            </a:r>
            <a:r>
              <a:rPr lang="en-GB" sz="1600" dirty="0" smtClean="0"/>
              <a:t>on the data such as:</a:t>
            </a:r>
          </a:p>
          <a:p>
            <a:pPr marL="285750" indent="-285750" algn="just">
              <a:buFont typeface="Arial" panose="020B0604020202020204" pitchFamily="34" charset="0"/>
              <a:buChar char="•"/>
            </a:pPr>
            <a:r>
              <a:rPr lang="en-GB" sz="1600" dirty="0" smtClean="0"/>
              <a:t>How </a:t>
            </a:r>
            <a:r>
              <a:rPr lang="en-GB" sz="1600" dirty="0" smtClean="0">
                <a:solidFill>
                  <a:schemeClr val="tx2"/>
                </a:solidFill>
              </a:rPr>
              <a:t>accessible</a:t>
            </a:r>
            <a:r>
              <a:rPr lang="en-GB" sz="1600" dirty="0" smtClean="0"/>
              <a:t> is the data for all stakeholders?</a:t>
            </a:r>
            <a:r>
              <a:rPr lang="en-GB" sz="1600" dirty="0"/>
              <a:t>	</a:t>
            </a:r>
          </a:p>
          <a:p>
            <a:pPr marL="285750" indent="-285750">
              <a:spcAft>
                <a:spcPts val="600"/>
              </a:spcAft>
              <a:buFont typeface="Arial" panose="020B0604020202020204" pitchFamily="34" charset="0"/>
              <a:buChar char="•"/>
            </a:pPr>
            <a:r>
              <a:rPr lang="en-GB" sz="1600" dirty="0" smtClean="0"/>
              <a:t>Is the content of the data still </a:t>
            </a:r>
            <a:r>
              <a:rPr lang="en-GB" sz="1600" dirty="0" smtClean="0">
                <a:solidFill>
                  <a:schemeClr val="tx2"/>
                </a:solidFill>
              </a:rPr>
              <a:t>valid</a:t>
            </a:r>
            <a:r>
              <a:rPr lang="en-GB" sz="1600" dirty="0" smtClean="0"/>
              <a:t>, </a:t>
            </a:r>
            <a:r>
              <a:rPr lang="en-GB" sz="1600" dirty="0" smtClean="0">
                <a:solidFill>
                  <a:schemeClr val="tx2"/>
                </a:solidFill>
              </a:rPr>
              <a:t>consistent</a:t>
            </a:r>
            <a:r>
              <a:rPr lang="en-GB" sz="1600" dirty="0" smtClean="0"/>
              <a:t> and </a:t>
            </a:r>
            <a:r>
              <a:rPr lang="en-GB" sz="1600" dirty="0" smtClean="0">
                <a:solidFill>
                  <a:schemeClr val="tx2"/>
                </a:solidFill>
              </a:rPr>
              <a:t>accurate</a:t>
            </a:r>
            <a:r>
              <a:rPr lang="en-GB" sz="1600" dirty="0" smtClean="0"/>
              <a:t>?</a:t>
            </a:r>
            <a:endParaRPr lang="en-GB" sz="1600" dirty="0"/>
          </a:p>
          <a:p>
            <a:pPr marL="285750" indent="-285750">
              <a:spcAft>
                <a:spcPts val="600"/>
              </a:spcAft>
              <a:buFont typeface="Arial" panose="020B0604020202020204" pitchFamily="34" charset="0"/>
              <a:buChar char="•"/>
            </a:pPr>
            <a:r>
              <a:rPr lang="en-GB" sz="1600" dirty="0" smtClean="0"/>
              <a:t>Is the data </a:t>
            </a:r>
            <a:r>
              <a:rPr lang="en-GB" sz="1600" dirty="0" smtClean="0">
                <a:solidFill>
                  <a:schemeClr val="tx2"/>
                </a:solidFill>
              </a:rPr>
              <a:t>relevant</a:t>
            </a:r>
            <a:r>
              <a:rPr lang="en-GB" sz="1600" dirty="0" smtClean="0"/>
              <a:t> to my business question?</a:t>
            </a:r>
            <a:endParaRPr lang="en-GB" sz="1600" dirty="0"/>
          </a:p>
          <a:p>
            <a:pPr marL="285750" indent="-285750">
              <a:spcAft>
                <a:spcPts val="600"/>
              </a:spcAft>
              <a:buFont typeface="Arial" panose="020B0604020202020204" pitchFamily="34" charset="0"/>
              <a:buChar char="•"/>
            </a:pPr>
            <a:r>
              <a:rPr lang="en-GB" sz="1600" dirty="0" smtClean="0"/>
              <a:t>Is the data in the </a:t>
            </a:r>
            <a:r>
              <a:rPr lang="en-GB" sz="1600" dirty="0" smtClean="0">
                <a:solidFill>
                  <a:schemeClr val="tx2"/>
                </a:solidFill>
              </a:rPr>
              <a:t>correct format </a:t>
            </a:r>
            <a:r>
              <a:rPr lang="en-GB" sz="1600" dirty="0" smtClean="0"/>
              <a:t>for my visualisation?</a:t>
            </a:r>
            <a:endParaRPr lang="en-GB" sz="1600" dirty="0"/>
          </a:p>
          <a:p>
            <a:pPr marL="285750" indent="-285750">
              <a:spcAft>
                <a:spcPts val="600"/>
              </a:spcAft>
              <a:buFont typeface="Arial" panose="020B0604020202020204" pitchFamily="34" charset="0"/>
              <a:buChar char="•"/>
            </a:pPr>
            <a:r>
              <a:rPr lang="en-GB" sz="1600" dirty="0" smtClean="0"/>
              <a:t>Did we use the right </a:t>
            </a:r>
            <a:r>
              <a:rPr lang="en-GB" sz="1600" dirty="0" smtClean="0">
                <a:solidFill>
                  <a:schemeClr val="tx2"/>
                </a:solidFill>
              </a:rPr>
              <a:t>granularity</a:t>
            </a:r>
            <a:r>
              <a:rPr lang="en-GB" sz="1600" dirty="0" smtClean="0"/>
              <a:t> for all?</a:t>
            </a:r>
          </a:p>
          <a:p>
            <a:pPr marL="285750" indent="-285750">
              <a:spcAft>
                <a:spcPts val="600"/>
              </a:spcAft>
              <a:buFont typeface="Arial" panose="020B0604020202020204" pitchFamily="34" charset="0"/>
              <a:buChar char="•"/>
            </a:pPr>
            <a:r>
              <a:rPr lang="en-GB" sz="1600" dirty="0" smtClean="0"/>
              <a:t>Is my data set </a:t>
            </a:r>
            <a:r>
              <a:rPr lang="en-GB" sz="1600" dirty="0" smtClean="0">
                <a:solidFill>
                  <a:schemeClr val="tx2"/>
                </a:solidFill>
              </a:rPr>
              <a:t>complete</a:t>
            </a:r>
            <a:r>
              <a:rPr lang="en-GB" sz="1600" dirty="0" smtClean="0"/>
              <a:t>?</a:t>
            </a:r>
            <a:endParaRPr lang="en-GB" sz="1050" dirty="0"/>
          </a:p>
        </p:txBody>
      </p:sp>
      <p:sp>
        <p:nvSpPr>
          <p:cNvPr id="5" name="Date Placeholder 4"/>
          <p:cNvSpPr>
            <a:spLocks noGrp="1"/>
          </p:cNvSpPr>
          <p:nvPr>
            <p:ph type="dt" sz="half" idx="16"/>
          </p:nvPr>
        </p:nvSpPr>
        <p:spPr/>
        <p:txBody>
          <a:bodyPr/>
          <a:lstStyle/>
          <a:p>
            <a:r>
              <a:rPr lang="en-US" dirty="0" smtClean="0"/>
              <a:t>January 2017</a:t>
            </a:r>
            <a:endParaRPr lang="en-GB" dirty="0"/>
          </a:p>
        </p:txBody>
      </p:sp>
      <p:sp>
        <p:nvSpPr>
          <p:cNvPr id="6" name="Footer Placeholder 5"/>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4" name="Slide Number Placeholder 3"/>
          <p:cNvSpPr>
            <a:spLocks noGrp="1"/>
          </p:cNvSpPr>
          <p:nvPr>
            <p:ph type="sldNum" sz="quarter" idx="18"/>
          </p:nvPr>
        </p:nvSpPr>
        <p:spPr/>
        <p:txBody>
          <a:bodyPr/>
          <a:lstStyle/>
          <a:p>
            <a:fld id="{F5E609D5-BB2C-4735-B62A-4AB7F7AFBFEB}" type="slidenum">
              <a:rPr lang="en-GB" smtClean="0"/>
              <a:pPr/>
              <a:t>9</a:t>
            </a:fld>
            <a:endParaRPr lang="en-GB"/>
          </a:p>
        </p:txBody>
      </p:sp>
      <p:sp>
        <p:nvSpPr>
          <p:cNvPr id="10" name="AutoShape 64"/>
          <p:cNvSpPr>
            <a:spLocks noChangeArrowheads="1"/>
          </p:cNvSpPr>
          <p:nvPr/>
        </p:nvSpPr>
        <p:spPr bwMode="auto">
          <a:xfrm>
            <a:off x="500569" y="5373215"/>
            <a:ext cx="2085482" cy="936105"/>
          </a:xfrm>
          <a:prstGeom prst="chevron">
            <a:avLst>
              <a:gd name="adj" fmla="val 38168"/>
            </a:avLst>
          </a:prstGeom>
          <a:solidFill>
            <a:srgbClr val="EB8C00"/>
          </a:solidFill>
          <a:ln w="19050" algn="ctr">
            <a:solidFill>
              <a:srgbClr val="FFFFFF"/>
            </a:solidFill>
            <a:miter lim="800000"/>
            <a:headEnd/>
            <a:tailEnd/>
          </a:ln>
        </p:spPr>
        <p:txBody>
          <a:bodyPr lIns="69145" tIns="0" rIns="0" bIns="0" anchor="ctr"/>
          <a:lstStyle/>
          <a:p>
            <a:pPr algn="ctr" defTabSz="995363">
              <a:buSzPct val="90000"/>
              <a:defRPr/>
            </a:pPr>
            <a:r>
              <a:rPr lang="en-US" sz="1300" b="1" kern="0" dirty="0" smtClean="0">
                <a:solidFill>
                  <a:schemeClr val="bg2"/>
                </a:solidFill>
                <a:latin typeface="+mj-lt"/>
                <a:cs typeface="Arial" charset="0"/>
              </a:rPr>
              <a:t>Collect and prepare data</a:t>
            </a:r>
            <a:endParaRPr lang="en-US" sz="1300" b="1" kern="0" dirty="0">
              <a:solidFill>
                <a:schemeClr val="bg2"/>
              </a:solidFill>
              <a:latin typeface="+mj-lt"/>
              <a:cs typeface="Arial" charset="0"/>
            </a:endParaRPr>
          </a:p>
        </p:txBody>
      </p:sp>
      <p:sp>
        <p:nvSpPr>
          <p:cNvPr id="11" name="TextBox 10"/>
          <p:cNvSpPr txBox="1"/>
          <p:nvPr/>
        </p:nvSpPr>
        <p:spPr>
          <a:xfrm>
            <a:off x="760553" y="4869158"/>
            <a:ext cx="576064" cy="493203"/>
          </a:xfrm>
          <a:prstGeom prst="rect">
            <a:avLst/>
          </a:prstGeom>
          <a:noFill/>
        </p:spPr>
        <p:txBody>
          <a:bodyPr vert="horz" wrap="square" lIns="0" tIns="0" rIns="0" bIns="0" rtlCol="0">
            <a:noAutofit/>
          </a:bodyPr>
          <a:lstStyle/>
          <a:p>
            <a:pPr indent="-274320">
              <a:spcAft>
                <a:spcPts val="900"/>
              </a:spcAft>
            </a:pPr>
            <a:r>
              <a:rPr lang="en-GB" sz="3200" b="1" i="1" dirty="0">
                <a:solidFill>
                  <a:srgbClr val="EB8C00"/>
                </a:solidFill>
                <a:latin typeface="Georgia" pitchFamily="18" charset="0"/>
              </a:rPr>
              <a:t>2</a:t>
            </a:r>
            <a:endParaRPr lang="en-GB" sz="3200" b="1" i="1" dirty="0" smtClean="0">
              <a:solidFill>
                <a:srgbClr val="EB8C00"/>
              </a:solidFill>
              <a:latin typeface="Georgia" pitchFamily="18" charset="0"/>
            </a:endParaRPr>
          </a:p>
        </p:txBody>
      </p:sp>
    </p:spTree>
    <p:extLst>
      <p:ext uri="{BB962C8B-B14F-4D97-AF65-F5344CB8AC3E}">
        <p14:creationId xmlns:p14="http://schemas.microsoft.com/office/powerpoint/2010/main" val="19479158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90</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Map</a:t>
            </a:r>
          </a:p>
          <a:p>
            <a:r>
              <a:rPr lang="en-GB" sz="1600" i="1" dirty="0" smtClean="0">
                <a:solidFill>
                  <a:schemeClr val="accent5"/>
                </a:solidFill>
              </a:rPr>
              <a:t>Find the “Country” field in the “Fields” menu under “</a:t>
            </a:r>
            <a:r>
              <a:rPr lang="en-GB" sz="1600" i="1" dirty="0" err="1" smtClean="0">
                <a:solidFill>
                  <a:schemeClr val="accent5"/>
                </a:solidFill>
              </a:rPr>
              <a:t>WorldKMLData</a:t>
            </a:r>
            <a:r>
              <a:rPr lang="en-GB" sz="1600" i="1" dirty="0" smtClean="0">
                <a:solidFill>
                  <a:schemeClr val="accent5"/>
                </a:solidFill>
              </a:rPr>
              <a:t>” and drag and drop it onto the map chart.</a:t>
            </a:r>
            <a:endParaRPr lang="en-GB" sz="1600" i="1" dirty="0">
              <a:solidFill>
                <a:schemeClr val="accent5"/>
              </a:solidFill>
            </a:endParaRPr>
          </a:p>
        </p:txBody>
      </p:sp>
      <p:pic>
        <p:nvPicPr>
          <p:cNvPr id="4" name="Picture 3"/>
          <p:cNvPicPr>
            <a:picLocks noChangeAspect="1"/>
          </p:cNvPicPr>
          <p:nvPr/>
        </p:nvPicPr>
        <p:blipFill>
          <a:blip r:embed="rId3"/>
          <a:stretch>
            <a:fillRect/>
          </a:stretch>
        </p:blipFill>
        <p:spPr>
          <a:xfrm>
            <a:off x="772248" y="2638600"/>
            <a:ext cx="7664795" cy="3686000"/>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343378422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91</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Map</a:t>
            </a:r>
          </a:p>
          <a:p>
            <a:r>
              <a:rPr lang="en-GB" sz="1600" i="1" dirty="0" smtClean="0">
                <a:solidFill>
                  <a:schemeClr val="accent5"/>
                </a:solidFill>
              </a:rPr>
              <a:t>Find the “</a:t>
            </a:r>
            <a:r>
              <a:rPr lang="en-GB" sz="1600" i="1" dirty="0" err="1" smtClean="0">
                <a:solidFill>
                  <a:schemeClr val="accent5"/>
                </a:solidFill>
              </a:rPr>
              <a:t>WorldCountries.ShortName</a:t>
            </a:r>
            <a:r>
              <a:rPr lang="en-GB" sz="1600" i="1" dirty="0" smtClean="0">
                <a:solidFill>
                  <a:schemeClr val="accent5"/>
                </a:solidFill>
              </a:rPr>
              <a:t>” field in the “Fields” menu under “</a:t>
            </a:r>
            <a:r>
              <a:rPr lang="en-GB" sz="1600" i="1" dirty="0" err="1" smtClean="0">
                <a:solidFill>
                  <a:schemeClr val="accent5"/>
                </a:solidFill>
              </a:rPr>
              <a:t>WorldKMLData</a:t>
            </a:r>
            <a:r>
              <a:rPr lang="en-GB" sz="1600" i="1" dirty="0" smtClean="0">
                <a:solidFill>
                  <a:schemeClr val="accent5"/>
                </a:solidFill>
              </a:rPr>
              <a:t>” and drag and drop it onto the map chart. Select “Add as area layer”.</a:t>
            </a:r>
            <a:endParaRPr lang="en-GB" sz="1600" i="1" dirty="0">
              <a:solidFill>
                <a:schemeClr val="accent5"/>
              </a:solidFill>
            </a:endParaRPr>
          </a:p>
        </p:txBody>
      </p:sp>
      <p:pic>
        <p:nvPicPr>
          <p:cNvPr id="4" name="Picture 3"/>
          <p:cNvPicPr>
            <a:picLocks noChangeAspect="1"/>
          </p:cNvPicPr>
          <p:nvPr/>
        </p:nvPicPr>
        <p:blipFill>
          <a:blip r:embed="rId3"/>
          <a:stretch>
            <a:fillRect/>
          </a:stretch>
        </p:blipFill>
        <p:spPr>
          <a:xfrm>
            <a:off x="959591" y="2850184"/>
            <a:ext cx="7224817" cy="3474415"/>
          </a:xfrm>
          <a:prstGeom prst="rect">
            <a:avLst/>
          </a:prstGeom>
        </p:spPr>
      </p:pic>
      <p:pic>
        <p:nvPicPr>
          <p:cNvPr id="3" name="Picture 2"/>
          <p:cNvPicPr>
            <a:picLocks noChangeAspect="1"/>
          </p:cNvPicPr>
          <p:nvPr/>
        </p:nvPicPr>
        <p:blipFill>
          <a:blip r:embed="rId4"/>
          <a:stretch>
            <a:fillRect/>
          </a:stretch>
        </p:blipFill>
        <p:spPr>
          <a:xfrm>
            <a:off x="5940152" y="3573016"/>
            <a:ext cx="1451277" cy="569053"/>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302217016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92</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Map</a:t>
            </a:r>
          </a:p>
          <a:p>
            <a:r>
              <a:rPr lang="en-GB" sz="1600" dirty="0" smtClean="0"/>
              <a:t>Next we must add the contribution data to our map. </a:t>
            </a:r>
            <a:br>
              <a:rPr lang="en-GB" sz="1600" dirty="0" smtClean="0"/>
            </a:br>
            <a:r>
              <a:rPr lang="en-GB" sz="1600" i="1" dirty="0" smtClean="0">
                <a:solidFill>
                  <a:schemeClr val="accent5"/>
                </a:solidFill>
              </a:rPr>
              <a:t>Drag and drop </a:t>
            </a:r>
            <a:r>
              <a:rPr lang="en-GB" sz="1600" i="1" dirty="0" err="1" smtClean="0">
                <a:solidFill>
                  <a:schemeClr val="accent5"/>
                </a:solidFill>
              </a:rPr>
              <a:t>ecContribution</a:t>
            </a:r>
            <a:r>
              <a:rPr lang="en-GB" sz="1600" i="1" dirty="0" smtClean="0">
                <a:solidFill>
                  <a:schemeClr val="accent5"/>
                </a:solidFill>
              </a:rPr>
              <a:t> onto the map and select “</a:t>
            </a:r>
            <a:r>
              <a:rPr lang="en-GB" sz="1600" i="1" dirty="0" err="1" smtClean="0">
                <a:solidFill>
                  <a:schemeClr val="accent5"/>
                </a:solidFill>
              </a:rPr>
              <a:t>Color</a:t>
            </a:r>
            <a:r>
              <a:rPr lang="en-GB" sz="1600" i="1" dirty="0" smtClean="0">
                <a:solidFill>
                  <a:schemeClr val="accent5"/>
                </a:solidFill>
              </a:rPr>
              <a:t> by” -&gt; “By measure” -&gt; “Sum(</a:t>
            </a:r>
            <a:r>
              <a:rPr lang="en-GB" sz="1600" i="1" dirty="0" err="1" smtClean="0">
                <a:solidFill>
                  <a:schemeClr val="accent5"/>
                </a:solidFill>
              </a:rPr>
              <a:t>ecContribution</a:t>
            </a:r>
            <a:r>
              <a:rPr lang="en-GB" sz="1600" i="1" dirty="0" smtClean="0">
                <a:solidFill>
                  <a:schemeClr val="accent5"/>
                </a:solidFill>
              </a:rPr>
              <a:t>)”</a:t>
            </a:r>
            <a:endParaRPr lang="en-GB" sz="1600" i="1" dirty="0">
              <a:solidFill>
                <a:schemeClr val="accent5"/>
              </a:solidFill>
            </a:endParaRPr>
          </a:p>
        </p:txBody>
      </p:sp>
      <p:pic>
        <p:nvPicPr>
          <p:cNvPr id="5" name="Picture 4"/>
          <p:cNvPicPr>
            <a:picLocks noChangeAspect="1"/>
          </p:cNvPicPr>
          <p:nvPr/>
        </p:nvPicPr>
        <p:blipFill>
          <a:blip r:embed="rId3"/>
          <a:stretch>
            <a:fillRect/>
          </a:stretch>
        </p:blipFill>
        <p:spPr>
          <a:xfrm>
            <a:off x="1006399" y="2852071"/>
            <a:ext cx="7166001" cy="3457249"/>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34368331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93</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Map</a:t>
            </a:r>
          </a:p>
          <a:p>
            <a:r>
              <a:rPr lang="en-GB" sz="1600" dirty="0" smtClean="0"/>
              <a:t>The result should look somewhat like this. </a:t>
            </a:r>
            <a:endParaRPr lang="en-GB" sz="1600" dirty="0">
              <a:solidFill>
                <a:srgbClr val="C00000"/>
              </a:solidFill>
            </a:endParaRPr>
          </a:p>
        </p:txBody>
      </p:sp>
      <p:pic>
        <p:nvPicPr>
          <p:cNvPr id="3" name="Picture 2"/>
          <p:cNvPicPr>
            <a:picLocks noChangeAspect="1"/>
          </p:cNvPicPr>
          <p:nvPr/>
        </p:nvPicPr>
        <p:blipFill>
          <a:blip r:embed="rId3"/>
          <a:stretch>
            <a:fillRect/>
          </a:stretch>
        </p:blipFill>
        <p:spPr>
          <a:xfrm>
            <a:off x="658547" y="2506689"/>
            <a:ext cx="7892197" cy="3586607"/>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8821617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94</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Map</a:t>
            </a:r>
          </a:p>
          <a:p>
            <a:r>
              <a:rPr lang="en-GB" sz="1600" dirty="0" smtClean="0"/>
              <a:t>Now when navigating to the “Done” view and selecting the UK on the map, we see that the amount is “0”. Obviously this should not occur. When checking other countries we note that it is the same for Greece and is due to the use of a different country code between the EC, used in CORDIS, and the international ISO-2 specification, used in the </a:t>
            </a:r>
            <a:r>
              <a:rPr lang="en-GB" sz="1600" dirty="0" err="1" smtClean="0"/>
              <a:t>WorldKMLData</a:t>
            </a:r>
            <a:r>
              <a:rPr lang="en-GB" sz="1600" dirty="0" smtClean="0"/>
              <a:t> file.</a:t>
            </a:r>
          </a:p>
        </p:txBody>
      </p:sp>
      <p:pic>
        <p:nvPicPr>
          <p:cNvPr id="4" name="Picture 3"/>
          <p:cNvPicPr>
            <a:picLocks noChangeAspect="1"/>
          </p:cNvPicPr>
          <p:nvPr/>
        </p:nvPicPr>
        <p:blipFill>
          <a:blip r:embed="rId3"/>
          <a:stretch>
            <a:fillRect/>
          </a:stretch>
        </p:blipFill>
        <p:spPr>
          <a:xfrm>
            <a:off x="1343563" y="3192904"/>
            <a:ext cx="6456873" cy="3111623"/>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4934889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95</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Map</a:t>
            </a:r>
          </a:p>
          <a:p>
            <a:r>
              <a:rPr lang="en-GB" sz="1600" dirty="0" smtClean="0"/>
              <a:t>This is a great opportunity to demonstrate one of the most versatile features of </a:t>
            </a:r>
            <a:r>
              <a:rPr lang="en-GB" sz="1600" dirty="0" err="1" smtClean="0"/>
              <a:t>Qlick</a:t>
            </a:r>
            <a:r>
              <a:rPr lang="en-GB" sz="1600" dirty="0" smtClean="0"/>
              <a:t> Sense, the “</a:t>
            </a:r>
            <a:r>
              <a:rPr lang="en-GB" sz="1600" b="1" dirty="0" smtClean="0"/>
              <a:t>Data load editor</a:t>
            </a:r>
            <a:r>
              <a:rPr lang="en-GB" sz="1600" dirty="0" smtClean="0"/>
              <a:t>” and do some scripting.</a:t>
            </a:r>
          </a:p>
          <a:p>
            <a:r>
              <a:rPr lang="en-GB" sz="1600" i="1" dirty="0" smtClean="0">
                <a:solidFill>
                  <a:schemeClr val="accent5"/>
                </a:solidFill>
              </a:rPr>
              <a:t>Click on the “Navigation” button and open the “Data load editor” in a new tab.</a:t>
            </a:r>
          </a:p>
        </p:txBody>
      </p:sp>
      <p:pic>
        <p:nvPicPr>
          <p:cNvPr id="3" name="Picture 2"/>
          <p:cNvPicPr>
            <a:picLocks noChangeAspect="1"/>
          </p:cNvPicPr>
          <p:nvPr/>
        </p:nvPicPr>
        <p:blipFill>
          <a:blip r:embed="rId3"/>
          <a:stretch>
            <a:fillRect/>
          </a:stretch>
        </p:blipFill>
        <p:spPr>
          <a:xfrm>
            <a:off x="1475656" y="3030545"/>
            <a:ext cx="6253686" cy="3206767"/>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168515869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96</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Map</a:t>
            </a:r>
          </a:p>
          <a:p>
            <a:pPr>
              <a:spcAft>
                <a:spcPts val="600"/>
              </a:spcAft>
            </a:pPr>
            <a:r>
              <a:rPr lang="en-GB" sz="1600" i="1" dirty="0" smtClean="0">
                <a:solidFill>
                  <a:schemeClr val="accent5"/>
                </a:solidFill>
              </a:rPr>
              <a:t>Head to the “Auto-generated section” and click “Unlock” and again “Unlock”.</a:t>
            </a:r>
            <a:endParaRPr lang="en-GB" sz="1600" i="1" dirty="0">
              <a:solidFill>
                <a:schemeClr val="accent5"/>
              </a:solidFill>
            </a:endParaRPr>
          </a:p>
          <a:p>
            <a:pPr>
              <a:spcAft>
                <a:spcPts val="600"/>
              </a:spcAft>
            </a:pPr>
            <a:r>
              <a:rPr lang="en-GB" sz="1600" dirty="0" smtClean="0"/>
              <a:t>Here we have automatically generated parameters indicating how to interpret the data contained in our data sources. Notice the purple text indicating our two sources.</a:t>
            </a:r>
          </a:p>
        </p:txBody>
      </p:sp>
      <p:pic>
        <p:nvPicPr>
          <p:cNvPr id="6" name="Picture 5"/>
          <p:cNvPicPr>
            <a:picLocks noChangeAspect="1"/>
          </p:cNvPicPr>
          <p:nvPr/>
        </p:nvPicPr>
        <p:blipFill>
          <a:blip r:embed="rId3"/>
          <a:stretch>
            <a:fillRect/>
          </a:stretch>
        </p:blipFill>
        <p:spPr>
          <a:xfrm>
            <a:off x="1065964" y="3103276"/>
            <a:ext cx="7012071" cy="3206044"/>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171141835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97</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Map</a:t>
            </a:r>
          </a:p>
          <a:p>
            <a:pPr>
              <a:spcAft>
                <a:spcPts val="600"/>
              </a:spcAft>
            </a:pPr>
            <a:r>
              <a:rPr lang="en-GB" sz="1600" dirty="0" smtClean="0"/>
              <a:t>We need to modify the way </a:t>
            </a:r>
            <a:r>
              <a:rPr lang="en-GB" sz="1600" dirty="0" err="1" smtClean="0"/>
              <a:t>Qlik</a:t>
            </a:r>
            <a:r>
              <a:rPr lang="en-GB" sz="1600" dirty="0" smtClean="0"/>
              <a:t> Sense</a:t>
            </a:r>
            <a:r>
              <a:rPr lang="en-GB" sz="1600" baseline="50000" dirty="0"/>
              <a:t>®</a:t>
            </a:r>
            <a:r>
              <a:rPr lang="en-GB" sz="1600" dirty="0" smtClean="0"/>
              <a:t> loads the data of our “CountryISO_2Char” field, to conform with the code used by the EC. </a:t>
            </a:r>
            <a:br>
              <a:rPr lang="en-GB" sz="1600" dirty="0" smtClean="0"/>
            </a:br>
            <a:r>
              <a:rPr lang="en-GB" sz="1600" i="1" dirty="0" smtClean="0">
                <a:solidFill>
                  <a:schemeClr val="accent5"/>
                </a:solidFill>
              </a:rPr>
              <a:t>Modify the line as shown below and click “Load data”.</a:t>
            </a:r>
          </a:p>
        </p:txBody>
      </p:sp>
      <p:pic>
        <p:nvPicPr>
          <p:cNvPr id="4" name="Picture 3"/>
          <p:cNvPicPr>
            <a:picLocks noChangeAspect="1"/>
          </p:cNvPicPr>
          <p:nvPr/>
        </p:nvPicPr>
        <p:blipFill>
          <a:blip r:embed="rId3"/>
          <a:stretch>
            <a:fillRect/>
          </a:stretch>
        </p:blipFill>
        <p:spPr>
          <a:xfrm>
            <a:off x="699042" y="2746199"/>
            <a:ext cx="7745915" cy="3563121"/>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10557565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98</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endParaRPr lang="en-GB" sz="1800" b="1" i="1" dirty="0">
              <a:solidFill>
                <a:schemeClr val="accent1"/>
              </a:solidFill>
            </a:endParaRPr>
          </a:p>
        </p:txBody>
      </p:sp>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
        <p:nvSpPr>
          <p:cNvPr id="12" name="Content Placeholder 3"/>
          <p:cNvSpPr txBox="1">
            <a:spLocks/>
          </p:cNvSpPr>
          <p:nvPr/>
        </p:nvSpPr>
        <p:spPr>
          <a:xfrm>
            <a:off x="718447" y="17526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Map</a:t>
            </a:r>
          </a:p>
          <a:p>
            <a:pPr>
              <a:spcAft>
                <a:spcPts val="600"/>
              </a:spcAft>
            </a:pPr>
            <a:r>
              <a:rPr lang="en-GB" sz="1600" dirty="0" smtClean="0"/>
              <a:t>We need to modify the way </a:t>
            </a:r>
            <a:r>
              <a:rPr lang="en-GB" sz="1600" dirty="0" err="1" smtClean="0"/>
              <a:t>Qlik</a:t>
            </a:r>
            <a:r>
              <a:rPr lang="en-GB" sz="1600" dirty="0" smtClean="0"/>
              <a:t> Sense</a:t>
            </a:r>
            <a:r>
              <a:rPr lang="en-GB" sz="1600" baseline="50000" dirty="0"/>
              <a:t>®</a:t>
            </a:r>
            <a:r>
              <a:rPr lang="en-GB" sz="1600" dirty="0" smtClean="0"/>
              <a:t> loads the data of our “CountryISO_2Char” field, to conform with the code used by the EC. </a:t>
            </a:r>
            <a:br>
              <a:rPr lang="en-GB" sz="1600" dirty="0" smtClean="0"/>
            </a:br>
            <a:r>
              <a:rPr lang="en-GB" sz="1600" i="1" dirty="0" smtClean="0">
                <a:solidFill>
                  <a:schemeClr val="accent5"/>
                </a:solidFill>
              </a:rPr>
              <a:t>Modify the line as shown below and click “Load data”.</a:t>
            </a:r>
          </a:p>
          <a:p>
            <a:pPr>
              <a:spcAft>
                <a:spcPts val="600"/>
              </a:spcAft>
            </a:pPr>
            <a:endParaRPr lang="en-GB" sz="1600" i="1" dirty="0" smtClean="0">
              <a:solidFill>
                <a:schemeClr val="accent5"/>
              </a:solidFill>
            </a:endParaRPr>
          </a:p>
          <a:p>
            <a:pPr>
              <a:spcAft>
                <a:spcPts val="600"/>
              </a:spcAft>
            </a:pPr>
            <a:r>
              <a:rPr lang="en-GB" sz="1600" b="1" u="sng" dirty="0" smtClean="0">
                <a:latin typeface="Consolas" panose="020B0609020204030204" pitchFamily="49" charset="0"/>
                <a:cs typeface="Consolas" panose="020B0609020204030204" pitchFamily="49" charset="0"/>
              </a:rPr>
              <a:t>CODE:</a:t>
            </a:r>
            <a:endParaRPr lang="en-GB" sz="1600" b="1" u="sng" dirty="0">
              <a:latin typeface="Consolas" panose="020B0609020204030204" pitchFamily="49" charset="0"/>
              <a:cs typeface="Consolas" panose="020B0609020204030204" pitchFamily="49" charset="0"/>
            </a:endParaRPr>
          </a:p>
          <a:p>
            <a:pPr>
              <a:spcAft>
                <a:spcPts val="600"/>
              </a:spcAft>
            </a:pPr>
            <a:r>
              <a:rPr lang="en-GB" sz="1600" dirty="0">
                <a:latin typeface="Consolas" panose="020B0609020204030204" pitchFamily="49" charset="0"/>
                <a:cs typeface="Consolas" panose="020B0609020204030204" pitchFamily="49" charset="0"/>
              </a:rPr>
              <a:t>if([CountryISO_2Char]='</a:t>
            </a:r>
            <a:r>
              <a:rPr lang="en-GB" sz="1600" dirty="0" err="1">
                <a:latin typeface="Consolas" panose="020B0609020204030204" pitchFamily="49" charset="0"/>
                <a:cs typeface="Consolas" panose="020B0609020204030204" pitchFamily="49" charset="0"/>
              </a:rPr>
              <a:t>GR','EL',if</a:t>
            </a:r>
            <a:r>
              <a:rPr lang="en-GB" sz="1600" dirty="0">
                <a:latin typeface="Consolas" panose="020B0609020204030204" pitchFamily="49" charset="0"/>
                <a:cs typeface="Consolas" panose="020B0609020204030204" pitchFamily="49" charset="0"/>
              </a:rPr>
              <a:t>([CountryISO_2Char]=</a:t>
            </a:r>
            <a:br>
              <a:rPr lang="en-GB" sz="1600" dirty="0">
                <a:latin typeface="Consolas" panose="020B0609020204030204" pitchFamily="49" charset="0"/>
                <a:cs typeface="Consolas" panose="020B0609020204030204" pitchFamily="49" charset="0"/>
              </a:rPr>
            </a:br>
            <a:r>
              <a:rPr lang="en-GB" sz="1600" dirty="0">
                <a:latin typeface="Consolas" panose="020B0609020204030204" pitchFamily="49" charset="0"/>
                <a:cs typeface="Consolas" panose="020B0609020204030204" pitchFamily="49" charset="0"/>
              </a:rPr>
              <a:t>'GB','UK',[CountryISO_2Char])) AS [Country]</a:t>
            </a:r>
          </a:p>
          <a:p>
            <a:pPr>
              <a:spcAft>
                <a:spcPts val="600"/>
              </a:spcAft>
            </a:pPr>
            <a:endParaRPr lang="en-GB" sz="1600" i="1" dirty="0" smtClean="0">
              <a:solidFill>
                <a:schemeClr val="accent5"/>
              </a:solidFill>
            </a:endParaRPr>
          </a:p>
        </p:txBody>
      </p:sp>
    </p:spTree>
    <p:extLst>
      <p:ext uri="{BB962C8B-B14F-4D97-AF65-F5344CB8AC3E}">
        <p14:creationId xmlns:p14="http://schemas.microsoft.com/office/powerpoint/2010/main" val="29811238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8"/>
          </p:nvPr>
        </p:nvSpPr>
        <p:spPr/>
        <p:txBody>
          <a:bodyPr/>
          <a:lstStyle/>
          <a:p>
            <a:fld id="{F5E609D5-BB2C-4735-B62A-4AB7F7AFBFEB}" type="slidenum">
              <a:rPr lang="en-GB" smtClean="0"/>
              <a:pPr/>
              <a:t>99</a:t>
            </a:fld>
            <a:endParaRPr lang="en-GB" dirty="0"/>
          </a:p>
        </p:txBody>
      </p:sp>
      <p:sp>
        <p:nvSpPr>
          <p:cNvPr id="8" name="Date Placeholder 7"/>
          <p:cNvSpPr>
            <a:spLocks noGrp="1"/>
          </p:cNvSpPr>
          <p:nvPr>
            <p:ph type="dt" sz="half" idx="16"/>
          </p:nvPr>
        </p:nvSpPr>
        <p:spPr/>
        <p:txBody>
          <a:bodyPr/>
          <a:lstStyle/>
          <a:p>
            <a:r>
              <a:rPr lang="en-US" smtClean="0"/>
              <a:t>January 2017</a:t>
            </a:r>
            <a:endParaRPr lang="en-GB" dirty="0"/>
          </a:p>
        </p:txBody>
      </p:sp>
      <p:sp>
        <p:nvSpPr>
          <p:cNvPr id="9" name="Footer Placeholder 8"/>
          <p:cNvSpPr>
            <a:spLocks noGrp="1"/>
          </p:cNvSpPr>
          <p:nvPr>
            <p:ph type="ftr" sz="quarter" idx="17"/>
          </p:nvPr>
        </p:nvSpPr>
        <p:spPr/>
        <p:txBody>
          <a:bodyPr/>
          <a:lstStyle/>
          <a:p>
            <a:r>
              <a:rPr lang="en-GB" dirty="0" smtClean="0"/>
              <a:t>Data visualisation workshop - </a:t>
            </a:r>
            <a:r>
              <a:rPr lang="en-GB" dirty="0" err="1" smtClean="0"/>
              <a:t>Qlik</a:t>
            </a:r>
            <a:r>
              <a:rPr lang="en-GB" dirty="0" smtClean="0"/>
              <a:t> Sense</a:t>
            </a:r>
            <a:endParaRPr lang="en-GB" dirty="0"/>
          </a:p>
        </p:txBody>
      </p:sp>
      <p:sp>
        <p:nvSpPr>
          <p:cNvPr id="10" name="Content Placeholder 3"/>
          <p:cNvSpPr txBox="1">
            <a:spLocks/>
          </p:cNvSpPr>
          <p:nvPr/>
        </p:nvSpPr>
        <p:spPr>
          <a:xfrm>
            <a:off x="566047" y="1600200"/>
            <a:ext cx="8077199" cy="4724399"/>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600"/>
              </a:spcAft>
            </a:pPr>
            <a:r>
              <a:rPr lang="en-GB" sz="1800" b="1" i="1" dirty="0" smtClean="0">
                <a:solidFill>
                  <a:schemeClr val="accent1"/>
                </a:solidFill>
              </a:rPr>
              <a:t>Adding a Map</a:t>
            </a:r>
          </a:p>
          <a:p>
            <a:pPr>
              <a:spcAft>
                <a:spcPts val="600"/>
              </a:spcAft>
            </a:pPr>
            <a:r>
              <a:rPr lang="en-GB" sz="1600" dirty="0" smtClean="0"/>
              <a:t>Going back to your sheet, the UK and Greece should now both display a value.</a:t>
            </a:r>
          </a:p>
        </p:txBody>
      </p:sp>
      <p:pic>
        <p:nvPicPr>
          <p:cNvPr id="5" name="Picture 4"/>
          <p:cNvPicPr>
            <a:picLocks noChangeAspect="1"/>
          </p:cNvPicPr>
          <p:nvPr/>
        </p:nvPicPr>
        <p:blipFill>
          <a:blip r:embed="rId3"/>
          <a:stretch>
            <a:fillRect/>
          </a:stretch>
        </p:blipFill>
        <p:spPr>
          <a:xfrm>
            <a:off x="556406" y="2492361"/>
            <a:ext cx="3799570" cy="2832776"/>
          </a:xfrm>
          <a:prstGeom prst="rect">
            <a:avLst/>
          </a:prstGeom>
        </p:spPr>
      </p:pic>
      <p:pic>
        <p:nvPicPr>
          <p:cNvPr id="6" name="Picture 5"/>
          <p:cNvPicPr>
            <a:picLocks noChangeAspect="1"/>
          </p:cNvPicPr>
          <p:nvPr/>
        </p:nvPicPr>
        <p:blipFill>
          <a:blip r:embed="rId4"/>
          <a:stretch>
            <a:fillRect/>
          </a:stretch>
        </p:blipFill>
        <p:spPr>
          <a:xfrm>
            <a:off x="4487486" y="2698907"/>
            <a:ext cx="4123114" cy="2626230"/>
          </a:xfrm>
          <a:prstGeom prst="rect">
            <a:avLst/>
          </a:prstGeom>
        </p:spPr>
      </p:pic>
      <p:sp>
        <p:nvSpPr>
          <p:cNvPr id="11" name="Title 1"/>
          <p:cNvSpPr>
            <a:spLocks noGrp="1"/>
          </p:cNvSpPr>
          <p:nvPr>
            <p:ph type="title"/>
          </p:nvPr>
        </p:nvSpPr>
        <p:spPr/>
        <p:txBody>
          <a:bodyPr/>
          <a:lstStyle/>
          <a:p>
            <a:r>
              <a:rPr lang="en-GB" dirty="0"/>
              <a:t>Hands on exercise </a:t>
            </a:r>
            <a:br>
              <a:rPr lang="en-GB" dirty="0"/>
            </a:br>
            <a:r>
              <a:rPr lang="en-GB" sz="2000" b="0" i="0" dirty="0"/>
              <a:t>Visualising CORDIS Data</a:t>
            </a:r>
            <a:endParaRPr lang="en-GB" b="0" i="0" dirty="0"/>
          </a:p>
        </p:txBody>
      </p:sp>
    </p:spTree>
    <p:extLst>
      <p:ext uri="{BB962C8B-B14F-4D97-AF65-F5344CB8AC3E}">
        <p14:creationId xmlns:p14="http://schemas.microsoft.com/office/powerpoint/2010/main" val="2045638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wC Job Document" ma:contentTypeID="0x0101008E49C3D400044AB3A2F1DD14073E74F6001D06D12572244BE3A11AAEE3ED60F576000AAB1FD6C2134AF1A3EA6F52344189D800285C76C2C94E8449B0B9A1EB86A01673" ma:contentTypeVersion="2" ma:contentTypeDescription="" ma:contentTypeScope="" ma:versionID="d75dd004d968c803a65458a757a57bff">
  <xsd:schema xmlns:xsd="http://www.w3.org/2001/XMLSchema" xmlns:xs="http://www.w3.org/2001/XMLSchema" xmlns:p="http://schemas.microsoft.com/office/2006/metadata/properties" xmlns:ns1="http://schemas.microsoft.com/sharepoint/v3" xmlns:ns2="851a253d-1a4b-4562-be3c-ba066c0744f0" xmlns:ns3="8271c97b-4053-4c86-bd46-7c8b5726dc9b" targetNamespace="http://schemas.microsoft.com/office/2006/metadata/properties" ma:root="true" ma:fieldsID="9176a7493469c16cc960b4e25d274a70" ns1:_="" ns2:_="" ns3:_="">
    <xsd:import namespace="http://schemas.microsoft.com/sharepoint/v3"/>
    <xsd:import namespace="851a253d-1a4b-4562-be3c-ba066c0744f0"/>
    <xsd:import namespace="8271c97b-4053-4c86-bd46-7c8b5726dc9b"/>
    <xsd:element name="properties">
      <xsd:complexType>
        <xsd:sequence>
          <xsd:element name="documentManagement">
            <xsd:complexType>
              <xsd:all>
                <xsd:element ref="ns2:_dlc_DocId" minOccurs="0"/>
                <xsd:element ref="ns2:_dlc_DocIdUrl" minOccurs="0"/>
                <xsd:element ref="ns2:_dlc_DocIdPersistId" minOccurs="0"/>
                <xsd:element ref="ns3:PwC_Language"/>
                <xsd:element ref="ns3:PwC_ExpirationDate"/>
                <xsd:element ref="ns1:RelatedItems" minOccurs="0"/>
                <xsd:element ref="ns3:PwC_FiscalYear"/>
                <xsd:element ref="ns3:PwC_ClientSearch"/>
                <xsd:element ref="ns3:PwC_ClientCode" minOccurs="0"/>
                <xsd:element ref="ns3:PwC_JobSearch"/>
                <xsd:element ref="ns3:PwC_Job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latedItems" ma:index="13" nillable="true" ma:displayName="Related Items" ma:internalName="RelatedItem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1a253d-1a4b-4562-be3c-ba066c0744f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271c97b-4053-4c86-bd46-7c8b5726dc9b" elementFormDefault="qualified">
    <xsd:import namespace="http://schemas.microsoft.com/office/2006/documentManagement/types"/>
    <xsd:import namespace="http://schemas.microsoft.com/office/infopath/2007/PartnerControls"/>
    <xsd:element name="PwC_Language" ma:index="11" ma:displayName="Language" ma:default="EN" ma:internalName="PwC_Language">
      <xsd:simpleType>
        <xsd:restriction base="dms:Choice">
          <xsd:enumeration value="DE"/>
          <xsd:enumeration value="EN"/>
          <xsd:enumeration value="FR"/>
          <xsd:enumeration value="NL"/>
          <xsd:enumeration value="Other"/>
        </xsd:restriction>
      </xsd:simpleType>
    </xsd:element>
    <xsd:element name="PwC_ExpirationDate" ma:index="12" ma:displayName="Expiration Date" ma:format="DateOnly" ma:internalName="PwC_ExpirationDate">
      <xsd:simpleType>
        <xsd:restriction base="dms:DateTime"/>
      </xsd:simpleType>
    </xsd:element>
    <xsd:element name="PwC_FiscalYear" ma:index="14" ma:displayName="Fiscal Year" ma:internalName="PwC_FiscalYear">
      <xsd:simpleType>
        <xsd:restriction base="dms:Text">
          <xsd:maxLength value="4"/>
        </xsd:restriction>
      </xsd:simpleType>
    </xsd:element>
    <xsd:element name="PwC_ClientSearch" ma:index="15" ma:displayName="Client" ma:internalName="PwC_ClientSearch">
      <xsd:simpleType>
        <xsd:restriction base="dms:Unknown"/>
      </xsd:simpleType>
    </xsd:element>
    <xsd:element name="PwC_ClientCode" ma:index="16" nillable="true" ma:displayName="Client Code" ma:internalName="PwC_ClientCode">
      <xsd:simpleType>
        <xsd:restriction base="dms:Text"/>
      </xsd:simpleType>
    </xsd:element>
    <xsd:element name="PwC_JobSearch" ma:index="17" ma:displayName="Job" ma:internalName="PwC_JobSearch">
      <xsd:simpleType>
        <xsd:restriction base="dms:Unknown"/>
      </xsd:simpleType>
    </xsd:element>
    <xsd:element name="PwC_JobCode" ma:index="18" nillable="true" ma:displayName="Job Code" ma:internalName="PwC_JobCod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latedItems xmlns="http://schemas.microsoft.com/sharepoint/v3" xsi:nil="true"/>
    <PwC_FiscalYear xmlns="8271c97b-4053-4c86-bd46-7c8b5726dc9b">FY17</PwC_FiscalYear>
    <PwC_ClientCode xmlns="8271c97b-4053-4c86-bd46-7c8b5726dc9b">86147576</PwC_ClientCode>
    <PwC_Language xmlns="8271c97b-4053-4c86-bd46-7c8b5726dc9b">EN</PwC_Language>
    <PwC_ExpirationDate xmlns="8271c97b-4053-4c86-bd46-7c8b5726dc9b">2023-07-12T22:00:00+00:00</PwC_ExpirationDate>
    <PwC_ClientSearch xmlns="8271c97b-4053-4c86-bd46-7c8b5726dc9b">86147576 - PUBLICATIONS OFFICE OF THE EUROPEAN UNION (OPOCE)</PwC_ClientSearch>
    <_dlc_DocId xmlns="851a253d-1a4b-4562-be3c-ba066c0744f0">5CHVV5ARF3E7-51-108</_dlc_DocId>
    <_dlc_DocIdUrl xmlns="851a253d-1a4b-4562-be3c-ba066c0744f0">
      <Url>https://be-docbox.be.ema.pwcinternal.com/sites/10008449/86147576F005/_layouts/15/DocIdRedir.aspx?ID=5CHVV5ARF3E7-51-108</Url>
      <Description>5CHVV5ARF3E7-51-108</Description>
    </_dlc_DocIdUrl>
    <PwC_JobSearch xmlns="8271c97b-4053-4c86-bd46-7c8b5726dc9b">F005 - ABC III_SC 352_DATA VISUALISATION/OPEN DATA</PwC_JobSearch>
    <PwC_JobCode xmlns="8271c97b-4053-4c86-bd46-7c8b5726dc9b">F005</PwC_JobCod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517C4D-6F03-4AF2-9943-29B515CB2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51a253d-1a4b-4562-be3c-ba066c0744f0"/>
    <ds:schemaRef ds:uri="8271c97b-4053-4c86-bd46-7c8b5726d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F1597E-7510-464E-9D46-A298E98FD185}">
  <ds:schemaRefs>
    <ds:schemaRef ds:uri="http://schemas.microsoft.com/office/infopath/2007/PartnerControls"/>
    <ds:schemaRef ds:uri="http://www.w3.org/XML/1998/namespace"/>
    <ds:schemaRef ds:uri="http://purl.org/dc/terms/"/>
    <ds:schemaRef ds:uri="851a253d-1a4b-4562-be3c-ba066c0744f0"/>
    <ds:schemaRef ds:uri="http://schemas.microsoft.com/office/2006/documentManagement/types"/>
    <ds:schemaRef ds:uri="http://schemas.openxmlformats.org/package/2006/metadata/core-properties"/>
    <ds:schemaRef ds:uri="http://purl.org/dc/elements/1.1/"/>
    <ds:schemaRef ds:uri="8271c97b-4053-4c86-bd46-7c8b5726dc9b"/>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CEC4D2B-7FCC-4F90-B342-CC338DFD96B7}">
  <ds:schemaRefs>
    <ds:schemaRef ds:uri="http://schemas.microsoft.com/sharepoint/events"/>
  </ds:schemaRefs>
</ds:datastoreItem>
</file>

<file path=customXml/itemProps4.xml><?xml version="1.0" encoding="utf-8"?>
<ds:datastoreItem xmlns:ds="http://schemas.openxmlformats.org/officeDocument/2006/customXml" ds:itemID="{5D7DB4E0-CD78-4C13-94E2-F4EC440F91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PwC Presentation</Template>
  <TotalTime>49339</TotalTime>
  <Words>8608</Words>
  <Application>Microsoft Office PowerPoint</Application>
  <PresentationFormat>On-screen Show (4:3)</PresentationFormat>
  <Paragraphs>1374</Paragraphs>
  <Slides>135</Slides>
  <Notes>122</Notes>
  <HiddenSlides>0</HiddenSlides>
  <MMClips>0</MMClips>
  <ScaleCrop>false</ScaleCrop>
  <HeadingPairs>
    <vt:vector size="4" baseType="variant">
      <vt:variant>
        <vt:lpstr>Theme</vt:lpstr>
      </vt:variant>
      <vt:variant>
        <vt:i4>2</vt:i4>
      </vt:variant>
      <vt:variant>
        <vt:lpstr>Slide Titles</vt:lpstr>
      </vt:variant>
      <vt:variant>
        <vt:i4>135</vt:i4>
      </vt:variant>
    </vt:vector>
  </HeadingPairs>
  <TitlesOfParts>
    <vt:vector size="137" baseType="lpstr">
      <vt:lpstr>1_PwC</vt:lpstr>
      <vt:lpstr>PwC</vt:lpstr>
      <vt:lpstr>PowerPoint Presentation</vt:lpstr>
      <vt:lpstr>Contents</vt:lpstr>
      <vt:lpstr>Contents</vt:lpstr>
      <vt:lpstr>Roundtable and introductions</vt:lpstr>
      <vt:lpstr>Roundtable and introductions</vt:lpstr>
      <vt:lpstr>Visualisation process</vt:lpstr>
      <vt:lpstr>Visualisation Process Different stages of visualisation</vt:lpstr>
      <vt:lpstr>Visualisation Process Different stages of visualisation</vt:lpstr>
      <vt:lpstr>Visualisation Process Different stages of visualisation</vt:lpstr>
      <vt:lpstr>Visualisation Process Different stages of visualisation</vt:lpstr>
      <vt:lpstr>Visualisation Process Different stages of visualisation</vt:lpstr>
      <vt:lpstr>Visualisation Process Different stages of visualisation</vt:lpstr>
      <vt:lpstr>Visualisation Process Different stages of visualisation</vt:lpstr>
      <vt:lpstr>Visualisation Process Different stages of visualisation</vt:lpstr>
      <vt:lpstr>Introduction to Qlik Sense®</vt:lpstr>
      <vt:lpstr>Introduction to Qlik Sense® What is Qlik Sense®?</vt:lpstr>
      <vt:lpstr>Introduction to Qlik Sense® What are the key strengths?</vt:lpstr>
      <vt:lpstr>Introduction to Qlik Sense® What are the key strengths?</vt:lpstr>
      <vt:lpstr>Qlik Sense® installation process</vt:lpstr>
      <vt:lpstr>Qlik Sense® installation process</vt:lpstr>
      <vt:lpstr>Qlik Sense® basics</vt:lpstr>
      <vt:lpstr>Qliksense® basics  Overview</vt:lpstr>
      <vt:lpstr>Qlik Sense® basics Associative selection model</vt:lpstr>
      <vt:lpstr>Qlik Sense® basics Selection colours</vt:lpstr>
      <vt:lpstr>Qlik Sense® basics Apps</vt:lpstr>
      <vt:lpstr>Qlik Sense® basics Sheets</vt:lpstr>
      <vt:lpstr>Qlik Sense® basics Visualisations</vt:lpstr>
      <vt:lpstr>Qlik Sense® basics Visualisations</vt:lpstr>
      <vt:lpstr>Qlik Sense® basics Visualisations</vt:lpstr>
      <vt:lpstr>Qlik Sense® basics Visualisations</vt:lpstr>
      <vt:lpstr>Qlik Sense® basics Visualisations</vt:lpstr>
      <vt:lpstr>Qlik Sense® basics Visualisations</vt:lpstr>
      <vt:lpstr>Qlik Sense® basics Visualisations</vt:lpstr>
      <vt:lpstr>Qlik Sense® basics Visualisations</vt:lpstr>
      <vt:lpstr>Qlik Sense® basics Visualisations</vt:lpstr>
      <vt:lpstr>Qlik Sense® basics Visualisations</vt:lpstr>
      <vt:lpstr>Qlik Sense® basics Visualisations</vt:lpstr>
      <vt:lpstr>Qlik Sense® basics Visualisations</vt:lpstr>
      <vt:lpstr>Qlik Sense® basics Visualisations</vt:lpstr>
      <vt:lpstr>Qlik Sense® basics Visualisations</vt:lpstr>
      <vt:lpstr>Qlik Sense® basics Functions</vt:lpstr>
      <vt:lpstr>Qlik Sense® basics Expressions</vt:lpstr>
      <vt:lpstr>Qlik Sense® basics Dimensions</vt:lpstr>
      <vt:lpstr>Qlik Sense® basics Measures </vt:lpstr>
      <vt:lpstr>Qlik Sense® basics Master Items</vt:lpstr>
      <vt:lpstr>Qlik Sense® basics Seeking help</vt:lpstr>
      <vt:lpstr>Qlik Sense® user interface</vt:lpstr>
      <vt:lpstr>Qlik Sense® user interface Qlik Sense® Hub</vt:lpstr>
      <vt:lpstr>Qlik Sense® user interface App overview</vt:lpstr>
      <vt:lpstr>Qlik Sense® user interface App overview</vt:lpstr>
      <vt:lpstr>Qlik Sense® user interface App overview</vt:lpstr>
      <vt:lpstr>Qlik Sense® user interface App overview</vt:lpstr>
      <vt:lpstr>Qlik Sense® user interface Data addition menu</vt:lpstr>
      <vt:lpstr>Qlik Sense® user interface Data addition menu</vt:lpstr>
      <vt:lpstr>Qlik Sense® user interface Data preparation menu</vt:lpstr>
      <vt:lpstr>Qlik Sense® user interface App overview</vt:lpstr>
      <vt:lpstr>Qlik Sense® user interface Sheet edit interface</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Hands on exercise  Visualising CORDIS Data</vt:lpstr>
      <vt:lpstr>Qlik Sense® other features</vt:lpstr>
      <vt:lpstr>Qlik Sense® other features Stories</vt:lpstr>
      <vt:lpstr>Qlik Sense® other features Qlik Cloud</vt:lpstr>
      <vt:lpstr>Qlik Sense® other features Qlik Sense® on mobile</vt:lpstr>
      <vt:lpstr>Hands on exercise </vt:lpstr>
      <vt:lpstr>Hands on exercise </vt:lpstr>
      <vt:lpstr>Hands on exercise Reference guide </vt:lpstr>
      <vt:lpstr>Hands on exercise Reference guide </vt:lpstr>
      <vt:lpstr>Hands on exercise Reference guide </vt:lpstr>
      <vt:lpstr>Hands on exercise Reference guide </vt:lpstr>
      <vt:lpstr>Hands on exercise Reference guide </vt:lpstr>
      <vt:lpstr>Hands on exercise Reference guide </vt:lpstr>
      <vt:lpstr>Hands on exercise Reference guide </vt:lpstr>
      <vt:lpstr>Hands on exercise Reference guide </vt:lpstr>
      <vt:lpstr>Hands on exercise Reference guide </vt:lpstr>
      <vt:lpstr>Individual Projects</vt:lpstr>
      <vt:lpstr>Questions</vt:lpstr>
      <vt:lpstr>Disclaimers</vt:lpstr>
    </vt:vector>
  </TitlesOfParts>
  <Company>PricewaterhouseCoopers</Company>
  <LinksUpToDate>false</LinksUpToDate>
  <SharedDoc>false</SharedDoc>
  <HLinks>
    <vt:vector size="84" baseType="variant">
      <vt:variant>
        <vt:i4>7</vt:i4>
      </vt:variant>
      <vt:variant>
        <vt:i4>6</vt:i4>
      </vt:variant>
      <vt:variant>
        <vt:i4>0</vt:i4>
      </vt:variant>
      <vt:variant>
        <vt:i4>7</vt:i4>
      </vt:variant>
      <vt:variant>
        <vt:lpwstr>https://www.linkedin.com/pulse/10-tools-platforms-data-preparation-zygimantas-jacikevicius</vt:lpwstr>
      </vt:variant>
      <vt:variant>
        <vt:lpwstr/>
      </vt:variant>
      <vt:variant>
        <vt:i4>7</vt:i4>
      </vt:variant>
      <vt:variant>
        <vt:i4>6</vt:i4>
      </vt:variant>
      <vt:variant>
        <vt:i4>0</vt:i4>
      </vt:variant>
      <vt:variant>
        <vt:i4>7</vt:i4>
      </vt:variant>
      <vt:variant>
        <vt:lpwstr>https://help.qlik.com/en-US/sense/1.1/Content/Introduction.htm</vt:lpwstr>
      </vt:variant>
      <vt:variant>
        <vt:lpwstr/>
      </vt:variant>
      <vt:variant>
        <vt:i4>7</vt:i4>
      </vt:variant>
      <vt:variant>
        <vt:i4>6</vt:i4>
      </vt:variant>
      <vt:variant>
        <vt:i4>0</vt:i4>
      </vt:variant>
      <vt:variant>
        <vt:i4>7</vt:i4>
      </vt:variant>
      <vt:variant>
        <vt:lpwstr>https://help.qlik.com/en-US/sense/1.1/Content/Introduction.htm</vt:lpwstr>
      </vt:variant>
      <vt:variant>
        <vt:lpwstr/>
      </vt:variant>
      <vt:variant>
        <vt:i4>7</vt:i4>
      </vt:variant>
      <vt:variant>
        <vt:i4>6</vt:i4>
      </vt:variant>
      <vt:variant>
        <vt:i4>0</vt:i4>
      </vt:variant>
      <vt:variant>
        <vt:i4>7</vt:i4>
      </vt:variant>
      <vt:variant>
        <vt:lpwstr>http://www.qlik.com/us/products/qlik-sense/qlik-sense-cloud</vt:lpwstr>
      </vt:variant>
      <vt:variant>
        <vt:lpwstr/>
      </vt:variant>
      <vt:variant>
        <vt:i4>7</vt:i4>
      </vt:variant>
      <vt:variant>
        <vt:i4>6</vt:i4>
      </vt:variant>
      <vt:variant>
        <vt:i4>0</vt:i4>
      </vt:variant>
      <vt:variant>
        <vt:i4>7</vt:i4>
      </vt:variant>
      <vt:variant>
        <vt:lpwstr>http://www.qlik.com/try-or-buy/download-qlik-sense</vt:lpwstr>
      </vt:variant>
      <vt:variant>
        <vt:lpwstr/>
      </vt:variant>
      <vt:variant>
        <vt:i4>7</vt:i4>
      </vt:variant>
      <vt:variant>
        <vt:i4>6</vt:i4>
      </vt:variant>
      <vt:variant>
        <vt:i4>0</vt:i4>
      </vt:variant>
      <vt:variant>
        <vt:i4>7</vt:i4>
      </vt:variant>
      <vt:variant>
        <vt:lpwstr>https://help.qlik.com/en-US/sense/3.1/Subsystems/Hub/Content/Scripting/functions-in-scripts-chart-expressions.htm</vt:lpwstr>
      </vt:variant>
      <vt:variant>
        <vt:lpwstr/>
      </vt:variant>
      <vt:variant>
        <vt:i4>7</vt:i4>
      </vt:variant>
      <vt:variant>
        <vt:i4>6</vt:i4>
      </vt:variant>
      <vt:variant>
        <vt:i4>0</vt:i4>
      </vt:variant>
      <vt:variant>
        <vt:i4>7</vt:i4>
      </vt:variant>
      <vt:variant>
        <vt:lpwstr>https://help.qlik.com/en-US/sense/3.1/Subsystems/Hub/Content/Scripting/functions-in-scripts-chart-expressions.htm</vt:lpwstr>
      </vt:variant>
      <vt:variant>
        <vt:lpwstr/>
      </vt:variant>
      <vt:variant>
        <vt:i4>7</vt:i4>
      </vt:variant>
      <vt:variant>
        <vt:i4>6</vt:i4>
      </vt:variant>
      <vt:variant>
        <vt:i4>0</vt:i4>
      </vt:variant>
      <vt:variant>
        <vt:i4>7</vt:i4>
      </vt:variant>
      <vt:variant>
        <vt:lpwstr>https://help.qlik.com/en-US/sense/3.1/Content/Home.htm</vt:lpwstr>
      </vt:variant>
      <vt:variant>
        <vt:lpwstr/>
      </vt:variant>
      <vt:variant>
        <vt:i4>7</vt:i4>
      </vt:variant>
      <vt:variant>
        <vt:i4>6</vt:i4>
      </vt:variant>
      <vt:variant>
        <vt:i4>0</vt:i4>
      </vt:variant>
      <vt:variant>
        <vt:i4>7</vt:i4>
      </vt:variant>
      <vt:variant>
        <vt:lpwstr>https://help.qlik.com/en-US/sense/3.1/Content/Home.htm</vt:lpwstr>
      </vt:variant>
      <vt:variant>
        <vt:lpwstr/>
      </vt:variant>
      <vt:variant>
        <vt:i4>7</vt:i4>
      </vt:variant>
      <vt:variant>
        <vt:i4>6</vt:i4>
      </vt:variant>
      <vt:variant>
        <vt:i4>0</vt:i4>
      </vt:variant>
      <vt:variant>
        <vt:i4>7</vt:i4>
      </vt:variant>
      <vt:variant>
        <vt:lpwstr>https://help.qlik.com/en-US/sense/3.1/Content/Home.htm</vt:lpwstr>
      </vt:variant>
      <vt:variant>
        <vt:lpwstr/>
      </vt:variant>
      <vt:variant>
        <vt:i4>7</vt:i4>
      </vt:variant>
      <vt:variant>
        <vt:i4>6</vt:i4>
      </vt:variant>
      <vt:variant>
        <vt:i4>0</vt:i4>
      </vt:variant>
      <vt:variant>
        <vt:i4>7</vt:i4>
      </vt:variant>
      <vt:variant>
        <vt:lpwstr>https://community.qlik.com/community/qlik-sense</vt:lpwstr>
      </vt:variant>
      <vt:variant>
        <vt:lpwstr/>
      </vt:variant>
      <vt:variant>
        <vt:i4>7</vt:i4>
      </vt:variant>
      <vt:variant>
        <vt:i4>6</vt:i4>
      </vt:variant>
      <vt:variant>
        <vt:i4>0</vt:i4>
      </vt:variant>
      <vt:variant>
        <vt:i4>7</vt:i4>
      </vt:variant>
      <vt:variant>
        <vt:lpwstr>https://community.qlik.com/community/qlik-sense</vt:lpwstr>
      </vt:variant>
      <vt:variant>
        <vt:lpwstr/>
      </vt:variant>
      <vt:variant>
        <vt:i4>7</vt:i4>
      </vt:variant>
      <vt:variant>
        <vt:i4>6</vt:i4>
      </vt:variant>
      <vt:variant>
        <vt:i4>0</vt:i4>
      </vt:variant>
      <vt:variant>
        <vt:i4>7</vt:i4>
      </vt:variant>
      <vt:variant>
        <vt:lpwstr>https://community.qlik.com/community/qlik-sense</vt:lpwstr>
      </vt:variant>
      <vt:variant>
        <vt:lpwstr/>
      </vt:variant>
      <vt:variant>
        <vt:i4>7</vt:i4>
      </vt:variant>
      <vt:variant>
        <vt:i4>6</vt:i4>
      </vt:variant>
      <vt:variant>
        <vt:i4>0</vt:i4>
      </vt:variant>
      <vt:variant>
        <vt:i4>7</vt:i4>
      </vt:variant>
      <vt:variant>
        <vt:lpwstr>eu.qlikcloud.com</vt:lpwstr>
      </vt:variant>
      <vt:variant>
        <vt:lpwstr/>
      </vt:variant>
    </vt:vector>
  </HLinks>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 Excel Training</dc:title>
  <dc:creator>Dimitrios Hytiroglou</dc:creator>
  <cp:lastModifiedBy>Sarah Carron</cp:lastModifiedBy>
  <cp:revision>981</cp:revision>
  <cp:lastPrinted>2017-02-01T17:27:08Z</cp:lastPrinted>
  <dcterms:created xsi:type="dcterms:W3CDTF">2016-07-12T07:28:22Z</dcterms:created>
  <dcterms:modified xsi:type="dcterms:W3CDTF">2017-03-07T10:11:28Z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6</vt:lpwstr>
  </property>
  <property fmtid="{D5CDD505-2E9C-101B-9397-08002B2CF9AE}" pid="6" name="ContentTypeId">
    <vt:lpwstr>0x0101008E49C3D400044AB3A2F1DD14073E74F6001D06D12572244BE3A11AAEE3ED60F576000AAB1FD6C2134AF1A3EA6F52344189D800285C76C2C94E8449B0B9A1EB86A01673</vt:lpwstr>
  </property>
  <property fmtid="{D5CDD505-2E9C-101B-9397-08002B2CF9AE}" pid="7" name="_dlc_DocIdItemGuid">
    <vt:lpwstr>68f4fcb3-34be-4e81-90ea-711e06634e74</vt:lpwstr>
  </property>
</Properties>
</file>